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404" r:id="rId3"/>
    <p:sldId id="452" r:id="rId4"/>
    <p:sldId id="460" r:id="rId5"/>
    <p:sldId id="464" r:id="rId6"/>
    <p:sldId id="459" r:id="rId7"/>
    <p:sldId id="466" r:id="rId8"/>
    <p:sldId id="453" r:id="rId9"/>
    <p:sldId id="463" r:id="rId10"/>
    <p:sldId id="458" r:id="rId11"/>
    <p:sldId id="448" r:id="rId12"/>
    <p:sldId id="462" r:id="rId13"/>
    <p:sldId id="427"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32BF78-F7D8-4756-8D55-793548B0654A}">
          <p14:sldIdLst>
            <p14:sldId id="404"/>
            <p14:sldId id="452"/>
            <p14:sldId id="460"/>
            <p14:sldId id="464"/>
            <p14:sldId id="459"/>
            <p14:sldId id="466"/>
            <p14:sldId id="453"/>
            <p14:sldId id="463"/>
            <p14:sldId id="458"/>
            <p14:sldId id="448"/>
            <p14:sldId id="462"/>
            <p14:sldId id="427"/>
          </p14:sldIdLst>
        </p14:section>
        <p14:section name="Untitled Section" id="{25EF6799-FF22-47A4-8310-6676D0C3054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DAB"/>
    <a:srgbClr val="339966"/>
    <a:srgbClr val="970000"/>
    <a:srgbClr val="0082C8"/>
    <a:srgbClr val="A7D7FF"/>
    <a:srgbClr val="79CFFF"/>
    <a:srgbClr val="219BFF"/>
    <a:srgbClr val="0072D0"/>
    <a:srgbClr val="005DAB"/>
    <a:srgbClr val="78A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5" autoAdjust="0"/>
    <p:restoredTop sz="88190" autoAdjust="0"/>
  </p:normalViewPr>
  <p:slideViewPr>
    <p:cSldViewPr>
      <p:cViewPr varScale="1">
        <p:scale>
          <a:sx n="62" d="100"/>
          <a:sy n="62" d="100"/>
        </p:scale>
        <p:origin x="1524" y="4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56" d="100"/>
          <a:sy n="56" d="100"/>
        </p:scale>
        <p:origin x="-176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0DBFD-B408-4306-95F9-05CD0D6B3556}"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en-US"/>
        </a:p>
      </dgm:t>
    </dgm:pt>
    <dgm:pt modelId="{26F682BA-460E-4EC3-9AC6-D5DAF8A88F50}">
      <dgm:prSet/>
      <dgm:spPr/>
      <dgm:t>
        <a:bodyPr/>
        <a:lstStyle/>
        <a:p>
          <a:pPr rtl="0"/>
          <a:r>
            <a:rPr lang="en-US" dirty="0" smtClean="0"/>
            <a:t>Community Pride</a:t>
          </a:r>
          <a:endParaRPr lang="en-US" dirty="0"/>
        </a:p>
      </dgm:t>
    </dgm:pt>
    <dgm:pt modelId="{72D6F719-BF90-40C0-8231-F73281D6FA82}" type="parTrans" cxnId="{91CCA79F-AE22-4EA1-8ABF-2D43B5AA9541}">
      <dgm:prSet/>
      <dgm:spPr/>
      <dgm:t>
        <a:bodyPr/>
        <a:lstStyle/>
        <a:p>
          <a:endParaRPr lang="en-US"/>
        </a:p>
      </dgm:t>
    </dgm:pt>
    <dgm:pt modelId="{9D014283-8F65-482F-9959-7D83ED7D9D96}" type="sibTrans" cxnId="{91CCA79F-AE22-4EA1-8ABF-2D43B5AA9541}">
      <dgm:prSet/>
      <dgm:spPr/>
      <dgm:t>
        <a:bodyPr/>
        <a:lstStyle/>
        <a:p>
          <a:endParaRPr lang="en-US"/>
        </a:p>
      </dgm:t>
    </dgm:pt>
    <dgm:pt modelId="{5D8123A2-9D48-401C-881E-F40FB163AD20}">
      <dgm:prSet/>
      <dgm:spPr/>
      <dgm:t>
        <a:bodyPr/>
        <a:lstStyle/>
        <a:p>
          <a:pPr rtl="0"/>
          <a:r>
            <a:rPr lang="en-US" smtClean="0"/>
            <a:t>Increased Economic Activity</a:t>
          </a:r>
          <a:endParaRPr lang="en-US"/>
        </a:p>
      </dgm:t>
    </dgm:pt>
    <dgm:pt modelId="{83A67591-3015-41EC-A7F7-307B66874581}" type="parTrans" cxnId="{F99BCEA5-6309-44B4-A325-AB81CC1A14B6}">
      <dgm:prSet/>
      <dgm:spPr/>
      <dgm:t>
        <a:bodyPr/>
        <a:lstStyle/>
        <a:p>
          <a:endParaRPr lang="en-US"/>
        </a:p>
      </dgm:t>
    </dgm:pt>
    <dgm:pt modelId="{189BE34B-38C6-4CC0-9380-6DB42219958D}" type="sibTrans" cxnId="{F99BCEA5-6309-44B4-A325-AB81CC1A14B6}">
      <dgm:prSet/>
      <dgm:spPr/>
      <dgm:t>
        <a:bodyPr/>
        <a:lstStyle/>
        <a:p>
          <a:endParaRPr lang="en-US"/>
        </a:p>
      </dgm:t>
    </dgm:pt>
    <dgm:pt modelId="{26E0F395-ED19-45C8-9EDC-562061465E16}">
      <dgm:prSet/>
      <dgm:spPr/>
      <dgm:t>
        <a:bodyPr/>
        <a:lstStyle/>
        <a:p>
          <a:pPr rtl="0"/>
          <a:r>
            <a:rPr lang="en-US" dirty="0" smtClean="0"/>
            <a:t>Increased Control &amp; Engagement</a:t>
          </a:r>
          <a:endParaRPr lang="en-US" dirty="0"/>
        </a:p>
      </dgm:t>
    </dgm:pt>
    <dgm:pt modelId="{A3DC34E3-2E39-4937-813B-DBE7A686EEFC}" type="parTrans" cxnId="{5C69773D-FB85-4FDC-9C83-247C841461AB}">
      <dgm:prSet/>
      <dgm:spPr/>
      <dgm:t>
        <a:bodyPr/>
        <a:lstStyle/>
        <a:p>
          <a:endParaRPr lang="en-US"/>
        </a:p>
      </dgm:t>
    </dgm:pt>
    <dgm:pt modelId="{946D8898-A6AF-4E05-B6F0-1B3E0B952077}" type="sibTrans" cxnId="{5C69773D-FB85-4FDC-9C83-247C841461AB}">
      <dgm:prSet/>
      <dgm:spPr/>
      <dgm:t>
        <a:bodyPr/>
        <a:lstStyle/>
        <a:p>
          <a:endParaRPr lang="en-US"/>
        </a:p>
      </dgm:t>
    </dgm:pt>
    <dgm:pt modelId="{56308D15-4263-4B81-82A8-BBFA419F0F9F}">
      <dgm:prSet/>
      <dgm:spPr/>
      <dgm:t>
        <a:bodyPr/>
        <a:lstStyle/>
        <a:p>
          <a:pPr rtl="0"/>
          <a:r>
            <a:rPr lang="en-US" dirty="0" smtClean="0"/>
            <a:t>Increased Connectivity to Region</a:t>
          </a:r>
          <a:endParaRPr lang="en-US" dirty="0"/>
        </a:p>
      </dgm:t>
    </dgm:pt>
    <dgm:pt modelId="{964B5650-5EB8-469B-9AF1-4511898846F5}" type="parTrans" cxnId="{E2C2CE1C-FC15-483A-B3D9-F58CF71355B4}">
      <dgm:prSet/>
      <dgm:spPr/>
      <dgm:t>
        <a:bodyPr/>
        <a:lstStyle/>
        <a:p>
          <a:endParaRPr lang="en-US"/>
        </a:p>
      </dgm:t>
    </dgm:pt>
    <dgm:pt modelId="{5EA48003-F3E1-42EB-9BF9-70F87FCD81F9}" type="sibTrans" cxnId="{E2C2CE1C-FC15-483A-B3D9-F58CF71355B4}">
      <dgm:prSet/>
      <dgm:spPr/>
      <dgm:t>
        <a:bodyPr/>
        <a:lstStyle/>
        <a:p>
          <a:endParaRPr lang="en-US"/>
        </a:p>
      </dgm:t>
    </dgm:pt>
    <dgm:pt modelId="{CE6EC5DC-CF48-4DA8-858B-6E8D8BD84F36}" type="pres">
      <dgm:prSet presAssocID="{8BD0DBFD-B408-4306-95F9-05CD0D6B3556}" presName="Name0" presStyleCnt="0">
        <dgm:presLayoutVars>
          <dgm:chPref val="3"/>
          <dgm:dir/>
          <dgm:animLvl val="lvl"/>
          <dgm:resizeHandles/>
        </dgm:presLayoutVars>
      </dgm:prSet>
      <dgm:spPr/>
      <dgm:t>
        <a:bodyPr/>
        <a:lstStyle/>
        <a:p>
          <a:endParaRPr lang="en-US"/>
        </a:p>
      </dgm:t>
    </dgm:pt>
    <dgm:pt modelId="{B4B33F90-2C6A-4A0D-A6B9-479D2BA4AD24}" type="pres">
      <dgm:prSet presAssocID="{26F682BA-460E-4EC3-9AC6-D5DAF8A88F50}" presName="horFlow" presStyleCnt="0"/>
      <dgm:spPr/>
    </dgm:pt>
    <dgm:pt modelId="{1AD27F41-A3DF-4C8E-8EC4-5C56610B9DB0}" type="pres">
      <dgm:prSet presAssocID="{26F682BA-460E-4EC3-9AC6-D5DAF8A88F50}" presName="bigChev" presStyleLbl="node1" presStyleIdx="0" presStyleCnt="4" custScaleX="187246" custLinFactNeighborX="3865" custLinFactNeighborY="12850"/>
      <dgm:spPr/>
      <dgm:t>
        <a:bodyPr/>
        <a:lstStyle/>
        <a:p>
          <a:endParaRPr lang="en-US"/>
        </a:p>
      </dgm:t>
    </dgm:pt>
    <dgm:pt modelId="{B979E74B-2397-470C-B073-387D747659DA}" type="pres">
      <dgm:prSet presAssocID="{26F682BA-460E-4EC3-9AC6-D5DAF8A88F50}" presName="vSp" presStyleCnt="0"/>
      <dgm:spPr/>
    </dgm:pt>
    <dgm:pt modelId="{1FBA4BBE-EF4E-40C4-A9DB-9B9E890967CB}" type="pres">
      <dgm:prSet presAssocID="{5D8123A2-9D48-401C-881E-F40FB163AD20}" presName="horFlow" presStyleCnt="0"/>
      <dgm:spPr/>
    </dgm:pt>
    <dgm:pt modelId="{C8F4564D-D2E3-4CCB-834E-3BFDCC138FF8}" type="pres">
      <dgm:prSet presAssocID="{5D8123A2-9D48-401C-881E-F40FB163AD20}" presName="bigChev" presStyleLbl="node1" presStyleIdx="1" presStyleCnt="4" custScaleX="187246" custLinFactNeighborX="2601" custLinFactNeighborY="2954"/>
      <dgm:spPr/>
      <dgm:t>
        <a:bodyPr/>
        <a:lstStyle/>
        <a:p>
          <a:endParaRPr lang="en-US"/>
        </a:p>
      </dgm:t>
    </dgm:pt>
    <dgm:pt modelId="{8D8AC782-210A-4EA1-BDD1-AA5EEF4B9C6A}" type="pres">
      <dgm:prSet presAssocID="{5D8123A2-9D48-401C-881E-F40FB163AD20}" presName="vSp" presStyleCnt="0"/>
      <dgm:spPr/>
    </dgm:pt>
    <dgm:pt modelId="{C34348EF-5B90-49CB-BF89-49A5E322CD16}" type="pres">
      <dgm:prSet presAssocID="{26E0F395-ED19-45C8-9EDC-562061465E16}" presName="horFlow" presStyleCnt="0"/>
      <dgm:spPr/>
    </dgm:pt>
    <dgm:pt modelId="{04BB78BD-F0B3-4579-A97B-A6D43FBFEDDF}" type="pres">
      <dgm:prSet presAssocID="{26E0F395-ED19-45C8-9EDC-562061465E16}" presName="bigChev" presStyleLbl="node1" presStyleIdx="2" presStyleCnt="4" custScaleX="187246" custLinFactNeighborX="1760" custLinFactNeighborY="-7741"/>
      <dgm:spPr/>
      <dgm:t>
        <a:bodyPr/>
        <a:lstStyle/>
        <a:p>
          <a:endParaRPr lang="en-US"/>
        </a:p>
      </dgm:t>
    </dgm:pt>
    <dgm:pt modelId="{B2AE1966-5028-4C73-A993-8182108CDCFA}" type="pres">
      <dgm:prSet presAssocID="{26E0F395-ED19-45C8-9EDC-562061465E16}" presName="vSp" presStyleCnt="0"/>
      <dgm:spPr/>
    </dgm:pt>
    <dgm:pt modelId="{64924E7D-B57F-44FC-8678-D6EFDC9A00C0}" type="pres">
      <dgm:prSet presAssocID="{56308D15-4263-4B81-82A8-BBFA419F0F9F}" presName="horFlow" presStyleCnt="0"/>
      <dgm:spPr/>
    </dgm:pt>
    <dgm:pt modelId="{0BF7F68F-FC13-4288-8B2B-099245B4A8CC}" type="pres">
      <dgm:prSet presAssocID="{56308D15-4263-4B81-82A8-BBFA419F0F9F}" presName="bigChev" presStyleLbl="node1" presStyleIdx="3" presStyleCnt="4" custScaleX="187246" custLinFactNeighborX="1321" custLinFactNeighborY="-16955"/>
      <dgm:spPr/>
      <dgm:t>
        <a:bodyPr/>
        <a:lstStyle/>
        <a:p>
          <a:endParaRPr lang="en-US"/>
        </a:p>
      </dgm:t>
    </dgm:pt>
  </dgm:ptLst>
  <dgm:cxnLst>
    <dgm:cxn modelId="{84F0A83C-19B6-4D7C-ABE0-0B165080B279}" type="presOf" srcId="{56308D15-4263-4B81-82A8-BBFA419F0F9F}" destId="{0BF7F68F-FC13-4288-8B2B-099245B4A8CC}" srcOrd="0" destOrd="0" presId="urn:microsoft.com/office/officeart/2005/8/layout/lProcess3"/>
    <dgm:cxn modelId="{1A0E8666-85FA-42E1-9CB5-8E4A81C5856B}" type="presOf" srcId="{26E0F395-ED19-45C8-9EDC-562061465E16}" destId="{04BB78BD-F0B3-4579-A97B-A6D43FBFEDDF}" srcOrd="0" destOrd="0" presId="urn:microsoft.com/office/officeart/2005/8/layout/lProcess3"/>
    <dgm:cxn modelId="{F99BCEA5-6309-44B4-A325-AB81CC1A14B6}" srcId="{8BD0DBFD-B408-4306-95F9-05CD0D6B3556}" destId="{5D8123A2-9D48-401C-881E-F40FB163AD20}" srcOrd="1" destOrd="0" parTransId="{83A67591-3015-41EC-A7F7-307B66874581}" sibTransId="{189BE34B-38C6-4CC0-9380-6DB42219958D}"/>
    <dgm:cxn modelId="{91CCA79F-AE22-4EA1-8ABF-2D43B5AA9541}" srcId="{8BD0DBFD-B408-4306-95F9-05CD0D6B3556}" destId="{26F682BA-460E-4EC3-9AC6-D5DAF8A88F50}" srcOrd="0" destOrd="0" parTransId="{72D6F719-BF90-40C0-8231-F73281D6FA82}" sibTransId="{9D014283-8F65-482F-9959-7D83ED7D9D96}"/>
    <dgm:cxn modelId="{5C69773D-FB85-4FDC-9C83-247C841461AB}" srcId="{8BD0DBFD-B408-4306-95F9-05CD0D6B3556}" destId="{26E0F395-ED19-45C8-9EDC-562061465E16}" srcOrd="2" destOrd="0" parTransId="{A3DC34E3-2E39-4937-813B-DBE7A686EEFC}" sibTransId="{946D8898-A6AF-4E05-B6F0-1B3E0B952077}"/>
    <dgm:cxn modelId="{E2C2CE1C-FC15-483A-B3D9-F58CF71355B4}" srcId="{8BD0DBFD-B408-4306-95F9-05CD0D6B3556}" destId="{56308D15-4263-4B81-82A8-BBFA419F0F9F}" srcOrd="3" destOrd="0" parTransId="{964B5650-5EB8-469B-9AF1-4511898846F5}" sibTransId="{5EA48003-F3E1-42EB-9BF9-70F87FCD81F9}"/>
    <dgm:cxn modelId="{53700ADD-DC23-4B37-98EF-35A0672B003C}" type="presOf" srcId="{5D8123A2-9D48-401C-881E-F40FB163AD20}" destId="{C8F4564D-D2E3-4CCB-834E-3BFDCC138FF8}" srcOrd="0" destOrd="0" presId="urn:microsoft.com/office/officeart/2005/8/layout/lProcess3"/>
    <dgm:cxn modelId="{05C144DF-EBCF-4258-B39B-578726C69334}" type="presOf" srcId="{26F682BA-460E-4EC3-9AC6-D5DAF8A88F50}" destId="{1AD27F41-A3DF-4C8E-8EC4-5C56610B9DB0}" srcOrd="0" destOrd="0" presId="urn:microsoft.com/office/officeart/2005/8/layout/lProcess3"/>
    <dgm:cxn modelId="{7BBAFA36-8261-4D98-9655-2BC6F60940A0}" type="presOf" srcId="{8BD0DBFD-B408-4306-95F9-05CD0D6B3556}" destId="{CE6EC5DC-CF48-4DA8-858B-6E8D8BD84F36}" srcOrd="0" destOrd="0" presId="urn:microsoft.com/office/officeart/2005/8/layout/lProcess3"/>
    <dgm:cxn modelId="{F81884FD-4008-48A1-B3D3-5AFFABDFA121}" type="presParOf" srcId="{CE6EC5DC-CF48-4DA8-858B-6E8D8BD84F36}" destId="{B4B33F90-2C6A-4A0D-A6B9-479D2BA4AD24}" srcOrd="0" destOrd="0" presId="urn:microsoft.com/office/officeart/2005/8/layout/lProcess3"/>
    <dgm:cxn modelId="{C8FC85D7-C4BA-4F91-BFCD-E9D25093176B}" type="presParOf" srcId="{B4B33F90-2C6A-4A0D-A6B9-479D2BA4AD24}" destId="{1AD27F41-A3DF-4C8E-8EC4-5C56610B9DB0}" srcOrd="0" destOrd="0" presId="urn:microsoft.com/office/officeart/2005/8/layout/lProcess3"/>
    <dgm:cxn modelId="{CF680638-B3AA-435D-8BBE-2474DACFEB23}" type="presParOf" srcId="{CE6EC5DC-CF48-4DA8-858B-6E8D8BD84F36}" destId="{B979E74B-2397-470C-B073-387D747659DA}" srcOrd="1" destOrd="0" presId="urn:microsoft.com/office/officeart/2005/8/layout/lProcess3"/>
    <dgm:cxn modelId="{D8ED2DF5-65CE-486C-BD80-43E904EC105C}" type="presParOf" srcId="{CE6EC5DC-CF48-4DA8-858B-6E8D8BD84F36}" destId="{1FBA4BBE-EF4E-40C4-A9DB-9B9E890967CB}" srcOrd="2" destOrd="0" presId="urn:microsoft.com/office/officeart/2005/8/layout/lProcess3"/>
    <dgm:cxn modelId="{4A524405-EF01-4596-8D42-96A27CD032C8}" type="presParOf" srcId="{1FBA4BBE-EF4E-40C4-A9DB-9B9E890967CB}" destId="{C8F4564D-D2E3-4CCB-834E-3BFDCC138FF8}" srcOrd="0" destOrd="0" presId="urn:microsoft.com/office/officeart/2005/8/layout/lProcess3"/>
    <dgm:cxn modelId="{7B850034-D316-4456-9265-EBBA15F48E90}" type="presParOf" srcId="{CE6EC5DC-CF48-4DA8-858B-6E8D8BD84F36}" destId="{8D8AC782-210A-4EA1-BDD1-AA5EEF4B9C6A}" srcOrd="3" destOrd="0" presId="urn:microsoft.com/office/officeart/2005/8/layout/lProcess3"/>
    <dgm:cxn modelId="{A293133D-6B1C-408B-B64C-AE27BA956C23}" type="presParOf" srcId="{CE6EC5DC-CF48-4DA8-858B-6E8D8BD84F36}" destId="{C34348EF-5B90-49CB-BF89-49A5E322CD16}" srcOrd="4" destOrd="0" presId="urn:microsoft.com/office/officeart/2005/8/layout/lProcess3"/>
    <dgm:cxn modelId="{2247FA39-7C29-4F18-B808-55F926E7C061}" type="presParOf" srcId="{C34348EF-5B90-49CB-BF89-49A5E322CD16}" destId="{04BB78BD-F0B3-4579-A97B-A6D43FBFEDDF}" srcOrd="0" destOrd="0" presId="urn:microsoft.com/office/officeart/2005/8/layout/lProcess3"/>
    <dgm:cxn modelId="{EBB682D9-C86A-4C4D-9E9A-BF795D969DED}" type="presParOf" srcId="{CE6EC5DC-CF48-4DA8-858B-6E8D8BD84F36}" destId="{B2AE1966-5028-4C73-A993-8182108CDCFA}" srcOrd="5" destOrd="0" presId="urn:microsoft.com/office/officeart/2005/8/layout/lProcess3"/>
    <dgm:cxn modelId="{B17203CF-39A7-4FC4-93B1-B103CFF566A6}" type="presParOf" srcId="{CE6EC5DC-CF48-4DA8-858B-6E8D8BD84F36}" destId="{64924E7D-B57F-44FC-8678-D6EFDC9A00C0}" srcOrd="6" destOrd="0" presId="urn:microsoft.com/office/officeart/2005/8/layout/lProcess3"/>
    <dgm:cxn modelId="{B5AE75CE-C54A-484B-832A-967B3A97479E}" type="presParOf" srcId="{64924E7D-B57F-44FC-8678-D6EFDC9A00C0}" destId="{0BF7F68F-FC13-4288-8B2B-099245B4A8C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3483DC-B82D-48FD-B1D6-354622371B8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948EB51A-3910-46DE-928B-4A57244AC79A}">
      <dgm:prSet/>
      <dgm:spPr/>
      <dgm:t>
        <a:bodyPr/>
        <a:lstStyle/>
        <a:p>
          <a:pPr rtl="0"/>
          <a:r>
            <a:rPr lang="en-US" dirty="0" smtClean="0"/>
            <a:t>Guides students through the process of feasibility or potential of a business idea. The student will consider the location, market, cost and necessary skills associated with the idea and determine of it meets expectations. </a:t>
          </a:r>
          <a:endParaRPr lang="en-US" dirty="0"/>
        </a:p>
      </dgm:t>
    </dgm:pt>
    <dgm:pt modelId="{EFF360A6-AD12-4701-94BB-A9F594EA5278}" type="parTrans" cxnId="{0E4096F9-249D-4435-9645-B3F65B3025C2}">
      <dgm:prSet/>
      <dgm:spPr/>
      <dgm:t>
        <a:bodyPr/>
        <a:lstStyle/>
        <a:p>
          <a:endParaRPr lang="en-US"/>
        </a:p>
      </dgm:t>
    </dgm:pt>
    <dgm:pt modelId="{A41A016C-8E42-4AC4-B61F-C8FC535EF1DB}" type="sibTrans" cxnId="{0E4096F9-249D-4435-9645-B3F65B3025C2}">
      <dgm:prSet/>
      <dgm:spPr/>
      <dgm:t>
        <a:bodyPr/>
        <a:lstStyle/>
        <a:p>
          <a:endParaRPr lang="en-US"/>
        </a:p>
      </dgm:t>
    </dgm:pt>
    <dgm:pt modelId="{FDD02201-0F9B-48F0-8CEB-DEB380DDCE4C}">
      <dgm:prSet/>
      <dgm:spPr/>
      <dgm:t>
        <a:bodyPr/>
        <a:lstStyle/>
        <a:p>
          <a:pPr rtl="0"/>
          <a:r>
            <a:rPr lang="en-US" dirty="0" smtClean="0"/>
            <a:t>Familiarizes students with elements of a comprehensive business plan to significantly improve the probability of success when starting or growing a small business, from operations and marketing to financial forecasting. </a:t>
          </a:r>
          <a:endParaRPr lang="en-US" dirty="0"/>
        </a:p>
      </dgm:t>
    </dgm:pt>
    <dgm:pt modelId="{79F55CE7-E76F-48E5-9E1D-2A64653AC02A}" type="parTrans" cxnId="{8A8C51DF-3B46-4271-B4F8-21C1D4275093}">
      <dgm:prSet/>
      <dgm:spPr/>
      <dgm:t>
        <a:bodyPr/>
        <a:lstStyle/>
        <a:p>
          <a:endParaRPr lang="en-US"/>
        </a:p>
      </dgm:t>
    </dgm:pt>
    <dgm:pt modelId="{8C2094AD-37E7-4048-A265-9997E8D2D886}" type="sibTrans" cxnId="{8A8C51DF-3B46-4271-B4F8-21C1D4275093}">
      <dgm:prSet/>
      <dgm:spPr/>
      <dgm:t>
        <a:bodyPr/>
        <a:lstStyle/>
        <a:p>
          <a:endParaRPr lang="en-US"/>
        </a:p>
      </dgm:t>
    </dgm:pt>
    <dgm:pt modelId="{298E7547-1C89-465F-A766-955DBE435A89}">
      <dgm:prSet/>
      <dgm:spPr/>
      <dgm:t>
        <a:bodyPr/>
        <a:lstStyle/>
        <a:p>
          <a:pPr rtl="0"/>
          <a:r>
            <a:rPr lang="en-US" dirty="0" smtClean="0"/>
            <a:t>Provides significant support to new and existing small business owners to seek financing for their business  in the form of a loan, investment etc.</a:t>
          </a:r>
          <a:endParaRPr lang="en-US" dirty="0"/>
        </a:p>
      </dgm:t>
    </dgm:pt>
    <dgm:pt modelId="{2E52FFD8-0EA1-45A5-B3CD-EFDA64DB94AB}" type="parTrans" cxnId="{2CF542E8-59B4-4340-93BC-E7D738109D3F}">
      <dgm:prSet/>
      <dgm:spPr/>
      <dgm:t>
        <a:bodyPr/>
        <a:lstStyle/>
        <a:p>
          <a:endParaRPr lang="en-US"/>
        </a:p>
      </dgm:t>
    </dgm:pt>
    <dgm:pt modelId="{F918236A-2E00-4E6F-91FA-08858F1EA332}" type="sibTrans" cxnId="{2CF542E8-59B4-4340-93BC-E7D738109D3F}">
      <dgm:prSet/>
      <dgm:spPr/>
      <dgm:t>
        <a:bodyPr/>
        <a:lstStyle/>
        <a:p>
          <a:endParaRPr lang="en-US"/>
        </a:p>
      </dgm:t>
    </dgm:pt>
    <dgm:pt modelId="{6F32FC93-D807-4106-B36F-A1055C28B1F1}" type="pres">
      <dgm:prSet presAssocID="{B63483DC-B82D-48FD-B1D6-354622371B8A}" presName="compositeShape" presStyleCnt="0">
        <dgm:presLayoutVars>
          <dgm:dir/>
          <dgm:resizeHandles/>
        </dgm:presLayoutVars>
      </dgm:prSet>
      <dgm:spPr/>
      <dgm:t>
        <a:bodyPr/>
        <a:lstStyle/>
        <a:p>
          <a:endParaRPr lang="en-US"/>
        </a:p>
      </dgm:t>
    </dgm:pt>
    <dgm:pt modelId="{2957548D-1D43-418B-BB8C-FD4EDB5F7A2D}" type="pres">
      <dgm:prSet presAssocID="{B63483DC-B82D-48FD-B1D6-354622371B8A}" presName="pyramid" presStyleLbl="node1" presStyleIdx="0" presStyleCnt="1" custLinFactNeighborX="25535" custLinFactNeighborY="-703"/>
      <dgm:spPr/>
    </dgm:pt>
    <dgm:pt modelId="{C1C2C530-029E-41E4-8FA9-89AFD120F018}" type="pres">
      <dgm:prSet presAssocID="{B63483DC-B82D-48FD-B1D6-354622371B8A}" presName="theList" presStyleCnt="0"/>
      <dgm:spPr/>
    </dgm:pt>
    <dgm:pt modelId="{FE7408B8-9BD1-4AEA-BF90-C9E266775661}" type="pres">
      <dgm:prSet presAssocID="{948EB51A-3910-46DE-928B-4A57244AC79A}" presName="aNode" presStyleLbl="fgAcc1" presStyleIdx="0" presStyleCnt="3" custScaleX="163050" custScaleY="119620" custLinFactY="1685" custLinFactNeighborX="-24297" custLinFactNeighborY="100000">
        <dgm:presLayoutVars>
          <dgm:bulletEnabled val="1"/>
        </dgm:presLayoutVars>
      </dgm:prSet>
      <dgm:spPr/>
      <dgm:t>
        <a:bodyPr/>
        <a:lstStyle/>
        <a:p>
          <a:endParaRPr lang="en-US"/>
        </a:p>
      </dgm:t>
    </dgm:pt>
    <dgm:pt modelId="{D9F8A91D-5D91-451F-9010-ED649BA52B90}" type="pres">
      <dgm:prSet presAssocID="{948EB51A-3910-46DE-928B-4A57244AC79A}" presName="aSpace" presStyleCnt="0"/>
      <dgm:spPr/>
    </dgm:pt>
    <dgm:pt modelId="{F4C8293E-6CA9-4664-A9E0-142D3CE7ECC5}" type="pres">
      <dgm:prSet presAssocID="{FDD02201-0F9B-48F0-8CEB-DEB380DDCE4C}" presName="aNode" presStyleLbl="fgAcc1" presStyleIdx="1" presStyleCnt="3" custScaleX="162695" custScaleY="120146" custLinFactY="7826" custLinFactNeighborX="-24475" custLinFactNeighborY="100000">
        <dgm:presLayoutVars>
          <dgm:bulletEnabled val="1"/>
        </dgm:presLayoutVars>
      </dgm:prSet>
      <dgm:spPr/>
      <dgm:t>
        <a:bodyPr/>
        <a:lstStyle/>
        <a:p>
          <a:endParaRPr lang="en-US"/>
        </a:p>
      </dgm:t>
    </dgm:pt>
    <dgm:pt modelId="{DBEC1283-915D-44CD-A37E-6621A0D442FD}" type="pres">
      <dgm:prSet presAssocID="{FDD02201-0F9B-48F0-8CEB-DEB380DDCE4C}" presName="aSpace" presStyleCnt="0"/>
      <dgm:spPr/>
    </dgm:pt>
    <dgm:pt modelId="{CCCE48CB-7CA1-46C0-9CCF-E39E9AAB80CF}" type="pres">
      <dgm:prSet presAssocID="{298E7547-1C89-465F-A766-955DBE435A89}" presName="aNode" presStyleLbl="fgAcc1" presStyleIdx="2" presStyleCnt="3" custScaleX="162168" custScaleY="120842" custLinFactY="13517" custLinFactNeighborX="-24738" custLinFactNeighborY="100000">
        <dgm:presLayoutVars>
          <dgm:bulletEnabled val="1"/>
        </dgm:presLayoutVars>
      </dgm:prSet>
      <dgm:spPr/>
      <dgm:t>
        <a:bodyPr/>
        <a:lstStyle/>
        <a:p>
          <a:endParaRPr lang="en-US"/>
        </a:p>
      </dgm:t>
    </dgm:pt>
    <dgm:pt modelId="{ACB337A2-CA4D-4921-9C90-2B2AE6401CDA}" type="pres">
      <dgm:prSet presAssocID="{298E7547-1C89-465F-A766-955DBE435A89}" presName="aSpace" presStyleCnt="0"/>
      <dgm:spPr/>
    </dgm:pt>
  </dgm:ptLst>
  <dgm:cxnLst>
    <dgm:cxn modelId="{6B661799-030D-4E1A-B74D-CEA0EF490486}" type="presOf" srcId="{298E7547-1C89-465F-A766-955DBE435A89}" destId="{CCCE48CB-7CA1-46C0-9CCF-E39E9AAB80CF}" srcOrd="0" destOrd="0" presId="urn:microsoft.com/office/officeart/2005/8/layout/pyramid2"/>
    <dgm:cxn modelId="{C5B8F179-0A52-4188-B902-EF3E4E859424}" type="presOf" srcId="{948EB51A-3910-46DE-928B-4A57244AC79A}" destId="{FE7408B8-9BD1-4AEA-BF90-C9E266775661}" srcOrd="0" destOrd="0" presId="urn:microsoft.com/office/officeart/2005/8/layout/pyramid2"/>
    <dgm:cxn modelId="{2CF542E8-59B4-4340-93BC-E7D738109D3F}" srcId="{B63483DC-B82D-48FD-B1D6-354622371B8A}" destId="{298E7547-1C89-465F-A766-955DBE435A89}" srcOrd="2" destOrd="0" parTransId="{2E52FFD8-0EA1-45A5-B3CD-EFDA64DB94AB}" sibTransId="{F918236A-2E00-4E6F-91FA-08858F1EA332}"/>
    <dgm:cxn modelId="{5E7C7EEE-5000-44B8-9BAE-2CE6345C757A}" type="presOf" srcId="{FDD02201-0F9B-48F0-8CEB-DEB380DDCE4C}" destId="{F4C8293E-6CA9-4664-A9E0-142D3CE7ECC5}" srcOrd="0" destOrd="0" presId="urn:microsoft.com/office/officeart/2005/8/layout/pyramid2"/>
    <dgm:cxn modelId="{0E4096F9-249D-4435-9645-B3F65B3025C2}" srcId="{B63483DC-B82D-48FD-B1D6-354622371B8A}" destId="{948EB51A-3910-46DE-928B-4A57244AC79A}" srcOrd="0" destOrd="0" parTransId="{EFF360A6-AD12-4701-94BB-A9F594EA5278}" sibTransId="{A41A016C-8E42-4AC4-B61F-C8FC535EF1DB}"/>
    <dgm:cxn modelId="{0B3A2EAB-3C99-4A08-B749-FAC438FF0D58}" type="presOf" srcId="{B63483DC-B82D-48FD-B1D6-354622371B8A}" destId="{6F32FC93-D807-4106-B36F-A1055C28B1F1}" srcOrd="0" destOrd="0" presId="urn:microsoft.com/office/officeart/2005/8/layout/pyramid2"/>
    <dgm:cxn modelId="{8A8C51DF-3B46-4271-B4F8-21C1D4275093}" srcId="{B63483DC-B82D-48FD-B1D6-354622371B8A}" destId="{FDD02201-0F9B-48F0-8CEB-DEB380DDCE4C}" srcOrd="1" destOrd="0" parTransId="{79F55CE7-E76F-48E5-9E1D-2A64653AC02A}" sibTransId="{8C2094AD-37E7-4048-A265-9997E8D2D886}"/>
    <dgm:cxn modelId="{60ACD23D-EDEF-40C7-9D60-1C2BA4D4CE27}" type="presParOf" srcId="{6F32FC93-D807-4106-B36F-A1055C28B1F1}" destId="{2957548D-1D43-418B-BB8C-FD4EDB5F7A2D}" srcOrd="0" destOrd="0" presId="urn:microsoft.com/office/officeart/2005/8/layout/pyramid2"/>
    <dgm:cxn modelId="{3CF6F329-6766-4D4B-9733-3E295A0208EC}" type="presParOf" srcId="{6F32FC93-D807-4106-B36F-A1055C28B1F1}" destId="{C1C2C530-029E-41E4-8FA9-89AFD120F018}" srcOrd="1" destOrd="0" presId="urn:microsoft.com/office/officeart/2005/8/layout/pyramid2"/>
    <dgm:cxn modelId="{4AE27C21-5D40-439E-B425-DCA2BFA523B8}" type="presParOf" srcId="{C1C2C530-029E-41E4-8FA9-89AFD120F018}" destId="{FE7408B8-9BD1-4AEA-BF90-C9E266775661}" srcOrd="0" destOrd="0" presId="urn:microsoft.com/office/officeart/2005/8/layout/pyramid2"/>
    <dgm:cxn modelId="{BE67FD1F-08EA-4856-8D19-1C92C03A3780}" type="presParOf" srcId="{C1C2C530-029E-41E4-8FA9-89AFD120F018}" destId="{D9F8A91D-5D91-451F-9010-ED649BA52B90}" srcOrd="1" destOrd="0" presId="urn:microsoft.com/office/officeart/2005/8/layout/pyramid2"/>
    <dgm:cxn modelId="{392F8EE9-468B-4BBF-8A5F-FC608D90ED72}" type="presParOf" srcId="{C1C2C530-029E-41E4-8FA9-89AFD120F018}" destId="{F4C8293E-6CA9-4664-A9E0-142D3CE7ECC5}" srcOrd="2" destOrd="0" presId="urn:microsoft.com/office/officeart/2005/8/layout/pyramid2"/>
    <dgm:cxn modelId="{A9295BBF-FA64-48F0-9AB6-E991E835B9DB}" type="presParOf" srcId="{C1C2C530-029E-41E4-8FA9-89AFD120F018}" destId="{DBEC1283-915D-44CD-A37E-6621A0D442FD}" srcOrd="3" destOrd="0" presId="urn:microsoft.com/office/officeart/2005/8/layout/pyramid2"/>
    <dgm:cxn modelId="{F44B3B3F-5D8C-43CB-A7CF-DEF5572D2D68}" type="presParOf" srcId="{C1C2C530-029E-41E4-8FA9-89AFD120F018}" destId="{CCCE48CB-7CA1-46C0-9CCF-E39E9AAB80CF}" srcOrd="4" destOrd="0" presId="urn:microsoft.com/office/officeart/2005/8/layout/pyramid2"/>
    <dgm:cxn modelId="{369BD86F-80B4-4631-9D0C-FAFBD8A7D982}" type="presParOf" srcId="{C1C2C530-029E-41E4-8FA9-89AFD120F018}" destId="{ACB337A2-CA4D-4921-9C90-2B2AE6401CD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D5470B-488B-4EA6-A939-0BC481ADA4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DD8E05D-7D7A-4BA7-A241-73C656BADCB1}">
      <dgm:prSet phldrT="[Text]" custT="1"/>
      <dgm:spPr/>
      <dgm:t>
        <a:bodyPr/>
        <a:lstStyle/>
        <a:p>
          <a:pPr>
            <a:spcAft>
              <a:spcPts val="0"/>
            </a:spcAft>
          </a:pPr>
          <a:r>
            <a:rPr lang="en-US" sz="2000" dirty="0" smtClean="0"/>
            <a:t>Impact of doing </a:t>
          </a:r>
        </a:p>
        <a:p>
          <a:pPr>
            <a:spcAft>
              <a:spcPts val="0"/>
            </a:spcAft>
          </a:pPr>
          <a:r>
            <a:rPr lang="en-US" sz="2000" dirty="0" smtClean="0"/>
            <a:t>rural economic development differently</a:t>
          </a:r>
          <a:endParaRPr lang="en-US" sz="2000" dirty="0"/>
        </a:p>
      </dgm:t>
    </dgm:pt>
    <dgm:pt modelId="{1C645840-53B9-4714-8741-4C88667AED46}" type="parTrans" cxnId="{57676333-9CFE-4FF0-B575-5E64ED0AD6B1}">
      <dgm:prSet/>
      <dgm:spPr/>
      <dgm:t>
        <a:bodyPr/>
        <a:lstStyle/>
        <a:p>
          <a:endParaRPr lang="en-US"/>
        </a:p>
      </dgm:t>
    </dgm:pt>
    <dgm:pt modelId="{3CF097E7-301C-439B-BF5E-55BC101F2A09}" type="sibTrans" cxnId="{57676333-9CFE-4FF0-B575-5E64ED0AD6B1}">
      <dgm:prSet/>
      <dgm:spPr/>
      <dgm:t>
        <a:bodyPr/>
        <a:lstStyle/>
        <a:p>
          <a:endParaRPr lang="en-US"/>
        </a:p>
      </dgm:t>
    </dgm:pt>
    <dgm:pt modelId="{34FE700D-F5B0-426E-A043-0AE8C0AF45B9}">
      <dgm:prSet phldrT="[Text]" custT="1"/>
      <dgm:spPr/>
      <dgm:t>
        <a:bodyPr/>
        <a:lstStyle/>
        <a:p>
          <a:r>
            <a:rPr lang="en-US" sz="1400" dirty="0" smtClean="0"/>
            <a:t>46 jobs, 3 businesses created through facility renovation</a:t>
          </a:r>
          <a:endParaRPr lang="en-US" sz="1400" dirty="0"/>
        </a:p>
      </dgm:t>
    </dgm:pt>
    <dgm:pt modelId="{B918DD7E-88DB-494B-93C0-9B667F01A08F}" type="parTrans" cxnId="{CD8A53FD-83EC-4841-92FE-B6C75C4F8D32}">
      <dgm:prSet/>
      <dgm:spPr/>
      <dgm:t>
        <a:bodyPr/>
        <a:lstStyle/>
        <a:p>
          <a:endParaRPr lang="en-US"/>
        </a:p>
      </dgm:t>
    </dgm:pt>
    <dgm:pt modelId="{3C3A5737-79E9-46AE-95BD-3B7C5E7FA49E}" type="sibTrans" cxnId="{CD8A53FD-83EC-4841-92FE-B6C75C4F8D32}">
      <dgm:prSet/>
      <dgm:spPr/>
      <dgm:t>
        <a:bodyPr/>
        <a:lstStyle/>
        <a:p>
          <a:endParaRPr lang="en-US"/>
        </a:p>
      </dgm:t>
    </dgm:pt>
    <dgm:pt modelId="{D321109D-D095-441A-BB3B-B71E5C08E42B}">
      <dgm:prSet phldrT="[Text]" custT="1"/>
      <dgm:spPr/>
      <dgm:t>
        <a:bodyPr/>
        <a:lstStyle/>
        <a:p>
          <a:r>
            <a:rPr lang="en-US" sz="1400" dirty="0" smtClean="0"/>
            <a:t>10,000 gal WVO recycled, 5,000 gal biodiesel produced, 5000 </a:t>
          </a:r>
          <a:r>
            <a:rPr lang="en-US" sz="1400" dirty="0" err="1" smtClean="0"/>
            <a:t>lbs</a:t>
          </a:r>
          <a:r>
            <a:rPr lang="en-US" sz="1400" dirty="0" smtClean="0"/>
            <a:t> </a:t>
          </a:r>
          <a:r>
            <a:rPr lang="en-US" sz="1400" dirty="0" err="1" smtClean="0"/>
            <a:t>Camelina</a:t>
          </a:r>
          <a:r>
            <a:rPr lang="en-US" sz="1400" dirty="0" smtClean="0"/>
            <a:t> harvested</a:t>
          </a:r>
        </a:p>
      </dgm:t>
    </dgm:pt>
    <dgm:pt modelId="{924FD7D7-D0BB-4018-8B75-A65999FB097F}" type="parTrans" cxnId="{708153FD-64E1-441F-B9FF-D2F8B491A75F}">
      <dgm:prSet/>
      <dgm:spPr/>
      <dgm:t>
        <a:bodyPr/>
        <a:lstStyle/>
        <a:p>
          <a:endParaRPr lang="en-US"/>
        </a:p>
      </dgm:t>
    </dgm:pt>
    <dgm:pt modelId="{105843F4-BE15-4DA3-B6B5-0EC198F4737C}" type="sibTrans" cxnId="{708153FD-64E1-441F-B9FF-D2F8B491A75F}">
      <dgm:prSet/>
      <dgm:spPr/>
      <dgm:t>
        <a:bodyPr/>
        <a:lstStyle/>
        <a:p>
          <a:endParaRPr lang="en-US"/>
        </a:p>
      </dgm:t>
    </dgm:pt>
    <dgm:pt modelId="{7C31A036-950D-4459-81FA-95C3F70D6E28}">
      <dgm:prSet phldrT="[Text]" custT="1"/>
      <dgm:spPr/>
      <dgm:t>
        <a:bodyPr/>
        <a:lstStyle/>
        <a:p>
          <a:r>
            <a:rPr lang="en-US" sz="1400" dirty="0" smtClean="0"/>
            <a:t>Managing risk for farmers to introduce new cropping systems; inclusion of small farmers</a:t>
          </a:r>
          <a:endParaRPr lang="en-US" sz="1400" dirty="0"/>
        </a:p>
      </dgm:t>
    </dgm:pt>
    <dgm:pt modelId="{673E8844-20DF-4F01-BDBF-24577FB4ED83}" type="parTrans" cxnId="{551619AD-CFD3-4010-9DC0-1780D5BD9265}">
      <dgm:prSet/>
      <dgm:spPr/>
      <dgm:t>
        <a:bodyPr/>
        <a:lstStyle/>
        <a:p>
          <a:endParaRPr lang="en-US"/>
        </a:p>
      </dgm:t>
    </dgm:pt>
    <dgm:pt modelId="{959D86E3-42FA-4410-82C2-36E43D5F59AE}" type="sibTrans" cxnId="{551619AD-CFD3-4010-9DC0-1780D5BD9265}">
      <dgm:prSet/>
      <dgm:spPr/>
      <dgm:t>
        <a:bodyPr/>
        <a:lstStyle/>
        <a:p>
          <a:endParaRPr lang="en-US"/>
        </a:p>
      </dgm:t>
    </dgm:pt>
    <dgm:pt modelId="{19704C85-4B04-4E32-9380-3E3A0CAB753F}">
      <dgm:prSet phldrT="[Text]" custT="1"/>
      <dgm:spPr/>
      <dgm:t>
        <a:bodyPr/>
        <a:lstStyle/>
        <a:p>
          <a:r>
            <a:rPr lang="en-US" sz="1400" dirty="0" smtClean="0"/>
            <a:t>GIS mapping identified suitable fields for </a:t>
          </a:r>
          <a:r>
            <a:rPr lang="en-US" sz="1400" dirty="0" err="1" smtClean="0"/>
            <a:t>Camelina</a:t>
          </a:r>
          <a:r>
            <a:rPr lang="en-US" sz="1400" dirty="0" smtClean="0"/>
            <a:t> production</a:t>
          </a:r>
          <a:endParaRPr lang="en-US" sz="1400" dirty="0"/>
        </a:p>
      </dgm:t>
    </dgm:pt>
    <dgm:pt modelId="{F2E10A98-2526-4441-97CA-58C304AB1836}" type="parTrans" cxnId="{5073A5B2-4DF7-491F-B499-736A544BA5AB}">
      <dgm:prSet/>
      <dgm:spPr/>
      <dgm:t>
        <a:bodyPr/>
        <a:lstStyle/>
        <a:p>
          <a:endParaRPr lang="en-US"/>
        </a:p>
      </dgm:t>
    </dgm:pt>
    <dgm:pt modelId="{1D728749-FB10-4FF8-949A-F7CB04A31038}" type="sibTrans" cxnId="{5073A5B2-4DF7-491F-B499-736A544BA5AB}">
      <dgm:prSet/>
      <dgm:spPr/>
      <dgm:t>
        <a:bodyPr/>
        <a:lstStyle/>
        <a:p>
          <a:endParaRPr lang="en-US"/>
        </a:p>
      </dgm:t>
    </dgm:pt>
    <dgm:pt modelId="{0BF9DE30-7527-422C-932F-C2E0EB36EB74}">
      <dgm:prSet phldrT="[Text]" custT="1"/>
      <dgm:spPr/>
      <dgm:t>
        <a:bodyPr/>
        <a:lstStyle/>
        <a:p>
          <a:r>
            <a:rPr lang="en-US" sz="1400" dirty="0" smtClean="0"/>
            <a:t>Recycling WVO saves city thousands of dollars in waste water infrastructure upkeep and repair</a:t>
          </a:r>
        </a:p>
      </dgm:t>
    </dgm:pt>
    <dgm:pt modelId="{73BA1D40-0FFA-43CB-873C-A5178CDFE742}" type="parTrans" cxnId="{954C2EAE-6587-44FD-9E88-088621F42493}">
      <dgm:prSet/>
      <dgm:spPr/>
      <dgm:t>
        <a:bodyPr/>
        <a:lstStyle/>
        <a:p>
          <a:endParaRPr lang="en-US"/>
        </a:p>
      </dgm:t>
    </dgm:pt>
    <dgm:pt modelId="{329AABB5-222C-4016-97C2-D5881DB703B0}" type="sibTrans" cxnId="{954C2EAE-6587-44FD-9E88-088621F42493}">
      <dgm:prSet/>
      <dgm:spPr/>
      <dgm:t>
        <a:bodyPr/>
        <a:lstStyle/>
        <a:p>
          <a:endParaRPr lang="en-US"/>
        </a:p>
      </dgm:t>
    </dgm:pt>
    <dgm:pt modelId="{CDFDEE4E-EE40-43C4-B61C-3BC75625D776}">
      <dgm:prSet phldrT="[Text]" custT="1"/>
      <dgm:spPr/>
      <dgm:t>
        <a:bodyPr/>
        <a:lstStyle/>
        <a:p>
          <a:r>
            <a:rPr lang="en-US" sz="1400" dirty="0" smtClean="0"/>
            <a:t>Biofuel processing capacity is 200,000 gallons annually and scalable</a:t>
          </a:r>
        </a:p>
      </dgm:t>
    </dgm:pt>
    <dgm:pt modelId="{461498CF-FF03-44C4-A053-61D63A1E4AA5}" type="parTrans" cxnId="{85BC83AA-804C-49F6-9E43-C4DE4CF67049}">
      <dgm:prSet/>
      <dgm:spPr/>
      <dgm:t>
        <a:bodyPr/>
        <a:lstStyle/>
        <a:p>
          <a:endParaRPr lang="en-US"/>
        </a:p>
      </dgm:t>
    </dgm:pt>
    <dgm:pt modelId="{E92C1702-7E1D-44E2-8813-E5A3020A87D2}" type="sibTrans" cxnId="{85BC83AA-804C-49F6-9E43-C4DE4CF67049}">
      <dgm:prSet/>
      <dgm:spPr/>
      <dgm:t>
        <a:bodyPr/>
        <a:lstStyle/>
        <a:p>
          <a:endParaRPr lang="en-US"/>
        </a:p>
      </dgm:t>
    </dgm:pt>
    <dgm:pt modelId="{67E3EA42-EB98-4E5D-B9F9-2AFCD8101094}">
      <dgm:prSet phldrT="[Text]" custT="1"/>
      <dgm:spPr/>
      <dgm:t>
        <a:bodyPr/>
        <a:lstStyle/>
        <a:p>
          <a:r>
            <a:rPr lang="en-US" sz="1400" dirty="0" smtClean="0"/>
            <a:t>Feasible, community-scaled biofuel processing system designed by Arkansas State University</a:t>
          </a:r>
        </a:p>
      </dgm:t>
    </dgm:pt>
    <dgm:pt modelId="{04BB4B2A-0D9B-4F34-B513-59E3912206F9}" type="parTrans" cxnId="{B5A9BCA1-0E50-429B-B717-A4A711068606}">
      <dgm:prSet/>
      <dgm:spPr/>
      <dgm:t>
        <a:bodyPr/>
        <a:lstStyle/>
        <a:p>
          <a:endParaRPr lang="en-US"/>
        </a:p>
      </dgm:t>
    </dgm:pt>
    <dgm:pt modelId="{68B94349-C8BE-4FA1-A6C5-0C72C0147052}" type="sibTrans" cxnId="{B5A9BCA1-0E50-429B-B717-A4A711068606}">
      <dgm:prSet/>
      <dgm:spPr/>
      <dgm:t>
        <a:bodyPr/>
        <a:lstStyle/>
        <a:p>
          <a:endParaRPr lang="en-US"/>
        </a:p>
      </dgm:t>
    </dgm:pt>
    <dgm:pt modelId="{0DDB3D81-6129-426A-90C8-4FD96533D400}">
      <dgm:prSet phldrT="[Text]" custT="1"/>
      <dgm:spPr/>
      <dgm:t>
        <a:bodyPr/>
        <a:lstStyle/>
        <a:p>
          <a:r>
            <a:rPr lang="en-US" sz="1400" dirty="0" smtClean="0"/>
            <a:t>Partnership with city to leverage funding for processing equipment</a:t>
          </a:r>
        </a:p>
      </dgm:t>
    </dgm:pt>
    <dgm:pt modelId="{A33B6D55-9F7B-4F3A-9FFC-DF6A984236AB}" type="parTrans" cxnId="{024A1A37-56C7-40DA-9164-3C62CF68FBF3}">
      <dgm:prSet/>
      <dgm:spPr/>
      <dgm:t>
        <a:bodyPr/>
        <a:lstStyle/>
        <a:p>
          <a:endParaRPr lang="en-US"/>
        </a:p>
      </dgm:t>
    </dgm:pt>
    <dgm:pt modelId="{DB542676-A4B8-4B6A-B136-899CE9B3F632}" type="sibTrans" cxnId="{024A1A37-56C7-40DA-9164-3C62CF68FBF3}">
      <dgm:prSet/>
      <dgm:spPr/>
      <dgm:t>
        <a:bodyPr/>
        <a:lstStyle/>
        <a:p>
          <a:endParaRPr lang="en-US"/>
        </a:p>
      </dgm:t>
    </dgm:pt>
    <dgm:pt modelId="{2FADA9E1-F896-4920-9700-401718DEBA56}">
      <dgm:prSet phldrT="[Text]" custT="1"/>
      <dgm:spPr/>
      <dgm:t>
        <a:bodyPr/>
        <a:lstStyle/>
        <a:p>
          <a:r>
            <a:rPr lang="en-US" sz="1400" dirty="0" smtClean="0"/>
            <a:t>Managing costs of fuel testing and infrastructure for small scale production through cooperative ownership</a:t>
          </a:r>
        </a:p>
      </dgm:t>
    </dgm:pt>
    <dgm:pt modelId="{3F9D2450-BDAD-4181-A3A3-CB49679FDB5F}" type="parTrans" cxnId="{D82A8426-3287-4FA8-8309-2C0EBFE2D8D1}">
      <dgm:prSet/>
      <dgm:spPr/>
      <dgm:t>
        <a:bodyPr/>
        <a:lstStyle/>
        <a:p>
          <a:endParaRPr lang="en-US"/>
        </a:p>
      </dgm:t>
    </dgm:pt>
    <dgm:pt modelId="{E8AEE63F-1030-4D4F-89B0-C38C4C0F7CB2}" type="sibTrans" cxnId="{D82A8426-3287-4FA8-8309-2C0EBFE2D8D1}">
      <dgm:prSet/>
      <dgm:spPr/>
      <dgm:t>
        <a:bodyPr/>
        <a:lstStyle/>
        <a:p>
          <a:endParaRPr lang="en-US"/>
        </a:p>
      </dgm:t>
    </dgm:pt>
    <dgm:pt modelId="{862D7B63-F249-4C01-BC2A-EAB1E526AF9D}">
      <dgm:prSet phldrT="[Text]" custT="1"/>
      <dgm:spPr/>
      <dgm:t>
        <a:bodyPr/>
        <a:lstStyle/>
        <a:p>
          <a:r>
            <a:rPr lang="en-US" sz="1400" dirty="0" smtClean="0"/>
            <a:t>Outdoor Learning Center and Online Entrepreneur Training accessible through community campus</a:t>
          </a:r>
        </a:p>
      </dgm:t>
    </dgm:pt>
    <dgm:pt modelId="{996FADD6-E410-44F4-823B-801FBC9AA400}" type="parTrans" cxnId="{F591A5FE-AF14-4386-BA9A-CBE60B159E5F}">
      <dgm:prSet/>
      <dgm:spPr/>
      <dgm:t>
        <a:bodyPr/>
        <a:lstStyle/>
        <a:p>
          <a:endParaRPr lang="en-US"/>
        </a:p>
      </dgm:t>
    </dgm:pt>
    <dgm:pt modelId="{9465F1D2-DE1C-4DAB-88A3-ADCA55FE85DF}" type="sibTrans" cxnId="{F591A5FE-AF14-4386-BA9A-CBE60B159E5F}">
      <dgm:prSet/>
      <dgm:spPr/>
      <dgm:t>
        <a:bodyPr/>
        <a:lstStyle/>
        <a:p>
          <a:endParaRPr lang="en-US"/>
        </a:p>
      </dgm:t>
    </dgm:pt>
    <dgm:pt modelId="{C4DD0DBC-EA5F-47DA-9680-2C82BC41AD1A}">
      <dgm:prSet phldrT="[Text]" custT="1"/>
      <dgm:spPr/>
      <dgm:t>
        <a:bodyPr/>
        <a:lstStyle/>
        <a:p>
          <a:r>
            <a:rPr lang="en-US" sz="1400" dirty="0" smtClean="0"/>
            <a:t>Creation of local community sustainability leadership team</a:t>
          </a:r>
        </a:p>
      </dgm:t>
    </dgm:pt>
    <dgm:pt modelId="{3E44BFC2-DD35-4CD3-B208-E789C3CEBD92}" type="parTrans" cxnId="{2C113697-92E8-4715-8777-E761A92B2ABA}">
      <dgm:prSet/>
      <dgm:spPr/>
      <dgm:t>
        <a:bodyPr/>
        <a:lstStyle/>
        <a:p>
          <a:endParaRPr lang="en-US"/>
        </a:p>
      </dgm:t>
    </dgm:pt>
    <dgm:pt modelId="{55ED89B6-86E0-474B-A99F-02F5FB406F31}" type="sibTrans" cxnId="{2C113697-92E8-4715-8777-E761A92B2ABA}">
      <dgm:prSet/>
      <dgm:spPr/>
      <dgm:t>
        <a:bodyPr/>
        <a:lstStyle/>
        <a:p>
          <a:endParaRPr lang="en-US"/>
        </a:p>
      </dgm:t>
    </dgm:pt>
    <dgm:pt modelId="{79AE634D-A704-4B76-B5E0-751F4BDA687E}">
      <dgm:prSet phldrT="[Text]" custT="1"/>
      <dgm:spPr/>
      <dgm:t>
        <a:bodyPr/>
        <a:lstStyle/>
        <a:p>
          <a:r>
            <a:rPr lang="en-US" sz="1400" dirty="0" smtClean="0"/>
            <a:t>Partnership with regional economic development district for replicating the wealth building biofuel strategy</a:t>
          </a:r>
        </a:p>
      </dgm:t>
    </dgm:pt>
    <dgm:pt modelId="{1A4AAB18-5FB5-4538-81FB-7FFED79AD3A7}" type="parTrans" cxnId="{7E31B393-E9B2-4F86-9D6A-D2A9290D68AC}">
      <dgm:prSet/>
      <dgm:spPr/>
      <dgm:t>
        <a:bodyPr/>
        <a:lstStyle/>
        <a:p>
          <a:endParaRPr lang="en-US"/>
        </a:p>
      </dgm:t>
    </dgm:pt>
    <dgm:pt modelId="{71B40D43-30BD-4704-AEDB-56CBA41F854F}" type="sibTrans" cxnId="{7E31B393-E9B2-4F86-9D6A-D2A9290D68AC}">
      <dgm:prSet/>
      <dgm:spPr/>
      <dgm:t>
        <a:bodyPr/>
        <a:lstStyle/>
        <a:p>
          <a:endParaRPr lang="en-US"/>
        </a:p>
      </dgm:t>
    </dgm:pt>
    <dgm:pt modelId="{EAFE7459-A0B3-4224-804E-921A93B18077}" type="pres">
      <dgm:prSet presAssocID="{CCD5470B-488B-4EA6-A939-0BC481ADA42E}" presName="vert0" presStyleCnt="0">
        <dgm:presLayoutVars>
          <dgm:dir/>
          <dgm:animOne val="branch"/>
          <dgm:animLvl val="lvl"/>
        </dgm:presLayoutVars>
      </dgm:prSet>
      <dgm:spPr/>
      <dgm:t>
        <a:bodyPr/>
        <a:lstStyle/>
        <a:p>
          <a:endParaRPr lang="en-US"/>
        </a:p>
      </dgm:t>
    </dgm:pt>
    <dgm:pt modelId="{9D9CBB81-4D06-4750-B037-E08E722CECDB}" type="pres">
      <dgm:prSet presAssocID="{9DD8E05D-7D7A-4BA7-A241-73C656BADCB1}" presName="thickLine" presStyleLbl="alignNode1" presStyleIdx="0" presStyleCnt="1"/>
      <dgm:spPr/>
    </dgm:pt>
    <dgm:pt modelId="{532FFCFC-E587-401A-9EBC-C6AC1E561B6C}" type="pres">
      <dgm:prSet presAssocID="{9DD8E05D-7D7A-4BA7-A241-73C656BADCB1}" presName="horz1" presStyleCnt="0"/>
      <dgm:spPr/>
    </dgm:pt>
    <dgm:pt modelId="{EE155E14-B24C-463F-9367-540299A8FA22}" type="pres">
      <dgm:prSet presAssocID="{9DD8E05D-7D7A-4BA7-A241-73C656BADCB1}" presName="tx1" presStyleLbl="revTx" presStyleIdx="0" presStyleCnt="13"/>
      <dgm:spPr/>
      <dgm:t>
        <a:bodyPr/>
        <a:lstStyle/>
        <a:p>
          <a:endParaRPr lang="en-US"/>
        </a:p>
      </dgm:t>
    </dgm:pt>
    <dgm:pt modelId="{3CE242D2-62BD-438E-AC55-EFCE4D26C7B8}" type="pres">
      <dgm:prSet presAssocID="{9DD8E05D-7D7A-4BA7-A241-73C656BADCB1}" presName="vert1" presStyleCnt="0"/>
      <dgm:spPr/>
    </dgm:pt>
    <dgm:pt modelId="{87CDC367-1146-421D-839F-44C2D9D076A6}" type="pres">
      <dgm:prSet presAssocID="{34FE700D-F5B0-426E-A043-0AE8C0AF45B9}" presName="vertSpace2a" presStyleCnt="0"/>
      <dgm:spPr/>
    </dgm:pt>
    <dgm:pt modelId="{DC7DD1BA-35B5-4CFA-833D-B9C99B992D20}" type="pres">
      <dgm:prSet presAssocID="{34FE700D-F5B0-426E-A043-0AE8C0AF45B9}" presName="horz2" presStyleCnt="0"/>
      <dgm:spPr/>
    </dgm:pt>
    <dgm:pt modelId="{33FAF08D-DB49-40F0-B4EF-2816905591CE}" type="pres">
      <dgm:prSet presAssocID="{34FE700D-F5B0-426E-A043-0AE8C0AF45B9}" presName="horzSpace2" presStyleCnt="0"/>
      <dgm:spPr/>
    </dgm:pt>
    <dgm:pt modelId="{F7DE383B-A744-4936-8BE4-BAC4903638B6}" type="pres">
      <dgm:prSet presAssocID="{34FE700D-F5B0-426E-A043-0AE8C0AF45B9}" presName="tx2" presStyleLbl="revTx" presStyleIdx="1" presStyleCnt="13" custScaleY="52430" custLinFactNeighborY="7801"/>
      <dgm:spPr/>
      <dgm:t>
        <a:bodyPr/>
        <a:lstStyle/>
        <a:p>
          <a:endParaRPr lang="en-US"/>
        </a:p>
      </dgm:t>
    </dgm:pt>
    <dgm:pt modelId="{C46EF898-96C9-4654-89AD-6709C08373BE}" type="pres">
      <dgm:prSet presAssocID="{34FE700D-F5B0-426E-A043-0AE8C0AF45B9}" presName="vert2" presStyleCnt="0"/>
      <dgm:spPr/>
    </dgm:pt>
    <dgm:pt modelId="{8C844DC3-318C-4C7B-9DAA-9D9D019EA0A9}" type="pres">
      <dgm:prSet presAssocID="{34FE700D-F5B0-426E-A043-0AE8C0AF45B9}" presName="thinLine2b" presStyleLbl="callout" presStyleIdx="0" presStyleCnt="12"/>
      <dgm:spPr/>
    </dgm:pt>
    <dgm:pt modelId="{A6D18E2E-BB41-4E7F-AC70-4AA45F7D0D8D}" type="pres">
      <dgm:prSet presAssocID="{34FE700D-F5B0-426E-A043-0AE8C0AF45B9}" presName="vertSpace2b" presStyleCnt="0"/>
      <dgm:spPr/>
    </dgm:pt>
    <dgm:pt modelId="{A9D33F30-6BF2-4B2F-BD20-96C167B840A8}" type="pres">
      <dgm:prSet presAssocID="{D321109D-D095-441A-BB3B-B71E5C08E42B}" presName="horz2" presStyleCnt="0"/>
      <dgm:spPr/>
    </dgm:pt>
    <dgm:pt modelId="{C38E3F74-D187-4E49-BED2-25CE9C906714}" type="pres">
      <dgm:prSet presAssocID="{D321109D-D095-441A-BB3B-B71E5C08E42B}" presName="horzSpace2" presStyleCnt="0"/>
      <dgm:spPr/>
    </dgm:pt>
    <dgm:pt modelId="{01B1F947-4CED-4070-9AE7-386A0455E3E0}" type="pres">
      <dgm:prSet presAssocID="{D321109D-D095-441A-BB3B-B71E5C08E42B}" presName="tx2" presStyleLbl="revTx" presStyleIdx="2" presStyleCnt="13" custScaleY="52430" custLinFactNeighborY="9383"/>
      <dgm:spPr/>
      <dgm:t>
        <a:bodyPr/>
        <a:lstStyle/>
        <a:p>
          <a:endParaRPr lang="en-US"/>
        </a:p>
      </dgm:t>
    </dgm:pt>
    <dgm:pt modelId="{6B2D2C50-5F3A-483D-9E8A-CAF4E73DF623}" type="pres">
      <dgm:prSet presAssocID="{D321109D-D095-441A-BB3B-B71E5C08E42B}" presName="vert2" presStyleCnt="0"/>
      <dgm:spPr/>
    </dgm:pt>
    <dgm:pt modelId="{5C540589-AD46-4C51-BE7F-293809F4A708}" type="pres">
      <dgm:prSet presAssocID="{D321109D-D095-441A-BB3B-B71E5C08E42B}" presName="thinLine2b" presStyleLbl="callout" presStyleIdx="1" presStyleCnt="12"/>
      <dgm:spPr/>
    </dgm:pt>
    <dgm:pt modelId="{C306FB6E-2719-451D-9021-23B209A4BF89}" type="pres">
      <dgm:prSet presAssocID="{D321109D-D095-441A-BB3B-B71E5C08E42B}" presName="vertSpace2b" presStyleCnt="0"/>
      <dgm:spPr/>
    </dgm:pt>
    <dgm:pt modelId="{07A45017-7C2A-484A-B3B6-DD198EC23892}" type="pres">
      <dgm:prSet presAssocID="{7C31A036-950D-4459-81FA-95C3F70D6E28}" presName="horz2" presStyleCnt="0"/>
      <dgm:spPr/>
    </dgm:pt>
    <dgm:pt modelId="{8EE95CB4-B291-4614-8A02-927D9C1F374E}" type="pres">
      <dgm:prSet presAssocID="{7C31A036-950D-4459-81FA-95C3F70D6E28}" presName="horzSpace2" presStyleCnt="0"/>
      <dgm:spPr/>
    </dgm:pt>
    <dgm:pt modelId="{4699620B-4854-4825-841D-E3E1F714CC07}" type="pres">
      <dgm:prSet presAssocID="{7C31A036-950D-4459-81FA-95C3F70D6E28}" presName="tx2" presStyleLbl="revTx" presStyleIdx="3" presStyleCnt="13" custScaleY="63066" custLinFactNeighborY="-1328"/>
      <dgm:spPr/>
      <dgm:t>
        <a:bodyPr/>
        <a:lstStyle/>
        <a:p>
          <a:endParaRPr lang="en-US"/>
        </a:p>
      </dgm:t>
    </dgm:pt>
    <dgm:pt modelId="{C4C0ABE6-1702-4F8B-8D90-6F70CD8F38D3}" type="pres">
      <dgm:prSet presAssocID="{7C31A036-950D-4459-81FA-95C3F70D6E28}" presName="vert2" presStyleCnt="0"/>
      <dgm:spPr/>
    </dgm:pt>
    <dgm:pt modelId="{0FF1A97B-43CC-484C-8A76-2C806EA174E5}" type="pres">
      <dgm:prSet presAssocID="{7C31A036-950D-4459-81FA-95C3F70D6E28}" presName="thinLine2b" presStyleLbl="callout" presStyleIdx="2" presStyleCnt="12"/>
      <dgm:spPr/>
    </dgm:pt>
    <dgm:pt modelId="{9F40EB8B-B773-494F-BAB9-84D1C144CD6C}" type="pres">
      <dgm:prSet presAssocID="{7C31A036-950D-4459-81FA-95C3F70D6E28}" presName="vertSpace2b" presStyleCnt="0"/>
      <dgm:spPr/>
    </dgm:pt>
    <dgm:pt modelId="{DF2F2B4D-398C-484C-897E-3BD16DD4928C}" type="pres">
      <dgm:prSet presAssocID="{19704C85-4B04-4E32-9380-3E3A0CAB753F}" presName="horz2" presStyleCnt="0"/>
      <dgm:spPr/>
    </dgm:pt>
    <dgm:pt modelId="{97AE3DF4-213B-46A2-BA41-177607FC09FC}" type="pres">
      <dgm:prSet presAssocID="{19704C85-4B04-4E32-9380-3E3A0CAB753F}" presName="horzSpace2" presStyleCnt="0"/>
      <dgm:spPr/>
    </dgm:pt>
    <dgm:pt modelId="{9A08E1F3-3F5C-44CF-82E3-FDA4B195B960}" type="pres">
      <dgm:prSet presAssocID="{19704C85-4B04-4E32-9380-3E3A0CAB753F}" presName="tx2" presStyleLbl="revTx" presStyleIdx="4" presStyleCnt="13" custScaleY="45444" custLinFactNeighborY="-1328"/>
      <dgm:spPr/>
      <dgm:t>
        <a:bodyPr/>
        <a:lstStyle/>
        <a:p>
          <a:endParaRPr lang="en-US"/>
        </a:p>
      </dgm:t>
    </dgm:pt>
    <dgm:pt modelId="{1BD906B9-D68C-400F-962F-FDA172282FA4}" type="pres">
      <dgm:prSet presAssocID="{19704C85-4B04-4E32-9380-3E3A0CAB753F}" presName="vert2" presStyleCnt="0"/>
      <dgm:spPr/>
    </dgm:pt>
    <dgm:pt modelId="{FA3BA11A-2FB1-4573-877D-706B58B0F3F7}" type="pres">
      <dgm:prSet presAssocID="{19704C85-4B04-4E32-9380-3E3A0CAB753F}" presName="thinLine2b" presStyleLbl="callout" presStyleIdx="3" presStyleCnt="12"/>
      <dgm:spPr/>
    </dgm:pt>
    <dgm:pt modelId="{33345A89-6B33-4A0A-93AC-43A58D854BB8}" type="pres">
      <dgm:prSet presAssocID="{19704C85-4B04-4E32-9380-3E3A0CAB753F}" presName="vertSpace2b" presStyleCnt="0"/>
      <dgm:spPr/>
    </dgm:pt>
    <dgm:pt modelId="{72524FAA-4F67-488B-A34E-882F802F5D32}" type="pres">
      <dgm:prSet presAssocID="{0BF9DE30-7527-422C-932F-C2E0EB36EB74}" presName="horz2" presStyleCnt="0"/>
      <dgm:spPr/>
    </dgm:pt>
    <dgm:pt modelId="{82C5EF6C-0BED-493B-BCD6-8113C1A54311}" type="pres">
      <dgm:prSet presAssocID="{0BF9DE30-7527-422C-932F-C2E0EB36EB74}" presName="horzSpace2" presStyleCnt="0"/>
      <dgm:spPr/>
    </dgm:pt>
    <dgm:pt modelId="{EEA37A20-116E-4BE1-8770-90CC69E4B809}" type="pres">
      <dgm:prSet presAssocID="{0BF9DE30-7527-422C-932F-C2E0EB36EB74}" presName="tx2" presStyleLbl="revTx" presStyleIdx="5" presStyleCnt="13" custScaleY="55284" custLinFactNeighborY="-1328"/>
      <dgm:spPr/>
      <dgm:t>
        <a:bodyPr/>
        <a:lstStyle/>
        <a:p>
          <a:endParaRPr lang="en-US"/>
        </a:p>
      </dgm:t>
    </dgm:pt>
    <dgm:pt modelId="{B102E4CA-6677-4BC6-BE83-715295E0548D}" type="pres">
      <dgm:prSet presAssocID="{0BF9DE30-7527-422C-932F-C2E0EB36EB74}" presName="vert2" presStyleCnt="0"/>
      <dgm:spPr/>
    </dgm:pt>
    <dgm:pt modelId="{051ABC57-5206-4341-91CD-38FA5E4249A6}" type="pres">
      <dgm:prSet presAssocID="{0BF9DE30-7527-422C-932F-C2E0EB36EB74}" presName="thinLine2b" presStyleLbl="callout" presStyleIdx="4" presStyleCnt="12"/>
      <dgm:spPr/>
    </dgm:pt>
    <dgm:pt modelId="{A26F5342-0EBE-4004-B313-1F47649EFCB8}" type="pres">
      <dgm:prSet presAssocID="{0BF9DE30-7527-422C-932F-C2E0EB36EB74}" presName="vertSpace2b" presStyleCnt="0"/>
      <dgm:spPr/>
    </dgm:pt>
    <dgm:pt modelId="{F9328EB7-41E8-41C2-81F0-A6CD46399481}" type="pres">
      <dgm:prSet presAssocID="{CDFDEE4E-EE40-43C4-B61C-3BC75625D776}" presName="horz2" presStyleCnt="0"/>
      <dgm:spPr/>
    </dgm:pt>
    <dgm:pt modelId="{0D4E8B0D-124A-463D-A136-BE45F78FCBA2}" type="pres">
      <dgm:prSet presAssocID="{CDFDEE4E-EE40-43C4-B61C-3BC75625D776}" presName="horzSpace2" presStyleCnt="0"/>
      <dgm:spPr/>
    </dgm:pt>
    <dgm:pt modelId="{2E9293FC-062D-4FB7-8C09-BC9F0451A140}" type="pres">
      <dgm:prSet presAssocID="{CDFDEE4E-EE40-43C4-B61C-3BC75625D776}" presName="tx2" presStyleLbl="revTx" presStyleIdx="6" presStyleCnt="13" custScaleY="53612" custLinFactNeighborY="-1328"/>
      <dgm:spPr/>
      <dgm:t>
        <a:bodyPr/>
        <a:lstStyle/>
        <a:p>
          <a:endParaRPr lang="en-US"/>
        </a:p>
      </dgm:t>
    </dgm:pt>
    <dgm:pt modelId="{FA73D150-4308-44C7-85A5-2A5152D22C56}" type="pres">
      <dgm:prSet presAssocID="{CDFDEE4E-EE40-43C4-B61C-3BC75625D776}" presName="vert2" presStyleCnt="0"/>
      <dgm:spPr/>
    </dgm:pt>
    <dgm:pt modelId="{CBCD4D70-9E17-4FCC-BFB0-5274B9A1C10B}" type="pres">
      <dgm:prSet presAssocID="{CDFDEE4E-EE40-43C4-B61C-3BC75625D776}" presName="thinLine2b" presStyleLbl="callout" presStyleIdx="5" presStyleCnt="12"/>
      <dgm:spPr/>
    </dgm:pt>
    <dgm:pt modelId="{462B036F-6385-4007-8BC3-E86E1FD82197}" type="pres">
      <dgm:prSet presAssocID="{CDFDEE4E-EE40-43C4-B61C-3BC75625D776}" presName="vertSpace2b" presStyleCnt="0"/>
      <dgm:spPr/>
    </dgm:pt>
    <dgm:pt modelId="{5F5A8610-2705-48DD-9CEF-8AE20E0B52D1}" type="pres">
      <dgm:prSet presAssocID="{67E3EA42-EB98-4E5D-B9F9-2AFCD8101094}" presName="horz2" presStyleCnt="0"/>
      <dgm:spPr/>
    </dgm:pt>
    <dgm:pt modelId="{FE73D0BC-604F-4A46-AE64-D21DBC7857B3}" type="pres">
      <dgm:prSet presAssocID="{67E3EA42-EB98-4E5D-B9F9-2AFCD8101094}" presName="horzSpace2" presStyleCnt="0"/>
      <dgm:spPr/>
    </dgm:pt>
    <dgm:pt modelId="{6D8ABFE0-405B-4A1C-B4CA-CB1BDAAE50E5}" type="pres">
      <dgm:prSet presAssocID="{67E3EA42-EB98-4E5D-B9F9-2AFCD8101094}" presName="tx2" presStyleLbl="revTx" presStyleIdx="7" presStyleCnt="13" custScaleY="52430" custLinFactNeighborY="-3156"/>
      <dgm:spPr/>
      <dgm:t>
        <a:bodyPr/>
        <a:lstStyle/>
        <a:p>
          <a:endParaRPr lang="en-US"/>
        </a:p>
      </dgm:t>
    </dgm:pt>
    <dgm:pt modelId="{0D5FFFAF-9229-49D4-8C42-1839EC205739}" type="pres">
      <dgm:prSet presAssocID="{67E3EA42-EB98-4E5D-B9F9-2AFCD8101094}" presName="vert2" presStyleCnt="0"/>
      <dgm:spPr/>
    </dgm:pt>
    <dgm:pt modelId="{47A8599C-41D5-4C4F-9E8D-BF9BAA9A62FC}" type="pres">
      <dgm:prSet presAssocID="{67E3EA42-EB98-4E5D-B9F9-2AFCD8101094}" presName="thinLine2b" presStyleLbl="callout" presStyleIdx="6" presStyleCnt="12"/>
      <dgm:spPr/>
    </dgm:pt>
    <dgm:pt modelId="{BF02FFAC-36D0-4CDF-BEA4-A723D1C2EF58}" type="pres">
      <dgm:prSet presAssocID="{67E3EA42-EB98-4E5D-B9F9-2AFCD8101094}" presName="vertSpace2b" presStyleCnt="0"/>
      <dgm:spPr/>
    </dgm:pt>
    <dgm:pt modelId="{042CBDA1-F6D3-4AAB-9480-8EAD276007DA}" type="pres">
      <dgm:prSet presAssocID="{0DDB3D81-6129-426A-90C8-4FD96533D400}" presName="horz2" presStyleCnt="0"/>
      <dgm:spPr/>
    </dgm:pt>
    <dgm:pt modelId="{AC932CC1-251E-45DF-93A1-9B7B7AB04179}" type="pres">
      <dgm:prSet presAssocID="{0DDB3D81-6129-426A-90C8-4FD96533D400}" presName="horzSpace2" presStyleCnt="0"/>
      <dgm:spPr/>
    </dgm:pt>
    <dgm:pt modelId="{3EC9DF34-F788-4593-92A6-609CDF245CD9}" type="pres">
      <dgm:prSet presAssocID="{0DDB3D81-6129-426A-90C8-4FD96533D400}" presName="tx2" presStyleLbl="revTx" presStyleIdx="8" presStyleCnt="13" custScaleY="52430" custLinFactNeighborY="10053"/>
      <dgm:spPr/>
      <dgm:t>
        <a:bodyPr/>
        <a:lstStyle/>
        <a:p>
          <a:endParaRPr lang="en-US"/>
        </a:p>
      </dgm:t>
    </dgm:pt>
    <dgm:pt modelId="{DFEAC142-030D-4280-8B87-E509FE83B3D2}" type="pres">
      <dgm:prSet presAssocID="{0DDB3D81-6129-426A-90C8-4FD96533D400}" presName="vert2" presStyleCnt="0"/>
      <dgm:spPr/>
    </dgm:pt>
    <dgm:pt modelId="{CCD46443-A2D1-4B2A-85F2-3C87CBFE456D}" type="pres">
      <dgm:prSet presAssocID="{0DDB3D81-6129-426A-90C8-4FD96533D400}" presName="thinLine2b" presStyleLbl="callout" presStyleIdx="7" presStyleCnt="12"/>
      <dgm:spPr/>
    </dgm:pt>
    <dgm:pt modelId="{4A8B0398-09D4-4101-939D-3FF236439232}" type="pres">
      <dgm:prSet presAssocID="{0DDB3D81-6129-426A-90C8-4FD96533D400}" presName="vertSpace2b" presStyleCnt="0"/>
      <dgm:spPr/>
    </dgm:pt>
    <dgm:pt modelId="{664F1228-E7F5-421E-988C-23C421B0E333}" type="pres">
      <dgm:prSet presAssocID="{2FADA9E1-F896-4920-9700-401718DEBA56}" presName="horz2" presStyleCnt="0"/>
      <dgm:spPr/>
    </dgm:pt>
    <dgm:pt modelId="{F190C821-646A-43BF-8A80-7F21A7D62C7E}" type="pres">
      <dgm:prSet presAssocID="{2FADA9E1-F896-4920-9700-401718DEBA56}" presName="horzSpace2" presStyleCnt="0"/>
      <dgm:spPr/>
    </dgm:pt>
    <dgm:pt modelId="{16FFB782-2FA2-4A57-A6DD-717C79CC8403}" type="pres">
      <dgm:prSet presAssocID="{2FADA9E1-F896-4920-9700-401718DEBA56}" presName="tx2" presStyleLbl="revTx" presStyleIdx="9" presStyleCnt="13" custScaleY="59762" custLinFactNeighborY="-3156"/>
      <dgm:spPr/>
      <dgm:t>
        <a:bodyPr/>
        <a:lstStyle/>
        <a:p>
          <a:endParaRPr lang="en-US"/>
        </a:p>
      </dgm:t>
    </dgm:pt>
    <dgm:pt modelId="{7803F664-C790-423D-9DED-29F8E474D0E2}" type="pres">
      <dgm:prSet presAssocID="{2FADA9E1-F896-4920-9700-401718DEBA56}" presName="vert2" presStyleCnt="0"/>
      <dgm:spPr/>
    </dgm:pt>
    <dgm:pt modelId="{23FEFC0D-1F28-488D-80FB-5E50965C5BE7}" type="pres">
      <dgm:prSet presAssocID="{2FADA9E1-F896-4920-9700-401718DEBA56}" presName="thinLine2b" presStyleLbl="callout" presStyleIdx="8" presStyleCnt="12"/>
      <dgm:spPr/>
    </dgm:pt>
    <dgm:pt modelId="{0CE09EA9-1163-462C-A5CF-EE5F53FA002C}" type="pres">
      <dgm:prSet presAssocID="{2FADA9E1-F896-4920-9700-401718DEBA56}" presName="vertSpace2b" presStyleCnt="0"/>
      <dgm:spPr/>
    </dgm:pt>
    <dgm:pt modelId="{B197F98A-2062-49BC-973D-0A88AEBB2372}" type="pres">
      <dgm:prSet presAssocID="{862D7B63-F249-4C01-BC2A-EAB1E526AF9D}" presName="horz2" presStyleCnt="0"/>
      <dgm:spPr/>
    </dgm:pt>
    <dgm:pt modelId="{FB47EB2E-A740-4289-8428-B8308A5CE78D}" type="pres">
      <dgm:prSet presAssocID="{862D7B63-F249-4C01-BC2A-EAB1E526AF9D}" presName="horzSpace2" presStyleCnt="0"/>
      <dgm:spPr/>
    </dgm:pt>
    <dgm:pt modelId="{6B04D072-4D96-48BA-9F61-63A59F98F8DA}" type="pres">
      <dgm:prSet presAssocID="{862D7B63-F249-4C01-BC2A-EAB1E526AF9D}" presName="tx2" presStyleLbl="revTx" presStyleIdx="10" presStyleCnt="13" custScaleY="62570" custLinFactNeighborY="-3156"/>
      <dgm:spPr/>
      <dgm:t>
        <a:bodyPr/>
        <a:lstStyle/>
        <a:p>
          <a:endParaRPr lang="en-US"/>
        </a:p>
      </dgm:t>
    </dgm:pt>
    <dgm:pt modelId="{C295F474-EBA1-413F-93E4-71DA6F8D7618}" type="pres">
      <dgm:prSet presAssocID="{862D7B63-F249-4C01-BC2A-EAB1E526AF9D}" presName="vert2" presStyleCnt="0"/>
      <dgm:spPr/>
    </dgm:pt>
    <dgm:pt modelId="{4DABDAA9-2C1A-482C-80E4-FBDE9730BCB0}" type="pres">
      <dgm:prSet presAssocID="{862D7B63-F249-4C01-BC2A-EAB1E526AF9D}" presName="thinLine2b" presStyleLbl="callout" presStyleIdx="9" presStyleCnt="12"/>
      <dgm:spPr/>
    </dgm:pt>
    <dgm:pt modelId="{64ADA256-01C3-49FF-830B-33D9B279CA15}" type="pres">
      <dgm:prSet presAssocID="{862D7B63-F249-4C01-BC2A-EAB1E526AF9D}" presName="vertSpace2b" presStyleCnt="0"/>
      <dgm:spPr/>
    </dgm:pt>
    <dgm:pt modelId="{6387E512-0333-4D7C-9D47-CF84C738DA3B}" type="pres">
      <dgm:prSet presAssocID="{C4DD0DBC-EA5F-47DA-9680-2C82BC41AD1A}" presName="horz2" presStyleCnt="0"/>
      <dgm:spPr/>
    </dgm:pt>
    <dgm:pt modelId="{5C07C939-1659-4BE3-93C8-41366E6E4081}" type="pres">
      <dgm:prSet presAssocID="{C4DD0DBC-EA5F-47DA-9680-2C82BC41AD1A}" presName="horzSpace2" presStyleCnt="0"/>
      <dgm:spPr/>
    </dgm:pt>
    <dgm:pt modelId="{6DF311EB-DFEE-4E1C-A02E-9060D28C4879}" type="pres">
      <dgm:prSet presAssocID="{C4DD0DBC-EA5F-47DA-9680-2C82BC41AD1A}" presName="tx2" presStyleLbl="revTx" presStyleIdx="11" presStyleCnt="13" custScaleY="52430" custLinFactNeighborY="5327"/>
      <dgm:spPr/>
      <dgm:t>
        <a:bodyPr/>
        <a:lstStyle/>
        <a:p>
          <a:endParaRPr lang="en-US"/>
        </a:p>
      </dgm:t>
    </dgm:pt>
    <dgm:pt modelId="{67E23CF8-DDB5-4E4C-8964-AF9B8B3ACE64}" type="pres">
      <dgm:prSet presAssocID="{C4DD0DBC-EA5F-47DA-9680-2C82BC41AD1A}" presName="vert2" presStyleCnt="0"/>
      <dgm:spPr/>
    </dgm:pt>
    <dgm:pt modelId="{F6FB4476-C52D-4806-B148-007E0261737B}" type="pres">
      <dgm:prSet presAssocID="{C4DD0DBC-EA5F-47DA-9680-2C82BC41AD1A}" presName="thinLine2b" presStyleLbl="callout" presStyleIdx="10" presStyleCnt="12"/>
      <dgm:spPr/>
    </dgm:pt>
    <dgm:pt modelId="{F3407D47-7902-4929-94AF-9E0D255359E5}" type="pres">
      <dgm:prSet presAssocID="{C4DD0DBC-EA5F-47DA-9680-2C82BC41AD1A}" presName="vertSpace2b" presStyleCnt="0"/>
      <dgm:spPr/>
    </dgm:pt>
    <dgm:pt modelId="{F1A66F80-DFAD-41A5-9846-8E6FE3086241}" type="pres">
      <dgm:prSet presAssocID="{79AE634D-A704-4B76-B5E0-751F4BDA687E}" presName="horz2" presStyleCnt="0"/>
      <dgm:spPr/>
    </dgm:pt>
    <dgm:pt modelId="{E5F07D66-60F4-4DAF-A380-19587967D6E5}" type="pres">
      <dgm:prSet presAssocID="{79AE634D-A704-4B76-B5E0-751F4BDA687E}" presName="horzSpace2" presStyleCnt="0"/>
      <dgm:spPr/>
    </dgm:pt>
    <dgm:pt modelId="{63F7FEAE-0F1E-4BDF-ADBA-789DA60489CF}" type="pres">
      <dgm:prSet presAssocID="{79AE634D-A704-4B76-B5E0-751F4BDA687E}" presName="tx2" presStyleLbl="revTx" presStyleIdx="12" presStyleCnt="13" custScaleY="74044" custLinFactNeighborY="-3156"/>
      <dgm:spPr/>
      <dgm:t>
        <a:bodyPr/>
        <a:lstStyle/>
        <a:p>
          <a:endParaRPr lang="en-US"/>
        </a:p>
      </dgm:t>
    </dgm:pt>
    <dgm:pt modelId="{47B05796-5A1E-4188-9744-DC79F4F09258}" type="pres">
      <dgm:prSet presAssocID="{79AE634D-A704-4B76-B5E0-751F4BDA687E}" presName="vert2" presStyleCnt="0"/>
      <dgm:spPr/>
    </dgm:pt>
    <dgm:pt modelId="{CB81FD85-9B95-4360-B69C-B7227E89EC81}" type="pres">
      <dgm:prSet presAssocID="{79AE634D-A704-4B76-B5E0-751F4BDA687E}" presName="thinLine2b" presStyleLbl="callout" presStyleIdx="11" presStyleCnt="12"/>
      <dgm:spPr/>
    </dgm:pt>
    <dgm:pt modelId="{C0CBEF89-C3B0-413C-BDA5-DE6639DEC973}" type="pres">
      <dgm:prSet presAssocID="{79AE634D-A704-4B76-B5E0-751F4BDA687E}" presName="vertSpace2b" presStyleCnt="0"/>
      <dgm:spPr/>
    </dgm:pt>
  </dgm:ptLst>
  <dgm:cxnLst>
    <dgm:cxn modelId="{551619AD-CFD3-4010-9DC0-1780D5BD9265}" srcId="{9DD8E05D-7D7A-4BA7-A241-73C656BADCB1}" destId="{7C31A036-950D-4459-81FA-95C3F70D6E28}" srcOrd="2" destOrd="0" parTransId="{673E8844-20DF-4F01-BDBF-24577FB4ED83}" sibTransId="{959D86E3-42FA-4410-82C2-36E43D5F59AE}"/>
    <dgm:cxn modelId="{F591A5FE-AF14-4386-BA9A-CBE60B159E5F}" srcId="{9DD8E05D-7D7A-4BA7-A241-73C656BADCB1}" destId="{862D7B63-F249-4C01-BC2A-EAB1E526AF9D}" srcOrd="9" destOrd="0" parTransId="{996FADD6-E410-44F4-823B-801FBC9AA400}" sibTransId="{9465F1D2-DE1C-4DAB-88A3-ADCA55FE85DF}"/>
    <dgm:cxn modelId="{37C3282D-C1CD-47B5-86A3-E58D72B687A2}" type="presOf" srcId="{862D7B63-F249-4C01-BC2A-EAB1E526AF9D}" destId="{6B04D072-4D96-48BA-9F61-63A59F98F8DA}" srcOrd="0" destOrd="0" presId="urn:microsoft.com/office/officeart/2008/layout/LinedList"/>
    <dgm:cxn modelId="{F28BD019-8F70-4A1F-B9C3-A7459C532377}" type="presOf" srcId="{79AE634D-A704-4B76-B5E0-751F4BDA687E}" destId="{63F7FEAE-0F1E-4BDF-ADBA-789DA60489CF}" srcOrd="0" destOrd="0" presId="urn:microsoft.com/office/officeart/2008/layout/LinedList"/>
    <dgm:cxn modelId="{024A1A37-56C7-40DA-9164-3C62CF68FBF3}" srcId="{9DD8E05D-7D7A-4BA7-A241-73C656BADCB1}" destId="{0DDB3D81-6129-426A-90C8-4FD96533D400}" srcOrd="7" destOrd="0" parTransId="{A33B6D55-9F7B-4F3A-9FFC-DF6A984236AB}" sibTransId="{DB542676-A4B8-4B6A-B136-899CE9B3F632}"/>
    <dgm:cxn modelId="{E371615B-0E2C-45D0-9E14-55DD0CD52EBB}" type="presOf" srcId="{CCD5470B-488B-4EA6-A939-0BC481ADA42E}" destId="{EAFE7459-A0B3-4224-804E-921A93B18077}" srcOrd="0" destOrd="0" presId="urn:microsoft.com/office/officeart/2008/layout/LinedList"/>
    <dgm:cxn modelId="{CD8A53FD-83EC-4841-92FE-B6C75C4F8D32}" srcId="{9DD8E05D-7D7A-4BA7-A241-73C656BADCB1}" destId="{34FE700D-F5B0-426E-A043-0AE8C0AF45B9}" srcOrd="0" destOrd="0" parTransId="{B918DD7E-88DB-494B-93C0-9B667F01A08F}" sibTransId="{3C3A5737-79E9-46AE-95BD-3B7C5E7FA49E}"/>
    <dgm:cxn modelId="{7E31B393-E9B2-4F86-9D6A-D2A9290D68AC}" srcId="{9DD8E05D-7D7A-4BA7-A241-73C656BADCB1}" destId="{79AE634D-A704-4B76-B5E0-751F4BDA687E}" srcOrd="11" destOrd="0" parTransId="{1A4AAB18-5FB5-4538-81FB-7FFED79AD3A7}" sibTransId="{71B40D43-30BD-4704-AEDB-56CBA41F854F}"/>
    <dgm:cxn modelId="{954C2EAE-6587-44FD-9E88-088621F42493}" srcId="{9DD8E05D-7D7A-4BA7-A241-73C656BADCB1}" destId="{0BF9DE30-7527-422C-932F-C2E0EB36EB74}" srcOrd="4" destOrd="0" parTransId="{73BA1D40-0FFA-43CB-873C-A5178CDFE742}" sibTransId="{329AABB5-222C-4016-97C2-D5881DB703B0}"/>
    <dgm:cxn modelId="{51B2A4CA-1461-4905-95AD-DD05D16EF004}" type="presOf" srcId="{7C31A036-950D-4459-81FA-95C3F70D6E28}" destId="{4699620B-4854-4825-841D-E3E1F714CC07}" srcOrd="0" destOrd="0" presId="urn:microsoft.com/office/officeart/2008/layout/LinedList"/>
    <dgm:cxn modelId="{AE99E652-942B-429B-9EA2-ED2D65794AAB}" type="presOf" srcId="{C4DD0DBC-EA5F-47DA-9680-2C82BC41AD1A}" destId="{6DF311EB-DFEE-4E1C-A02E-9060D28C4879}" srcOrd="0" destOrd="0" presId="urn:microsoft.com/office/officeart/2008/layout/LinedList"/>
    <dgm:cxn modelId="{57676333-9CFE-4FF0-B575-5E64ED0AD6B1}" srcId="{CCD5470B-488B-4EA6-A939-0BC481ADA42E}" destId="{9DD8E05D-7D7A-4BA7-A241-73C656BADCB1}" srcOrd="0" destOrd="0" parTransId="{1C645840-53B9-4714-8741-4C88667AED46}" sibTransId="{3CF097E7-301C-439B-BF5E-55BC101F2A09}"/>
    <dgm:cxn modelId="{69AE100F-DB4A-431E-96B0-4E4B3AD4AD77}" type="presOf" srcId="{2FADA9E1-F896-4920-9700-401718DEBA56}" destId="{16FFB782-2FA2-4A57-A6DD-717C79CC8403}" srcOrd="0" destOrd="0" presId="urn:microsoft.com/office/officeart/2008/layout/LinedList"/>
    <dgm:cxn modelId="{2ECAE566-8ECF-430F-933C-F7D1D9CEDD94}" type="presOf" srcId="{9DD8E05D-7D7A-4BA7-A241-73C656BADCB1}" destId="{EE155E14-B24C-463F-9367-540299A8FA22}" srcOrd="0" destOrd="0" presId="urn:microsoft.com/office/officeart/2008/layout/LinedList"/>
    <dgm:cxn modelId="{41ACB471-966E-4DA2-8D18-A60304BE6318}" type="presOf" srcId="{D321109D-D095-441A-BB3B-B71E5C08E42B}" destId="{01B1F947-4CED-4070-9AE7-386A0455E3E0}" srcOrd="0" destOrd="0" presId="urn:microsoft.com/office/officeart/2008/layout/LinedList"/>
    <dgm:cxn modelId="{63B2DBC6-E56B-4C53-8E77-10BCD11BF1D2}" type="presOf" srcId="{19704C85-4B04-4E32-9380-3E3A0CAB753F}" destId="{9A08E1F3-3F5C-44CF-82E3-FDA4B195B960}" srcOrd="0" destOrd="0" presId="urn:microsoft.com/office/officeart/2008/layout/LinedList"/>
    <dgm:cxn modelId="{85BC83AA-804C-49F6-9E43-C4DE4CF67049}" srcId="{9DD8E05D-7D7A-4BA7-A241-73C656BADCB1}" destId="{CDFDEE4E-EE40-43C4-B61C-3BC75625D776}" srcOrd="5" destOrd="0" parTransId="{461498CF-FF03-44C4-A053-61D63A1E4AA5}" sibTransId="{E92C1702-7E1D-44E2-8813-E5A3020A87D2}"/>
    <dgm:cxn modelId="{5073A5B2-4DF7-491F-B499-736A544BA5AB}" srcId="{9DD8E05D-7D7A-4BA7-A241-73C656BADCB1}" destId="{19704C85-4B04-4E32-9380-3E3A0CAB753F}" srcOrd="3" destOrd="0" parTransId="{F2E10A98-2526-4441-97CA-58C304AB1836}" sibTransId="{1D728749-FB10-4FF8-949A-F7CB04A31038}"/>
    <dgm:cxn modelId="{B5A9BCA1-0E50-429B-B717-A4A711068606}" srcId="{9DD8E05D-7D7A-4BA7-A241-73C656BADCB1}" destId="{67E3EA42-EB98-4E5D-B9F9-2AFCD8101094}" srcOrd="6" destOrd="0" parTransId="{04BB4B2A-0D9B-4F34-B513-59E3912206F9}" sibTransId="{68B94349-C8BE-4FA1-A6C5-0C72C0147052}"/>
    <dgm:cxn modelId="{A2731667-2F14-44C3-9BC4-A943793015BD}" type="presOf" srcId="{CDFDEE4E-EE40-43C4-B61C-3BC75625D776}" destId="{2E9293FC-062D-4FB7-8C09-BC9F0451A140}" srcOrd="0" destOrd="0" presId="urn:microsoft.com/office/officeart/2008/layout/LinedList"/>
    <dgm:cxn modelId="{2E3D503D-0F28-49B7-90C8-6A716ADF2418}" type="presOf" srcId="{34FE700D-F5B0-426E-A043-0AE8C0AF45B9}" destId="{F7DE383B-A744-4936-8BE4-BAC4903638B6}" srcOrd="0" destOrd="0" presId="urn:microsoft.com/office/officeart/2008/layout/LinedList"/>
    <dgm:cxn modelId="{43C9F1D9-58C1-43EA-9148-20CF72219A22}" type="presOf" srcId="{0BF9DE30-7527-422C-932F-C2E0EB36EB74}" destId="{EEA37A20-116E-4BE1-8770-90CC69E4B809}" srcOrd="0" destOrd="0" presId="urn:microsoft.com/office/officeart/2008/layout/LinedList"/>
    <dgm:cxn modelId="{708153FD-64E1-441F-B9FF-D2F8B491A75F}" srcId="{9DD8E05D-7D7A-4BA7-A241-73C656BADCB1}" destId="{D321109D-D095-441A-BB3B-B71E5C08E42B}" srcOrd="1" destOrd="0" parTransId="{924FD7D7-D0BB-4018-8B75-A65999FB097F}" sibTransId="{105843F4-BE15-4DA3-B6B5-0EC198F4737C}"/>
    <dgm:cxn modelId="{8F114BFE-42EC-4073-AA59-AA8E584CA720}" type="presOf" srcId="{67E3EA42-EB98-4E5D-B9F9-2AFCD8101094}" destId="{6D8ABFE0-405B-4A1C-B4CA-CB1BDAAE50E5}" srcOrd="0" destOrd="0" presId="urn:microsoft.com/office/officeart/2008/layout/LinedList"/>
    <dgm:cxn modelId="{2C113697-92E8-4715-8777-E761A92B2ABA}" srcId="{9DD8E05D-7D7A-4BA7-A241-73C656BADCB1}" destId="{C4DD0DBC-EA5F-47DA-9680-2C82BC41AD1A}" srcOrd="10" destOrd="0" parTransId="{3E44BFC2-DD35-4CD3-B208-E789C3CEBD92}" sibTransId="{55ED89B6-86E0-474B-A99F-02F5FB406F31}"/>
    <dgm:cxn modelId="{741421DB-3335-497B-AE9C-BC0360068478}" type="presOf" srcId="{0DDB3D81-6129-426A-90C8-4FD96533D400}" destId="{3EC9DF34-F788-4593-92A6-609CDF245CD9}" srcOrd="0" destOrd="0" presId="urn:microsoft.com/office/officeart/2008/layout/LinedList"/>
    <dgm:cxn modelId="{D82A8426-3287-4FA8-8309-2C0EBFE2D8D1}" srcId="{9DD8E05D-7D7A-4BA7-A241-73C656BADCB1}" destId="{2FADA9E1-F896-4920-9700-401718DEBA56}" srcOrd="8" destOrd="0" parTransId="{3F9D2450-BDAD-4181-A3A3-CB49679FDB5F}" sibTransId="{E8AEE63F-1030-4D4F-89B0-C38C4C0F7CB2}"/>
    <dgm:cxn modelId="{8804168A-3DF3-42E1-8BF4-367D56E17DC9}" type="presParOf" srcId="{EAFE7459-A0B3-4224-804E-921A93B18077}" destId="{9D9CBB81-4D06-4750-B037-E08E722CECDB}" srcOrd="0" destOrd="0" presId="urn:microsoft.com/office/officeart/2008/layout/LinedList"/>
    <dgm:cxn modelId="{C711C3CD-D6D1-48B0-AF1D-CC47AA48A629}" type="presParOf" srcId="{EAFE7459-A0B3-4224-804E-921A93B18077}" destId="{532FFCFC-E587-401A-9EBC-C6AC1E561B6C}" srcOrd="1" destOrd="0" presId="urn:microsoft.com/office/officeart/2008/layout/LinedList"/>
    <dgm:cxn modelId="{E2BBEA23-11C9-4E5D-B901-7ABE004AA12D}" type="presParOf" srcId="{532FFCFC-E587-401A-9EBC-C6AC1E561B6C}" destId="{EE155E14-B24C-463F-9367-540299A8FA22}" srcOrd="0" destOrd="0" presId="urn:microsoft.com/office/officeart/2008/layout/LinedList"/>
    <dgm:cxn modelId="{102F693D-FADD-4F0C-AD6E-B3E5E0DB43BB}" type="presParOf" srcId="{532FFCFC-E587-401A-9EBC-C6AC1E561B6C}" destId="{3CE242D2-62BD-438E-AC55-EFCE4D26C7B8}" srcOrd="1" destOrd="0" presId="urn:microsoft.com/office/officeart/2008/layout/LinedList"/>
    <dgm:cxn modelId="{6DDFC505-08D6-43B8-AC32-F7BB1122AFF4}" type="presParOf" srcId="{3CE242D2-62BD-438E-AC55-EFCE4D26C7B8}" destId="{87CDC367-1146-421D-839F-44C2D9D076A6}" srcOrd="0" destOrd="0" presId="urn:microsoft.com/office/officeart/2008/layout/LinedList"/>
    <dgm:cxn modelId="{AAA99E97-9BD0-4E57-ABED-B49E0158C313}" type="presParOf" srcId="{3CE242D2-62BD-438E-AC55-EFCE4D26C7B8}" destId="{DC7DD1BA-35B5-4CFA-833D-B9C99B992D20}" srcOrd="1" destOrd="0" presId="urn:microsoft.com/office/officeart/2008/layout/LinedList"/>
    <dgm:cxn modelId="{CD12D44E-6E01-4C67-9213-56C1D05A3321}" type="presParOf" srcId="{DC7DD1BA-35B5-4CFA-833D-B9C99B992D20}" destId="{33FAF08D-DB49-40F0-B4EF-2816905591CE}" srcOrd="0" destOrd="0" presId="urn:microsoft.com/office/officeart/2008/layout/LinedList"/>
    <dgm:cxn modelId="{704C8C13-2AE3-4A5B-9861-1D95571E3482}" type="presParOf" srcId="{DC7DD1BA-35B5-4CFA-833D-B9C99B992D20}" destId="{F7DE383B-A744-4936-8BE4-BAC4903638B6}" srcOrd="1" destOrd="0" presId="urn:microsoft.com/office/officeart/2008/layout/LinedList"/>
    <dgm:cxn modelId="{7236210A-02A0-4659-BECF-A76CC20145DC}" type="presParOf" srcId="{DC7DD1BA-35B5-4CFA-833D-B9C99B992D20}" destId="{C46EF898-96C9-4654-89AD-6709C08373BE}" srcOrd="2" destOrd="0" presId="urn:microsoft.com/office/officeart/2008/layout/LinedList"/>
    <dgm:cxn modelId="{12AF3803-A6A1-4486-88C6-ADA2E801FDCC}" type="presParOf" srcId="{3CE242D2-62BD-438E-AC55-EFCE4D26C7B8}" destId="{8C844DC3-318C-4C7B-9DAA-9D9D019EA0A9}" srcOrd="2" destOrd="0" presId="urn:microsoft.com/office/officeart/2008/layout/LinedList"/>
    <dgm:cxn modelId="{93EC0B04-D1F7-4F8B-8D28-3480CE74A1AE}" type="presParOf" srcId="{3CE242D2-62BD-438E-AC55-EFCE4D26C7B8}" destId="{A6D18E2E-BB41-4E7F-AC70-4AA45F7D0D8D}" srcOrd="3" destOrd="0" presId="urn:microsoft.com/office/officeart/2008/layout/LinedList"/>
    <dgm:cxn modelId="{C1FAF196-DFB4-4B59-BC80-48DEEEB8DA2B}" type="presParOf" srcId="{3CE242D2-62BD-438E-AC55-EFCE4D26C7B8}" destId="{A9D33F30-6BF2-4B2F-BD20-96C167B840A8}" srcOrd="4" destOrd="0" presId="urn:microsoft.com/office/officeart/2008/layout/LinedList"/>
    <dgm:cxn modelId="{8CF2C743-CD0A-4FA3-9D0F-816EEC9E5A05}" type="presParOf" srcId="{A9D33F30-6BF2-4B2F-BD20-96C167B840A8}" destId="{C38E3F74-D187-4E49-BED2-25CE9C906714}" srcOrd="0" destOrd="0" presId="urn:microsoft.com/office/officeart/2008/layout/LinedList"/>
    <dgm:cxn modelId="{6D485D8D-1170-469C-9304-AC829EC60B95}" type="presParOf" srcId="{A9D33F30-6BF2-4B2F-BD20-96C167B840A8}" destId="{01B1F947-4CED-4070-9AE7-386A0455E3E0}" srcOrd="1" destOrd="0" presId="urn:microsoft.com/office/officeart/2008/layout/LinedList"/>
    <dgm:cxn modelId="{541F2061-6B91-4EF4-844B-CC88927E4B05}" type="presParOf" srcId="{A9D33F30-6BF2-4B2F-BD20-96C167B840A8}" destId="{6B2D2C50-5F3A-483D-9E8A-CAF4E73DF623}" srcOrd="2" destOrd="0" presId="urn:microsoft.com/office/officeart/2008/layout/LinedList"/>
    <dgm:cxn modelId="{D7FF8622-04A8-4169-A0BB-BCFB19F8064F}" type="presParOf" srcId="{3CE242D2-62BD-438E-AC55-EFCE4D26C7B8}" destId="{5C540589-AD46-4C51-BE7F-293809F4A708}" srcOrd="5" destOrd="0" presId="urn:microsoft.com/office/officeart/2008/layout/LinedList"/>
    <dgm:cxn modelId="{149F5557-DEE3-45EA-B0F3-BDB462D85AF8}" type="presParOf" srcId="{3CE242D2-62BD-438E-AC55-EFCE4D26C7B8}" destId="{C306FB6E-2719-451D-9021-23B209A4BF89}" srcOrd="6" destOrd="0" presId="urn:microsoft.com/office/officeart/2008/layout/LinedList"/>
    <dgm:cxn modelId="{A2FB7A3D-C412-464E-A0F4-25D69D8DDC95}" type="presParOf" srcId="{3CE242D2-62BD-438E-AC55-EFCE4D26C7B8}" destId="{07A45017-7C2A-484A-B3B6-DD198EC23892}" srcOrd="7" destOrd="0" presId="urn:microsoft.com/office/officeart/2008/layout/LinedList"/>
    <dgm:cxn modelId="{D1AE0D31-CF0C-4041-8BA1-529ADDA955BC}" type="presParOf" srcId="{07A45017-7C2A-484A-B3B6-DD198EC23892}" destId="{8EE95CB4-B291-4614-8A02-927D9C1F374E}" srcOrd="0" destOrd="0" presId="urn:microsoft.com/office/officeart/2008/layout/LinedList"/>
    <dgm:cxn modelId="{E2FFF6A4-DC26-45AF-BF9D-C665ADF74A0D}" type="presParOf" srcId="{07A45017-7C2A-484A-B3B6-DD198EC23892}" destId="{4699620B-4854-4825-841D-E3E1F714CC07}" srcOrd="1" destOrd="0" presId="urn:microsoft.com/office/officeart/2008/layout/LinedList"/>
    <dgm:cxn modelId="{514EA17C-24BC-408C-9A2D-909A43C92CE0}" type="presParOf" srcId="{07A45017-7C2A-484A-B3B6-DD198EC23892}" destId="{C4C0ABE6-1702-4F8B-8D90-6F70CD8F38D3}" srcOrd="2" destOrd="0" presId="urn:microsoft.com/office/officeart/2008/layout/LinedList"/>
    <dgm:cxn modelId="{D3609C8B-E125-4695-87EC-75DB630C5BD3}" type="presParOf" srcId="{3CE242D2-62BD-438E-AC55-EFCE4D26C7B8}" destId="{0FF1A97B-43CC-484C-8A76-2C806EA174E5}" srcOrd="8" destOrd="0" presId="urn:microsoft.com/office/officeart/2008/layout/LinedList"/>
    <dgm:cxn modelId="{D3A0F12C-3ECB-4975-877B-8793C21EA810}" type="presParOf" srcId="{3CE242D2-62BD-438E-AC55-EFCE4D26C7B8}" destId="{9F40EB8B-B773-494F-BAB9-84D1C144CD6C}" srcOrd="9" destOrd="0" presId="urn:microsoft.com/office/officeart/2008/layout/LinedList"/>
    <dgm:cxn modelId="{94181CFE-EBF0-45BE-AEF4-78BB3F411225}" type="presParOf" srcId="{3CE242D2-62BD-438E-AC55-EFCE4D26C7B8}" destId="{DF2F2B4D-398C-484C-897E-3BD16DD4928C}" srcOrd="10" destOrd="0" presId="urn:microsoft.com/office/officeart/2008/layout/LinedList"/>
    <dgm:cxn modelId="{CC676DED-8130-4F59-B6CE-27050CEE54BE}" type="presParOf" srcId="{DF2F2B4D-398C-484C-897E-3BD16DD4928C}" destId="{97AE3DF4-213B-46A2-BA41-177607FC09FC}" srcOrd="0" destOrd="0" presId="urn:microsoft.com/office/officeart/2008/layout/LinedList"/>
    <dgm:cxn modelId="{086C9086-BF48-47FD-9FC6-8301E346C893}" type="presParOf" srcId="{DF2F2B4D-398C-484C-897E-3BD16DD4928C}" destId="{9A08E1F3-3F5C-44CF-82E3-FDA4B195B960}" srcOrd="1" destOrd="0" presId="urn:microsoft.com/office/officeart/2008/layout/LinedList"/>
    <dgm:cxn modelId="{DB1AF68B-BD33-4EC1-8A0C-E45EFD748E19}" type="presParOf" srcId="{DF2F2B4D-398C-484C-897E-3BD16DD4928C}" destId="{1BD906B9-D68C-400F-962F-FDA172282FA4}" srcOrd="2" destOrd="0" presId="urn:microsoft.com/office/officeart/2008/layout/LinedList"/>
    <dgm:cxn modelId="{9951BA19-4EE2-4963-9795-614E130ADFFA}" type="presParOf" srcId="{3CE242D2-62BD-438E-AC55-EFCE4D26C7B8}" destId="{FA3BA11A-2FB1-4573-877D-706B58B0F3F7}" srcOrd="11" destOrd="0" presId="urn:microsoft.com/office/officeart/2008/layout/LinedList"/>
    <dgm:cxn modelId="{71B00867-2F98-4557-BA18-B2A33FFBDEB9}" type="presParOf" srcId="{3CE242D2-62BD-438E-AC55-EFCE4D26C7B8}" destId="{33345A89-6B33-4A0A-93AC-43A58D854BB8}" srcOrd="12" destOrd="0" presId="urn:microsoft.com/office/officeart/2008/layout/LinedList"/>
    <dgm:cxn modelId="{11960CA8-FE3E-490B-847D-088FD5603E98}" type="presParOf" srcId="{3CE242D2-62BD-438E-AC55-EFCE4D26C7B8}" destId="{72524FAA-4F67-488B-A34E-882F802F5D32}" srcOrd="13" destOrd="0" presId="urn:microsoft.com/office/officeart/2008/layout/LinedList"/>
    <dgm:cxn modelId="{C39E34C2-FC2A-4C64-A8A2-2553F8A7709E}" type="presParOf" srcId="{72524FAA-4F67-488B-A34E-882F802F5D32}" destId="{82C5EF6C-0BED-493B-BCD6-8113C1A54311}" srcOrd="0" destOrd="0" presId="urn:microsoft.com/office/officeart/2008/layout/LinedList"/>
    <dgm:cxn modelId="{5808D606-CFED-4AFE-B2FD-A9318CAC01C0}" type="presParOf" srcId="{72524FAA-4F67-488B-A34E-882F802F5D32}" destId="{EEA37A20-116E-4BE1-8770-90CC69E4B809}" srcOrd="1" destOrd="0" presId="urn:microsoft.com/office/officeart/2008/layout/LinedList"/>
    <dgm:cxn modelId="{CA2716CE-FD9F-4B25-AC21-EB386EEC338C}" type="presParOf" srcId="{72524FAA-4F67-488B-A34E-882F802F5D32}" destId="{B102E4CA-6677-4BC6-BE83-715295E0548D}" srcOrd="2" destOrd="0" presId="urn:microsoft.com/office/officeart/2008/layout/LinedList"/>
    <dgm:cxn modelId="{A5049B79-FA1D-4D53-9259-E6F320FE1F1A}" type="presParOf" srcId="{3CE242D2-62BD-438E-AC55-EFCE4D26C7B8}" destId="{051ABC57-5206-4341-91CD-38FA5E4249A6}" srcOrd="14" destOrd="0" presId="urn:microsoft.com/office/officeart/2008/layout/LinedList"/>
    <dgm:cxn modelId="{08748079-91DD-41DD-B60F-B12160EC9161}" type="presParOf" srcId="{3CE242D2-62BD-438E-AC55-EFCE4D26C7B8}" destId="{A26F5342-0EBE-4004-B313-1F47649EFCB8}" srcOrd="15" destOrd="0" presId="urn:microsoft.com/office/officeart/2008/layout/LinedList"/>
    <dgm:cxn modelId="{ACD9D4BF-A3AA-4A96-8ECD-ED903F77D06B}" type="presParOf" srcId="{3CE242D2-62BD-438E-AC55-EFCE4D26C7B8}" destId="{F9328EB7-41E8-41C2-81F0-A6CD46399481}" srcOrd="16" destOrd="0" presId="urn:microsoft.com/office/officeart/2008/layout/LinedList"/>
    <dgm:cxn modelId="{7F396632-8D8E-4D4B-AAB1-079274683776}" type="presParOf" srcId="{F9328EB7-41E8-41C2-81F0-A6CD46399481}" destId="{0D4E8B0D-124A-463D-A136-BE45F78FCBA2}" srcOrd="0" destOrd="0" presId="urn:microsoft.com/office/officeart/2008/layout/LinedList"/>
    <dgm:cxn modelId="{D4AF1DEE-1CFE-4A59-A384-D70B782DF668}" type="presParOf" srcId="{F9328EB7-41E8-41C2-81F0-A6CD46399481}" destId="{2E9293FC-062D-4FB7-8C09-BC9F0451A140}" srcOrd="1" destOrd="0" presId="urn:microsoft.com/office/officeart/2008/layout/LinedList"/>
    <dgm:cxn modelId="{455F662F-B3FF-4000-90DC-33C35AB48516}" type="presParOf" srcId="{F9328EB7-41E8-41C2-81F0-A6CD46399481}" destId="{FA73D150-4308-44C7-85A5-2A5152D22C56}" srcOrd="2" destOrd="0" presId="urn:microsoft.com/office/officeart/2008/layout/LinedList"/>
    <dgm:cxn modelId="{DB9A47B6-F157-4A88-A139-E45A8FCA94A2}" type="presParOf" srcId="{3CE242D2-62BD-438E-AC55-EFCE4D26C7B8}" destId="{CBCD4D70-9E17-4FCC-BFB0-5274B9A1C10B}" srcOrd="17" destOrd="0" presId="urn:microsoft.com/office/officeart/2008/layout/LinedList"/>
    <dgm:cxn modelId="{46CCB620-2AE3-40F4-A9C7-8FF7903ECA03}" type="presParOf" srcId="{3CE242D2-62BD-438E-AC55-EFCE4D26C7B8}" destId="{462B036F-6385-4007-8BC3-E86E1FD82197}" srcOrd="18" destOrd="0" presId="urn:microsoft.com/office/officeart/2008/layout/LinedList"/>
    <dgm:cxn modelId="{96EFEEF8-19DF-4ACE-8D2B-A9543981808F}" type="presParOf" srcId="{3CE242D2-62BD-438E-AC55-EFCE4D26C7B8}" destId="{5F5A8610-2705-48DD-9CEF-8AE20E0B52D1}" srcOrd="19" destOrd="0" presId="urn:microsoft.com/office/officeart/2008/layout/LinedList"/>
    <dgm:cxn modelId="{5B47D966-588F-4A84-A833-F78D95F0AEDF}" type="presParOf" srcId="{5F5A8610-2705-48DD-9CEF-8AE20E0B52D1}" destId="{FE73D0BC-604F-4A46-AE64-D21DBC7857B3}" srcOrd="0" destOrd="0" presId="urn:microsoft.com/office/officeart/2008/layout/LinedList"/>
    <dgm:cxn modelId="{0A4F1A6A-E799-4F7E-BA2B-8387F13B95CE}" type="presParOf" srcId="{5F5A8610-2705-48DD-9CEF-8AE20E0B52D1}" destId="{6D8ABFE0-405B-4A1C-B4CA-CB1BDAAE50E5}" srcOrd="1" destOrd="0" presId="urn:microsoft.com/office/officeart/2008/layout/LinedList"/>
    <dgm:cxn modelId="{C472CBE9-20A5-4C6D-8F77-8C7F7D983124}" type="presParOf" srcId="{5F5A8610-2705-48DD-9CEF-8AE20E0B52D1}" destId="{0D5FFFAF-9229-49D4-8C42-1839EC205739}" srcOrd="2" destOrd="0" presId="urn:microsoft.com/office/officeart/2008/layout/LinedList"/>
    <dgm:cxn modelId="{6327F25E-90DC-4617-90E8-D2C296D54DB4}" type="presParOf" srcId="{3CE242D2-62BD-438E-AC55-EFCE4D26C7B8}" destId="{47A8599C-41D5-4C4F-9E8D-BF9BAA9A62FC}" srcOrd="20" destOrd="0" presId="urn:microsoft.com/office/officeart/2008/layout/LinedList"/>
    <dgm:cxn modelId="{F588EF75-A8EB-4E8D-9464-DF03B1CE9E3A}" type="presParOf" srcId="{3CE242D2-62BD-438E-AC55-EFCE4D26C7B8}" destId="{BF02FFAC-36D0-4CDF-BEA4-A723D1C2EF58}" srcOrd="21" destOrd="0" presId="urn:microsoft.com/office/officeart/2008/layout/LinedList"/>
    <dgm:cxn modelId="{0FFC37D2-DFC4-453B-8739-B9693E8BF3B4}" type="presParOf" srcId="{3CE242D2-62BD-438E-AC55-EFCE4D26C7B8}" destId="{042CBDA1-F6D3-4AAB-9480-8EAD276007DA}" srcOrd="22" destOrd="0" presId="urn:microsoft.com/office/officeart/2008/layout/LinedList"/>
    <dgm:cxn modelId="{133CE95F-6ABE-4FFD-A8FD-25D20F95EDED}" type="presParOf" srcId="{042CBDA1-F6D3-4AAB-9480-8EAD276007DA}" destId="{AC932CC1-251E-45DF-93A1-9B7B7AB04179}" srcOrd="0" destOrd="0" presId="urn:microsoft.com/office/officeart/2008/layout/LinedList"/>
    <dgm:cxn modelId="{B61B32EB-A7CF-4EF2-AD3E-64A2E1F649F9}" type="presParOf" srcId="{042CBDA1-F6D3-4AAB-9480-8EAD276007DA}" destId="{3EC9DF34-F788-4593-92A6-609CDF245CD9}" srcOrd="1" destOrd="0" presId="urn:microsoft.com/office/officeart/2008/layout/LinedList"/>
    <dgm:cxn modelId="{11F937E6-8F7E-495D-A772-4F0FFEF02BA0}" type="presParOf" srcId="{042CBDA1-F6D3-4AAB-9480-8EAD276007DA}" destId="{DFEAC142-030D-4280-8B87-E509FE83B3D2}" srcOrd="2" destOrd="0" presId="urn:microsoft.com/office/officeart/2008/layout/LinedList"/>
    <dgm:cxn modelId="{3F01234C-1053-4374-A043-4A9131A9F0D3}" type="presParOf" srcId="{3CE242D2-62BD-438E-AC55-EFCE4D26C7B8}" destId="{CCD46443-A2D1-4B2A-85F2-3C87CBFE456D}" srcOrd="23" destOrd="0" presId="urn:microsoft.com/office/officeart/2008/layout/LinedList"/>
    <dgm:cxn modelId="{7F2A7996-BE3F-456A-B845-6096248D6539}" type="presParOf" srcId="{3CE242D2-62BD-438E-AC55-EFCE4D26C7B8}" destId="{4A8B0398-09D4-4101-939D-3FF236439232}" srcOrd="24" destOrd="0" presId="urn:microsoft.com/office/officeart/2008/layout/LinedList"/>
    <dgm:cxn modelId="{8C082D79-4A2E-4CB0-A31D-2DAF9AE2876F}" type="presParOf" srcId="{3CE242D2-62BD-438E-AC55-EFCE4D26C7B8}" destId="{664F1228-E7F5-421E-988C-23C421B0E333}" srcOrd="25" destOrd="0" presId="urn:microsoft.com/office/officeart/2008/layout/LinedList"/>
    <dgm:cxn modelId="{0C7E95F7-C8A0-4C3B-8056-EA39196D455D}" type="presParOf" srcId="{664F1228-E7F5-421E-988C-23C421B0E333}" destId="{F190C821-646A-43BF-8A80-7F21A7D62C7E}" srcOrd="0" destOrd="0" presId="urn:microsoft.com/office/officeart/2008/layout/LinedList"/>
    <dgm:cxn modelId="{65FE9E2E-C70D-4B1E-9981-F915C6F4D66A}" type="presParOf" srcId="{664F1228-E7F5-421E-988C-23C421B0E333}" destId="{16FFB782-2FA2-4A57-A6DD-717C79CC8403}" srcOrd="1" destOrd="0" presId="urn:microsoft.com/office/officeart/2008/layout/LinedList"/>
    <dgm:cxn modelId="{D127BE89-5135-4F7E-9545-7D494D2064FD}" type="presParOf" srcId="{664F1228-E7F5-421E-988C-23C421B0E333}" destId="{7803F664-C790-423D-9DED-29F8E474D0E2}" srcOrd="2" destOrd="0" presId="urn:microsoft.com/office/officeart/2008/layout/LinedList"/>
    <dgm:cxn modelId="{24FE1180-EE4E-4573-B315-C08C379E5A1F}" type="presParOf" srcId="{3CE242D2-62BD-438E-AC55-EFCE4D26C7B8}" destId="{23FEFC0D-1F28-488D-80FB-5E50965C5BE7}" srcOrd="26" destOrd="0" presId="urn:microsoft.com/office/officeart/2008/layout/LinedList"/>
    <dgm:cxn modelId="{CC62A267-93D5-42CF-B797-B09175214013}" type="presParOf" srcId="{3CE242D2-62BD-438E-AC55-EFCE4D26C7B8}" destId="{0CE09EA9-1163-462C-A5CF-EE5F53FA002C}" srcOrd="27" destOrd="0" presId="urn:microsoft.com/office/officeart/2008/layout/LinedList"/>
    <dgm:cxn modelId="{830C89CE-AB57-4C9A-88F4-A19AFC21EC62}" type="presParOf" srcId="{3CE242D2-62BD-438E-AC55-EFCE4D26C7B8}" destId="{B197F98A-2062-49BC-973D-0A88AEBB2372}" srcOrd="28" destOrd="0" presId="urn:microsoft.com/office/officeart/2008/layout/LinedList"/>
    <dgm:cxn modelId="{26C11322-13B1-4BFA-A698-B6ABE285BFCF}" type="presParOf" srcId="{B197F98A-2062-49BC-973D-0A88AEBB2372}" destId="{FB47EB2E-A740-4289-8428-B8308A5CE78D}" srcOrd="0" destOrd="0" presId="urn:microsoft.com/office/officeart/2008/layout/LinedList"/>
    <dgm:cxn modelId="{71209F8C-68D4-4890-A1D3-87A9D0A07183}" type="presParOf" srcId="{B197F98A-2062-49BC-973D-0A88AEBB2372}" destId="{6B04D072-4D96-48BA-9F61-63A59F98F8DA}" srcOrd="1" destOrd="0" presId="urn:microsoft.com/office/officeart/2008/layout/LinedList"/>
    <dgm:cxn modelId="{47224740-3504-4C9C-9929-8964F74B956F}" type="presParOf" srcId="{B197F98A-2062-49BC-973D-0A88AEBB2372}" destId="{C295F474-EBA1-413F-93E4-71DA6F8D7618}" srcOrd="2" destOrd="0" presId="urn:microsoft.com/office/officeart/2008/layout/LinedList"/>
    <dgm:cxn modelId="{5DC4ADE9-DDEB-4554-90F5-A0BF907CBF14}" type="presParOf" srcId="{3CE242D2-62BD-438E-AC55-EFCE4D26C7B8}" destId="{4DABDAA9-2C1A-482C-80E4-FBDE9730BCB0}" srcOrd="29" destOrd="0" presId="urn:microsoft.com/office/officeart/2008/layout/LinedList"/>
    <dgm:cxn modelId="{4D880258-7A90-4D0E-BD1A-97550F1B6860}" type="presParOf" srcId="{3CE242D2-62BD-438E-AC55-EFCE4D26C7B8}" destId="{64ADA256-01C3-49FF-830B-33D9B279CA15}" srcOrd="30" destOrd="0" presId="urn:microsoft.com/office/officeart/2008/layout/LinedList"/>
    <dgm:cxn modelId="{3772CA1B-05A7-4C83-BBFB-12C26FFAB74E}" type="presParOf" srcId="{3CE242D2-62BD-438E-AC55-EFCE4D26C7B8}" destId="{6387E512-0333-4D7C-9D47-CF84C738DA3B}" srcOrd="31" destOrd="0" presId="urn:microsoft.com/office/officeart/2008/layout/LinedList"/>
    <dgm:cxn modelId="{EC929089-0338-4A32-B477-03DA1E280C98}" type="presParOf" srcId="{6387E512-0333-4D7C-9D47-CF84C738DA3B}" destId="{5C07C939-1659-4BE3-93C8-41366E6E4081}" srcOrd="0" destOrd="0" presId="urn:microsoft.com/office/officeart/2008/layout/LinedList"/>
    <dgm:cxn modelId="{E8270ED6-8439-4C94-BB0D-0704C40B17C0}" type="presParOf" srcId="{6387E512-0333-4D7C-9D47-CF84C738DA3B}" destId="{6DF311EB-DFEE-4E1C-A02E-9060D28C4879}" srcOrd="1" destOrd="0" presId="urn:microsoft.com/office/officeart/2008/layout/LinedList"/>
    <dgm:cxn modelId="{7BDFC68F-596B-4F25-828D-B9C4C4B3F78D}" type="presParOf" srcId="{6387E512-0333-4D7C-9D47-CF84C738DA3B}" destId="{67E23CF8-DDB5-4E4C-8964-AF9B8B3ACE64}" srcOrd="2" destOrd="0" presId="urn:microsoft.com/office/officeart/2008/layout/LinedList"/>
    <dgm:cxn modelId="{7691314D-78BD-405A-809B-217B63076A72}" type="presParOf" srcId="{3CE242D2-62BD-438E-AC55-EFCE4D26C7B8}" destId="{F6FB4476-C52D-4806-B148-007E0261737B}" srcOrd="32" destOrd="0" presId="urn:microsoft.com/office/officeart/2008/layout/LinedList"/>
    <dgm:cxn modelId="{BC0C4C94-247B-44FF-A67E-7F0D0717B183}" type="presParOf" srcId="{3CE242D2-62BD-438E-AC55-EFCE4D26C7B8}" destId="{F3407D47-7902-4929-94AF-9E0D255359E5}" srcOrd="33" destOrd="0" presId="urn:microsoft.com/office/officeart/2008/layout/LinedList"/>
    <dgm:cxn modelId="{26826DB8-0987-4347-AE5A-BF29453F9F33}" type="presParOf" srcId="{3CE242D2-62BD-438E-AC55-EFCE4D26C7B8}" destId="{F1A66F80-DFAD-41A5-9846-8E6FE3086241}" srcOrd="34" destOrd="0" presId="urn:microsoft.com/office/officeart/2008/layout/LinedList"/>
    <dgm:cxn modelId="{001F2824-D751-4EA7-9743-3B34020FAA86}" type="presParOf" srcId="{F1A66F80-DFAD-41A5-9846-8E6FE3086241}" destId="{E5F07D66-60F4-4DAF-A380-19587967D6E5}" srcOrd="0" destOrd="0" presId="urn:microsoft.com/office/officeart/2008/layout/LinedList"/>
    <dgm:cxn modelId="{881AD74C-D422-4C3C-BB4C-11BFB982AEA6}" type="presParOf" srcId="{F1A66F80-DFAD-41A5-9846-8E6FE3086241}" destId="{63F7FEAE-0F1E-4BDF-ADBA-789DA60489CF}" srcOrd="1" destOrd="0" presId="urn:microsoft.com/office/officeart/2008/layout/LinedList"/>
    <dgm:cxn modelId="{EC61EA4E-9710-4C7C-BF2D-C88E521BD6B1}" type="presParOf" srcId="{F1A66F80-DFAD-41A5-9846-8E6FE3086241}" destId="{47B05796-5A1E-4188-9744-DC79F4F09258}" srcOrd="2" destOrd="0" presId="urn:microsoft.com/office/officeart/2008/layout/LinedList"/>
    <dgm:cxn modelId="{93A29CCD-6EA3-4ACA-B874-2F7A942EC274}" type="presParOf" srcId="{3CE242D2-62BD-438E-AC55-EFCE4D26C7B8}" destId="{CB81FD85-9B95-4360-B69C-B7227E89EC81}" srcOrd="35" destOrd="0" presId="urn:microsoft.com/office/officeart/2008/layout/LinedList"/>
    <dgm:cxn modelId="{1E57C678-EED2-4D05-8662-94A7BB895C1D}" type="presParOf" srcId="{3CE242D2-62BD-438E-AC55-EFCE4D26C7B8}" destId="{C0CBEF89-C3B0-413C-BDA5-DE6639DEC973}" srcOrd="3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49" cy="480223"/>
          </a:xfrm>
          <a:prstGeom prst="rect">
            <a:avLst/>
          </a:prstGeom>
        </p:spPr>
        <p:txBody>
          <a:bodyPr vert="horz" lIns="94617" tIns="47309" rIns="94617" bIns="47309" rtlCol="0"/>
          <a:lstStyle>
            <a:lvl1pPr algn="l">
              <a:defRPr sz="1300"/>
            </a:lvl1pPr>
          </a:lstStyle>
          <a:p>
            <a:endParaRPr lang="en-US"/>
          </a:p>
        </p:txBody>
      </p:sp>
      <p:sp>
        <p:nvSpPr>
          <p:cNvPr id="3" name="Date Placeholder 2"/>
          <p:cNvSpPr>
            <a:spLocks noGrp="1"/>
          </p:cNvSpPr>
          <p:nvPr>
            <p:ph type="dt" sz="quarter" idx="1"/>
          </p:nvPr>
        </p:nvSpPr>
        <p:spPr>
          <a:xfrm>
            <a:off x="4143312" y="1"/>
            <a:ext cx="3170249" cy="480223"/>
          </a:xfrm>
          <a:prstGeom prst="rect">
            <a:avLst/>
          </a:prstGeom>
        </p:spPr>
        <p:txBody>
          <a:bodyPr vert="horz" lIns="94617" tIns="47309" rIns="94617" bIns="47309" rtlCol="0"/>
          <a:lstStyle>
            <a:lvl1pPr algn="r">
              <a:defRPr sz="1300"/>
            </a:lvl1pPr>
          </a:lstStyle>
          <a:p>
            <a:fld id="{C83B258F-1BDF-4727-B3B1-A1F7165A9D21}" type="datetimeFigureOut">
              <a:rPr lang="en-US" smtClean="0"/>
              <a:t>2/27/2017</a:t>
            </a:fld>
            <a:endParaRPr lang="en-US"/>
          </a:p>
        </p:txBody>
      </p:sp>
      <p:sp>
        <p:nvSpPr>
          <p:cNvPr id="4" name="Footer Placeholder 3"/>
          <p:cNvSpPr>
            <a:spLocks noGrp="1"/>
          </p:cNvSpPr>
          <p:nvPr>
            <p:ph type="ftr" sz="quarter" idx="2"/>
          </p:nvPr>
        </p:nvSpPr>
        <p:spPr>
          <a:xfrm>
            <a:off x="1" y="9119350"/>
            <a:ext cx="3170249" cy="480223"/>
          </a:xfrm>
          <a:prstGeom prst="rect">
            <a:avLst/>
          </a:prstGeom>
        </p:spPr>
        <p:txBody>
          <a:bodyPr vert="horz" lIns="94617" tIns="47309" rIns="94617" bIns="47309" rtlCol="0" anchor="b"/>
          <a:lstStyle>
            <a:lvl1pPr algn="l">
              <a:defRPr sz="1300"/>
            </a:lvl1pPr>
          </a:lstStyle>
          <a:p>
            <a:endParaRPr lang="en-US"/>
          </a:p>
        </p:txBody>
      </p:sp>
      <p:sp>
        <p:nvSpPr>
          <p:cNvPr id="5" name="Slide Number Placeholder 4"/>
          <p:cNvSpPr>
            <a:spLocks noGrp="1"/>
          </p:cNvSpPr>
          <p:nvPr>
            <p:ph type="sldNum" sz="quarter" idx="3"/>
          </p:nvPr>
        </p:nvSpPr>
        <p:spPr>
          <a:xfrm>
            <a:off x="4143312" y="9119350"/>
            <a:ext cx="3170249" cy="480223"/>
          </a:xfrm>
          <a:prstGeom prst="rect">
            <a:avLst/>
          </a:prstGeom>
        </p:spPr>
        <p:txBody>
          <a:bodyPr vert="horz" lIns="94617" tIns="47309" rIns="94617" bIns="47309" rtlCol="0" anchor="b"/>
          <a:lstStyle>
            <a:lvl1pPr algn="r">
              <a:defRPr sz="1300"/>
            </a:lvl1pPr>
          </a:lstStyle>
          <a:p>
            <a:fld id="{20BAA51A-C18A-4361-9486-972106F9AD0F}" type="slidenum">
              <a:rPr lang="en-US" smtClean="0"/>
              <a:t>‹#›</a:t>
            </a:fld>
            <a:endParaRPr lang="en-US"/>
          </a:p>
        </p:txBody>
      </p:sp>
    </p:spTree>
    <p:extLst>
      <p:ext uri="{BB962C8B-B14F-4D97-AF65-F5344CB8AC3E}">
        <p14:creationId xmlns:p14="http://schemas.microsoft.com/office/powerpoint/2010/main" val="137634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7200" tIns="48600" rIns="97200" bIns="48600"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7200" tIns="48600" rIns="97200" bIns="48600" rtlCol="0"/>
          <a:lstStyle>
            <a:lvl1pPr algn="r">
              <a:defRPr sz="1300"/>
            </a:lvl1pPr>
          </a:lstStyle>
          <a:p>
            <a:fld id="{C09A4B9F-8973-4CBB-9E62-522ADC6CFF69}" type="datetimeFigureOut">
              <a:rPr lang="en-US" smtClean="0"/>
              <a:t>2/27/2017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200" tIns="48600" rIns="97200" bIns="48600"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200" tIns="48600" rIns="97200" bIns="4860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3"/>
            <a:ext cx="3169920" cy="480060"/>
          </a:xfrm>
          <a:prstGeom prst="rect">
            <a:avLst/>
          </a:prstGeom>
        </p:spPr>
        <p:txBody>
          <a:bodyPr vert="horz" lIns="97200" tIns="48600" rIns="97200" bIns="48600"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7200" tIns="48600" rIns="97200" bIns="48600" rtlCol="0" anchor="b"/>
          <a:lstStyle>
            <a:lvl1pPr algn="r">
              <a:defRPr sz="1300"/>
            </a:lvl1pPr>
          </a:lstStyle>
          <a:p>
            <a:fld id="{20F68478-F907-40E8-96DF-F1E8BCDE1174}" type="slidenum">
              <a:rPr lang="en-US" smtClean="0"/>
              <a:t>‹#›</a:t>
            </a:fld>
            <a:endParaRPr lang="en-US"/>
          </a:p>
        </p:txBody>
      </p:sp>
    </p:spTree>
    <p:extLst>
      <p:ext uri="{BB962C8B-B14F-4D97-AF65-F5344CB8AC3E}">
        <p14:creationId xmlns:p14="http://schemas.microsoft.com/office/powerpoint/2010/main" val="31051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68478-F907-40E8-96DF-F1E8BCDE1174}" type="slidenum">
              <a:rPr lang="en-US" smtClean="0"/>
              <a:t>1</a:t>
            </a:fld>
            <a:endParaRPr lang="en-US"/>
          </a:p>
        </p:txBody>
      </p:sp>
    </p:spTree>
    <p:extLst>
      <p:ext uri="{BB962C8B-B14F-4D97-AF65-F5344CB8AC3E}">
        <p14:creationId xmlns:p14="http://schemas.microsoft.com/office/powerpoint/2010/main" val="109334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68478-F907-40E8-96DF-F1E8BCDE1174}" type="slidenum">
              <a:rPr lang="en-US" smtClean="0"/>
              <a:t>6</a:t>
            </a:fld>
            <a:endParaRPr lang="en-US"/>
          </a:p>
        </p:txBody>
      </p:sp>
    </p:spTree>
    <p:extLst>
      <p:ext uri="{BB962C8B-B14F-4D97-AF65-F5344CB8AC3E}">
        <p14:creationId xmlns:p14="http://schemas.microsoft.com/office/powerpoint/2010/main" val="159138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Describe the key challenges faced and how they’ve been addressed. Describe any setbacks and lessons learned.</a:t>
            </a:r>
          </a:p>
        </p:txBody>
      </p:sp>
      <p:sp>
        <p:nvSpPr>
          <p:cNvPr id="4" name="Slide Number Placeholder 3"/>
          <p:cNvSpPr>
            <a:spLocks noGrp="1"/>
          </p:cNvSpPr>
          <p:nvPr>
            <p:ph type="sldNum" sz="quarter" idx="10"/>
          </p:nvPr>
        </p:nvSpPr>
        <p:spPr/>
        <p:txBody>
          <a:bodyPr/>
          <a:lstStyle/>
          <a:p>
            <a:fld id="{20F68478-F907-40E8-96DF-F1E8BCDE1174}" type="slidenum">
              <a:rPr lang="en-US" smtClean="0"/>
              <a:t>10</a:t>
            </a:fld>
            <a:endParaRPr lang="en-US"/>
          </a:p>
        </p:txBody>
      </p:sp>
    </p:spTree>
    <p:extLst>
      <p:ext uri="{BB962C8B-B14F-4D97-AF65-F5344CB8AC3E}">
        <p14:creationId xmlns:p14="http://schemas.microsoft.com/office/powerpoint/2010/main" val="273997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Describe what’s next? Where are you going from here?</a:t>
            </a:r>
          </a:p>
        </p:txBody>
      </p:sp>
      <p:sp>
        <p:nvSpPr>
          <p:cNvPr id="4" name="Slide Number Placeholder 3"/>
          <p:cNvSpPr>
            <a:spLocks noGrp="1"/>
          </p:cNvSpPr>
          <p:nvPr>
            <p:ph type="sldNum" sz="quarter" idx="10"/>
          </p:nvPr>
        </p:nvSpPr>
        <p:spPr/>
        <p:txBody>
          <a:bodyPr/>
          <a:lstStyle/>
          <a:p>
            <a:fld id="{20F68478-F907-40E8-96DF-F1E8BCDE1174}" type="slidenum">
              <a:rPr lang="en-US" smtClean="0"/>
              <a:t>11</a:t>
            </a:fld>
            <a:endParaRPr lang="en-US"/>
          </a:p>
        </p:txBody>
      </p:sp>
    </p:spTree>
    <p:extLst>
      <p:ext uri="{BB962C8B-B14F-4D97-AF65-F5344CB8AC3E}">
        <p14:creationId xmlns:p14="http://schemas.microsoft.com/office/powerpoint/2010/main" val="92298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68478-F907-40E8-96DF-F1E8BCDE1174}" type="slidenum">
              <a:rPr lang="en-US" smtClean="0"/>
              <a:t>12</a:t>
            </a:fld>
            <a:endParaRPr lang="en-US"/>
          </a:p>
        </p:txBody>
      </p:sp>
    </p:spTree>
    <p:extLst>
      <p:ext uri="{BB962C8B-B14F-4D97-AF65-F5344CB8AC3E}">
        <p14:creationId xmlns:p14="http://schemas.microsoft.com/office/powerpoint/2010/main" val="62635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327F32-8E00-4210-B31F-9DF1D970F03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181746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27F32-8E00-4210-B31F-9DF1D970F03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199561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27F32-8E00-4210-B31F-9DF1D970F03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93288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8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82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39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785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2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936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224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6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27F32-8E00-4210-B31F-9DF1D970F03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272900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81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6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09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27F32-8E00-4210-B31F-9DF1D970F03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96404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327F32-8E00-4210-B31F-9DF1D970F032}"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155754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327F32-8E00-4210-B31F-9DF1D970F032}" type="datetimeFigureOut">
              <a:rPr lang="en-US" smtClean="0"/>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201796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327F32-8E00-4210-B31F-9DF1D970F032}" type="datetimeFigureOut">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231347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27F32-8E00-4210-B31F-9DF1D970F032}" type="datetimeFigureOut">
              <a:rPr lang="en-US" smtClean="0"/>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219308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27F32-8E00-4210-B31F-9DF1D970F032}"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75121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27F32-8E00-4210-B31F-9DF1D970F032}"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F8A60-30DB-4451-A67D-E2CBE56F05E9}" type="slidenum">
              <a:rPr lang="en-US" smtClean="0"/>
              <a:t>‹#›</a:t>
            </a:fld>
            <a:endParaRPr lang="en-US"/>
          </a:p>
        </p:txBody>
      </p:sp>
    </p:spTree>
    <p:extLst>
      <p:ext uri="{BB962C8B-B14F-4D97-AF65-F5344CB8AC3E}">
        <p14:creationId xmlns:p14="http://schemas.microsoft.com/office/powerpoint/2010/main" val="141849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27F32-8E00-4210-B31F-9DF1D970F032}" type="datetimeFigureOut">
              <a:rPr lang="en-US" smtClean="0"/>
              <a:t>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F8A60-30DB-4451-A67D-E2CBE56F05E9}" type="slidenum">
              <a:rPr lang="en-US" smtClean="0"/>
              <a:t>‹#›</a:t>
            </a:fld>
            <a:endParaRPr lang="en-US"/>
          </a:p>
        </p:txBody>
      </p:sp>
    </p:spTree>
    <p:extLst>
      <p:ext uri="{BB962C8B-B14F-4D97-AF65-F5344CB8AC3E}">
        <p14:creationId xmlns:p14="http://schemas.microsoft.com/office/powerpoint/2010/main" val="173770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FC574-CA6E-4818-A388-ED7982095DB0}"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E605D-879F-4C24-A5C4-5C84CB7FF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961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793122"/>
          </a:xfrm>
          <a:prstGeom prst="rect">
            <a:avLst/>
          </a:prstGeom>
        </p:spPr>
      </p:pic>
      <p:sp>
        <p:nvSpPr>
          <p:cNvPr id="8" name="Rectangle 7"/>
          <p:cNvSpPr/>
          <p:nvPr/>
        </p:nvSpPr>
        <p:spPr>
          <a:xfrm>
            <a:off x="152400" y="5181600"/>
            <a:ext cx="2667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38195" y="5129165"/>
            <a:ext cx="3847065"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1560" y="5281590"/>
            <a:ext cx="2933700" cy="1171620"/>
          </a:xfrm>
          <a:prstGeom prst="rect">
            <a:avLst/>
          </a:prstGeom>
        </p:spPr>
      </p:pic>
      <p:pic>
        <p:nvPicPr>
          <p:cNvPr id="13" name="Picture 12"/>
          <p:cNvPicPr>
            <a:picLocks noChangeAspect="1"/>
          </p:cNvPicPr>
          <p:nvPr/>
        </p:nvPicPr>
        <p:blipFill rotWithShape="1">
          <a:blip r:embed="rId3"/>
          <a:srcRect t="1" b="5529"/>
          <a:stretch/>
        </p:blipFill>
        <p:spPr>
          <a:xfrm>
            <a:off x="0" y="348561"/>
            <a:ext cx="9144000" cy="6509439"/>
          </a:xfrm>
          <a:prstGeom prst="rect">
            <a:avLst/>
          </a:prstGeom>
        </p:spPr>
      </p:pic>
      <p:sp>
        <p:nvSpPr>
          <p:cNvPr id="16" name="Text Placeholder 2"/>
          <p:cNvSpPr txBox="1">
            <a:spLocks/>
          </p:cNvSpPr>
          <p:nvPr/>
        </p:nvSpPr>
        <p:spPr>
          <a:xfrm>
            <a:off x="152400" y="5542619"/>
            <a:ext cx="1917567" cy="1137241"/>
          </a:xfrm>
          <a:prstGeom prst="rect">
            <a:avLst/>
          </a:prstGeom>
          <a:solidFill>
            <a:schemeClr val="bg1"/>
          </a:solidFill>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endParaRPr lang="en-US" sz="1800" b="1" dirty="0"/>
          </a:p>
        </p:txBody>
      </p:sp>
      <p:sp>
        <p:nvSpPr>
          <p:cNvPr id="2" name="TextBox 1"/>
          <p:cNvSpPr txBox="1"/>
          <p:nvPr/>
        </p:nvSpPr>
        <p:spPr>
          <a:xfrm>
            <a:off x="376260" y="609600"/>
            <a:ext cx="8534400" cy="584775"/>
          </a:xfrm>
          <a:prstGeom prst="rect">
            <a:avLst/>
          </a:prstGeom>
          <a:noFill/>
        </p:spPr>
        <p:txBody>
          <a:bodyPr wrap="square" rtlCol="0">
            <a:spAutoFit/>
          </a:bodyPr>
          <a:lstStyle/>
          <a:p>
            <a:pPr algn="ctr"/>
            <a:r>
              <a:rPr lang="en-US" sz="3200" i="1" dirty="0" smtClean="0">
                <a:solidFill>
                  <a:schemeClr val="bg1"/>
                </a:solidFill>
                <a:latin typeface="+mj-lt"/>
              </a:rPr>
              <a:t>Rural Resiliency through Wealth Creation  </a:t>
            </a:r>
            <a:endParaRPr lang="en-US" sz="3200" i="1" dirty="0">
              <a:solidFill>
                <a:schemeClr val="bg1"/>
              </a:solidFill>
              <a:latin typeface="+mj-lt"/>
            </a:endParaRPr>
          </a:p>
        </p:txBody>
      </p:sp>
      <p:sp>
        <p:nvSpPr>
          <p:cNvPr id="6" name="Rectangle 5"/>
          <p:cNvSpPr/>
          <p:nvPr/>
        </p:nvSpPr>
        <p:spPr>
          <a:xfrm>
            <a:off x="5814230" y="5360113"/>
            <a:ext cx="3200400" cy="960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4408" y="5471271"/>
            <a:ext cx="1952403" cy="55386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9835" y="6220290"/>
            <a:ext cx="2843784" cy="289560"/>
          </a:xfrm>
          <a:prstGeom prst="rect">
            <a:avLst/>
          </a:prstGeom>
        </p:spPr>
      </p:pic>
      <p:sp>
        <p:nvSpPr>
          <p:cNvPr id="14" name="Text Placeholder 2"/>
          <p:cNvSpPr>
            <a:spLocks noGrp="1"/>
          </p:cNvSpPr>
          <p:nvPr>
            <p:ph type="body" idx="1"/>
          </p:nvPr>
        </p:nvSpPr>
        <p:spPr>
          <a:xfrm>
            <a:off x="587770" y="5701052"/>
            <a:ext cx="5393929" cy="928348"/>
          </a:xfrm>
          <a:noFill/>
        </p:spPr>
        <p:txBody>
          <a:bodyPr>
            <a:noAutofit/>
          </a:bodyPr>
          <a:lstStyle/>
          <a:p>
            <a:pPr>
              <a:spcBef>
                <a:spcPts val="0"/>
              </a:spcBef>
              <a:spcAft>
                <a:spcPts val="600"/>
              </a:spcAft>
            </a:pPr>
            <a:r>
              <a:rPr lang="en-US" b="1" dirty="0">
                <a:solidFill>
                  <a:schemeClr val="tx1"/>
                </a:solidFill>
              </a:rPr>
              <a:t>Austin Region </a:t>
            </a:r>
            <a:r>
              <a:rPr lang="en-US" b="1" dirty="0" smtClean="0">
                <a:solidFill>
                  <a:schemeClr val="tx1"/>
                </a:solidFill>
              </a:rPr>
              <a:t>EDA </a:t>
            </a:r>
          </a:p>
          <a:p>
            <a:pPr>
              <a:spcBef>
                <a:spcPts val="0"/>
              </a:spcBef>
              <a:spcAft>
                <a:spcPts val="600"/>
              </a:spcAft>
            </a:pPr>
            <a:r>
              <a:rPr lang="en-US" b="1" dirty="0" smtClean="0">
                <a:solidFill>
                  <a:schemeClr val="tx1"/>
                </a:solidFill>
              </a:rPr>
              <a:t>University Center Conference</a:t>
            </a:r>
          </a:p>
          <a:p>
            <a:pPr>
              <a:spcBef>
                <a:spcPts val="0"/>
              </a:spcBef>
              <a:spcAft>
                <a:spcPts val="600"/>
              </a:spcAft>
            </a:pPr>
            <a:r>
              <a:rPr lang="en-US" b="1" dirty="0" smtClean="0">
                <a:solidFill>
                  <a:schemeClr val="tx1"/>
                </a:solidFill>
              </a:rPr>
              <a:t>March 9, 2017</a:t>
            </a:r>
            <a:endParaRPr lang="en-US" b="1" dirty="0">
              <a:solidFill>
                <a:schemeClr val="tx1"/>
              </a:solidFill>
            </a:endParaRPr>
          </a:p>
        </p:txBody>
      </p:sp>
    </p:spTree>
    <p:extLst>
      <p:ext uri="{BB962C8B-B14F-4D97-AF65-F5344CB8AC3E}">
        <p14:creationId xmlns:p14="http://schemas.microsoft.com/office/powerpoint/2010/main" val="1823831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381000"/>
            <a:ext cx="7696200" cy="830997"/>
          </a:xfrm>
          <a:prstGeom prst="rect">
            <a:avLst/>
          </a:prstGeom>
        </p:spPr>
        <p:txBody>
          <a:bodyPr wrap="square">
            <a:spAutoFit/>
          </a:bodyPr>
          <a:lstStyle/>
          <a:p>
            <a:r>
              <a:rPr lang="en-US" sz="2400" dirty="0" smtClean="0">
                <a:solidFill>
                  <a:srgbClr val="000000"/>
                </a:solidFill>
                <a:latin typeface="Calibri" panose="020F0502020204030204" pitchFamily="34" charset="0"/>
              </a:rPr>
              <a:t>Focusing </a:t>
            </a:r>
            <a:r>
              <a:rPr lang="en-US" sz="2400" dirty="0">
                <a:solidFill>
                  <a:srgbClr val="000000"/>
                </a:solidFill>
                <a:latin typeface="Calibri" panose="020F0502020204030204" pitchFamily="34" charset="0"/>
              </a:rPr>
              <a:t>on tackling </a:t>
            </a:r>
            <a:r>
              <a:rPr lang="en-US" sz="2400" b="1" dirty="0">
                <a:solidFill>
                  <a:schemeClr val="accent1">
                    <a:lumMod val="75000"/>
                  </a:schemeClr>
                </a:solidFill>
                <a:latin typeface="Calibri,Bold"/>
              </a:rPr>
              <a:t>root causes </a:t>
            </a:r>
            <a:r>
              <a:rPr lang="en-US" sz="2400" dirty="0">
                <a:solidFill>
                  <a:srgbClr val="000000"/>
                </a:solidFill>
                <a:latin typeface="Calibri" panose="020F0502020204030204" pitchFamily="34" charset="0"/>
              </a:rPr>
              <a:t>to </a:t>
            </a:r>
            <a:r>
              <a:rPr lang="en-US" sz="2400" dirty="0" smtClean="0">
                <a:solidFill>
                  <a:srgbClr val="000000"/>
                </a:solidFill>
                <a:latin typeface="Calibri" panose="020F0502020204030204" pitchFamily="34" charset="0"/>
              </a:rPr>
              <a:t>address challenges and transform </a:t>
            </a:r>
            <a:r>
              <a:rPr lang="en-US" sz="2400" dirty="0" smtClean="0">
                <a:solidFill>
                  <a:srgbClr val="000000"/>
                </a:solidFill>
                <a:latin typeface="Calibri" panose="020F0502020204030204" pitchFamily="34" charset="0"/>
              </a:rPr>
              <a:t>the regional </a:t>
            </a:r>
            <a:r>
              <a:rPr lang="en-US" sz="2400" dirty="0">
                <a:solidFill>
                  <a:srgbClr val="000000"/>
                </a:solidFill>
                <a:latin typeface="Calibri" panose="020F0502020204030204" pitchFamily="34" charset="0"/>
              </a:rPr>
              <a:t>economy</a:t>
            </a:r>
          </a:p>
        </p:txBody>
      </p:sp>
      <p:sp>
        <p:nvSpPr>
          <p:cNvPr id="10" name="Text Placeholder 2"/>
          <p:cNvSpPr txBox="1">
            <a:spLocks/>
          </p:cNvSpPr>
          <p:nvPr/>
        </p:nvSpPr>
        <p:spPr>
          <a:xfrm>
            <a:off x="590349" y="228600"/>
            <a:ext cx="7772400" cy="64793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000" dirty="0">
              <a:solidFill>
                <a:schemeClr val="tx1">
                  <a:tint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03251263"/>
              </p:ext>
            </p:extLst>
          </p:nvPr>
        </p:nvGraphicFramePr>
        <p:xfrm>
          <a:off x="533400" y="1371600"/>
          <a:ext cx="8077200" cy="5190363"/>
        </p:xfrm>
        <a:graphic>
          <a:graphicData uri="http://schemas.openxmlformats.org/drawingml/2006/table">
            <a:tbl>
              <a:tblPr firstRow="1" bandRow="1">
                <a:tableStyleId>{5C22544A-7EE6-4342-B048-85BDC9FD1C3A}</a:tableStyleId>
              </a:tblPr>
              <a:tblGrid>
                <a:gridCol w="3124200"/>
                <a:gridCol w="4953000"/>
              </a:tblGrid>
              <a:tr h="370840">
                <a:tc>
                  <a:txBody>
                    <a:bodyPr/>
                    <a:lstStyle/>
                    <a:p>
                      <a:r>
                        <a:rPr lang="en-US" sz="1600" dirty="0" smtClean="0">
                          <a:latin typeface="+mn-lt"/>
                        </a:rPr>
                        <a:t>Challenge</a:t>
                      </a:r>
                      <a:endParaRPr lang="en-US" sz="1600" dirty="0">
                        <a:latin typeface="+mn-lt"/>
                      </a:endParaRPr>
                    </a:p>
                  </a:txBody>
                  <a:tcPr/>
                </a:tc>
                <a:tc>
                  <a:txBody>
                    <a:bodyPr/>
                    <a:lstStyle/>
                    <a:p>
                      <a:r>
                        <a:rPr lang="en-US" sz="1600" dirty="0" smtClean="0">
                          <a:latin typeface="+mn-lt"/>
                        </a:rPr>
                        <a:t>Solution</a:t>
                      </a:r>
                      <a:endParaRPr lang="en-US" sz="1600" dirty="0">
                        <a:latin typeface="+mn-lt"/>
                      </a:endParaRPr>
                    </a:p>
                  </a:txBody>
                  <a:tcPr/>
                </a:tc>
              </a:tr>
              <a:tr h="370840">
                <a:tc>
                  <a:txBody>
                    <a:bodyPr/>
                    <a:lstStyle/>
                    <a:p>
                      <a:r>
                        <a:rPr lang="en-US" sz="1600" dirty="0" smtClean="0">
                          <a:latin typeface="+mn-lt"/>
                        </a:rPr>
                        <a:t>Original</a:t>
                      </a:r>
                      <a:r>
                        <a:rPr lang="en-US" sz="1600" baseline="0" dirty="0" smtClean="0">
                          <a:latin typeface="+mn-lt"/>
                        </a:rPr>
                        <a:t> micro-refinery technology failed to reach commercialization</a:t>
                      </a:r>
                      <a:endParaRPr lang="en-US" sz="1600" dirty="0">
                        <a:latin typeface="+mn-lt"/>
                      </a:endParaRPr>
                    </a:p>
                  </a:txBody>
                  <a:tcPr/>
                </a:tc>
                <a:tc>
                  <a:txBody>
                    <a:bodyPr/>
                    <a:lstStyle/>
                    <a:p>
                      <a:r>
                        <a:rPr lang="en-US" sz="1600" dirty="0" smtClean="0">
                          <a:latin typeface="+mn-lt"/>
                        </a:rPr>
                        <a:t>University partner designed</a:t>
                      </a:r>
                      <a:r>
                        <a:rPr lang="en-US" sz="1600" baseline="0" dirty="0" smtClean="0">
                          <a:latin typeface="+mn-lt"/>
                        </a:rPr>
                        <a:t> processing model to meet community needs</a:t>
                      </a:r>
                      <a:endParaRPr lang="en-US" sz="1600" dirty="0">
                        <a:latin typeface="+mn-lt"/>
                      </a:endParaRPr>
                    </a:p>
                  </a:txBody>
                  <a:tcPr/>
                </a:tc>
              </a:tr>
              <a:tr h="370840">
                <a:tc>
                  <a:txBody>
                    <a:bodyPr/>
                    <a:lstStyle/>
                    <a:p>
                      <a:r>
                        <a:rPr lang="en-US" sz="1600" dirty="0" smtClean="0">
                          <a:latin typeface="+mn-lt"/>
                        </a:rPr>
                        <a:t>Production</a:t>
                      </a:r>
                      <a:r>
                        <a:rPr lang="en-US" sz="1600" baseline="0" dirty="0" smtClean="0">
                          <a:latin typeface="+mn-lt"/>
                        </a:rPr>
                        <a:t> challenges exist for </a:t>
                      </a:r>
                      <a:r>
                        <a:rPr lang="en-US" sz="1600" baseline="0" dirty="0" err="1" smtClean="0">
                          <a:latin typeface="+mn-lt"/>
                        </a:rPr>
                        <a:t>Camelina</a:t>
                      </a:r>
                      <a:r>
                        <a:rPr lang="en-US" sz="1600" baseline="0" dirty="0" smtClean="0">
                          <a:latin typeface="+mn-lt"/>
                        </a:rPr>
                        <a:t> </a:t>
                      </a:r>
                      <a:endParaRPr lang="en-US" sz="1600" dirty="0">
                        <a:latin typeface="+mn-lt"/>
                      </a:endParaRPr>
                    </a:p>
                  </a:txBody>
                  <a:tcPr/>
                </a:tc>
                <a:tc>
                  <a:txBody>
                    <a:bodyPr/>
                    <a:lstStyle/>
                    <a:p>
                      <a:r>
                        <a:rPr lang="en-US" sz="1600" dirty="0" smtClean="0">
                          <a:latin typeface="+mn-lt"/>
                        </a:rPr>
                        <a:t>Established</a:t>
                      </a:r>
                      <a:r>
                        <a:rPr lang="en-US" sz="1600" baseline="0" dirty="0" smtClean="0">
                          <a:latin typeface="+mn-lt"/>
                        </a:rPr>
                        <a:t> best practices for production, using GIS for optimum field location, exploring other oilseeds </a:t>
                      </a:r>
                      <a:endParaRPr lang="en-US" sz="1600" dirty="0">
                        <a:latin typeface="+mn-lt"/>
                      </a:endParaRPr>
                    </a:p>
                  </a:txBody>
                  <a:tcPr/>
                </a:tc>
              </a:tr>
              <a:tr h="370840">
                <a:tc>
                  <a:txBody>
                    <a:bodyPr/>
                    <a:lstStyle/>
                    <a:p>
                      <a:r>
                        <a:rPr lang="en-US" sz="1600" dirty="0" smtClean="0">
                          <a:latin typeface="+mn-lt"/>
                          <a:ea typeface="Calibri" panose="020F0502020204030204" pitchFamily="34" charset="0"/>
                          <a:cs typeface="Times New Roman" panose="02020603050405020304" pitchFamily="18" charset="0"/>
                        </a:rPr>
                        <a:t>Understanding challenges and barriers of small farmers</a:t>
                      </a:r>
                      <a:endParaRPr lang="en-US" sz="1600" dirty="0">
                        <a:latin typeface="+mn-lt"/>
                      </a:endParaRPr>
                    </a:p>
                  </a:txBody>
                  <a:tcPr/>
                </a:tc>
                <a:tc>
                  <a:txBody>
                    <a:bodyPr/>
                    <a:lstStyle/>
                    <a:p>
                      <a:r>
                        <a:rPr lang="en-US" sz="1600" dirty="0" smtClean="0">
                          <a:latin typeface="+mn-lt"/>
                          <a:ea typeface="Calibri" panose="020F0502020204030204" pitchFamily="34" charset="0"/>
                          <a:cs typeface="Times New Roman" panose="02020603050405020304" pitchFamily="18" charset="0"/>
                        </a:rPr>
                        <a:t>Intentional to include small and minority farmers in strategy</a:t>
                      </a:r>
                      <a:endParaRPr lang="en-US" sz="1600" dirty="0">
                        <a:latin typeface="+mn-lt"/>
                      </a:endParaRPr>
                    </a:p>
                  </a:txBody>
                  <a:tcPr/>
                </a:tc>
              </a:tr>
              <a:tr h="370840">
                <a:tc>
                  <a:txBody>
                    <a:bodyPr/>
                    <a:lstStyle/>
                    <a:p>
                      <a:r>
                        <a:rPr lang="en-US" sz="1600" dirty="0" smtClean="0">
                          <a:latin typeface="+mn-lt"/>
                          <a:ea typeface="Calibri" panose="020F0502020204030204" pitchFamily="34" charset="0"/>
                          <a:cs typeface="Times New Roman" panose="02020603050405020304" pitchFamily="18" charset="0"/>
                        </a:rPr>
                        <a:t>Feasibility did not justify several individual businesses </a:t>
                      </a:r>
                      <a:endParaRPr lang="en-US" sz="1600" dirty="0">
                        <a:latin typeface="+mn-lt"/>
                      </a:endParaRPr>
                    </a:p>
                  </a:txBody>
                  <a:tcPr/>
                </a:tc>
                <a:tc>
                  <a:txBody>
                    <a:bodyPr/>
                    <a:lstStyle/>
                    <a:p>
                      <a:pPr marL="0" marR="0" lvl="0" indent="0">
                        <a:lnSpc>
                          <a:spcPct val="107000"/>
                        </a:lnSpc>
                        <a:spcBef>
                          <a:spcPts val="0"/>
                        </a:spcBef>
                        <a:spcAft>
                          <a:spcPts val="0"/>
                        </a:spcAft>
                        <a:buFont typeface="Courier New" panose="02070309020205020404" pitchFamily="49" charset="0"/>
                        <a:buNone/>
                      </a:pPr>
                      <a:r>
                        <a:rPr lang="en-US" sz="1600" dirty="0" smtClean="0">
                          <a:latin typeface="+mn-lt"/>
                          <a:ea typeface="Calibri" panose="020F0502020204030204" pitchFamily="34" charset="0"/>
                          <a:cs typeface="Times New Roman" panose="02020603050405020304" pitchFamily="18" charset="0"/>
                        </a:rPr>
                        <a:t>Partners formed a multi-stakeholder co-op to manage</a:t>
                      </a:r>
                      <a:r>
                        <a:rPr lang="en-US" sz="1600" baseline="0" dirty="0" smtClean="0">
                          <a:latin typeface="+mn-lt"/>
                          <a:ea typeface="Calibri" panose="020F0502020204030204" pitchFamily="34" charset="0"/>
                          <a:cs typeface="Times New Roman" panose="02020603050405020304" pitchFamily="18" charset="0"/>
                        </a:rPr>
                        <a:t> risks, costs and obtain capital</a:t>
                      </a:r>
                      <a:endParaRPr lang="en-US" sz="1600" dirty="0">
                        <a:latin typeface="+mn-lt"/>
                        <a:ea typeface="Calibri" panose="020F0502020204030204" pitchFamily="34" charset="0"/>
                        <a:cs typeface="Times New Roman" panose="02020603050405020304" pitchFamily="18" charset="0"/>
                      </a:endParaRPr>
                    </a:p>
                  </a:txBody>
                  <a:tcPr/>
                </a:tc>
              </a:tr>
              <a:tr h="370840">
                <a:tc>
                  <a:txBody>
                    <a:bodyPr/>
                    <a:lstStyle/>
                    <a:p>
                      <a:r>
                        <a:rPr lang="en-US" sz="1600" dirty="0" smtClean="0">
                          <a:latin typeface="+mn-lt"/>
                        </a:rPr>
                        <a:t>Replication slow to materialize</a:t>
                      </a:r>
                      <a:endParaRPr lang="en-US" sz="1600" dirty="0">
                        <a:latin typeface="+mn-lt"/>
                      </a:endParaRPr>
                    </a:p>
                  </a:txBody>
                  <a:tcPr/>
                </a:tc>
                <a:tc>
                  <a:txBody>
                    <a:bodyPr/>
                    <a:lstStyle/>
                    <a:p>
                      <a:r>
                        <a:rPr lang="en-US" sz="1600" dirty="0" smtClean="0">
                          <a:latin typeface="+mn-lt"/>
                        </a:rPr>
                        <a:t>Communities Unlimited providing</a:t>
                      </a:r>
                      <a:r>
                        <a:rPr lang="en-US" sz="1600" baseline="0" dirty="0" smtClean="0">
                          <a:latin typeface="+mn-lt"/>
                        </a:rPr>
                        <a:t> solid waste technical assistance for WVO recycling. Regional economic development district  utilizing recycling grants for equipment </a:t>
                      </a:r>
                      <a:r>
                        <a:rPr lang="en-US" sz="1600" baseline="0" dirty="0" smtClean="0">
                          <a:latin typeface="+mn-lt"/>
                        </a:rPr>
                        <a:t>installation.</a:t>
                      </a:r>
                      <a:endParaRPr lang="en-US" sz="1600" dirty="0">
                        <a:latin typeface="+mn-lt"/>
                      </a:endParaRPr>
                    </a:p>
                  </a:txBody>
                  <a:tcPr/>
                </a:tc>
              </a:tr>
              <a:tr h="370840">
                <a:tc>
                  <a:txBody>
                    <a:bodyPr/>
                    <a:lstStyle/>
                    <a:p>
                      <a:r>
                        <a:rPr lang="en-US" sz="1600" dirty="0" smtClean="0">
                          <a:latin typeface="+mn-lt"/>
                        </a:rPr>
                        <a:t>Expansion</a:t>
                      </a:r>
                      <a:r>
                        <a:rPr lang="en-US" sz="1600" baseline="0" dirty="0" smtClean="0">
                          <a:latin typeface="+mn-lt"/>
                        </a:rPr>
                        <a:t> to other colleges, limited course offerings</a:t>
                      </a:r>
                      <a:endParaRPr lang="en-US" sz="1600" dirty="0">
                        <a:latin typeface="+mn-lt"/>
                      </a:endParaRPr>
                    </a:p>
                  </a:txBody>
                  <a:tcPr/>
                </a:tc>
                <a:tc>
                  <a:txBody>
                    <a:bodyPr/>
                    <a:lstStyle/>
                    <a:p>
                      <a:r>
                        <a:rPr lang="en-US" sz="1600" dirty="0" smtClean="0">
                          <a:latin typeface="+mn-lt"/>
                        </a:rPr>
                        <a:t>Conducted</a:t>
                      </a:r>
                      <a:r>
                        <a:rPr lang="en-US" sz="1600" baseline="0" dirty="0" smtClean="0">
                          <a:latin typeface="+mn-lt"/>
                        </a:rPr>
                        <a:t> a facilitator training to add more instructors</a:t>
                      </a:r>
                      <a:endParaRPr lang="en-US" sz="1600" dirty="0">
                        <a:latin typeface="+mn-lt"/>
                      </a:endParaRPr>
                    </a:p>
                  </a:txBody>
                  <a:tcPr/>
                </a:tc>
              </a:tr>
              <a:tr h="370840">
                <a:tc>
                  <a:txBody>
                    <a:bodyPr/>
                    <a:lstStyle/>
                    <a:p>
                      <a:r>
                        <a:rPr lang="en-US" sz="1600" dirty="0" smtClean="0">
                          <a:latin typeface="+mn-lt"/>
                        </a:rPr>
                        <a:t>Web-based</a:t>
                      </a:r>
                      <a:r>
                        <a:rPr lang="en-US" sz="1600" baseline="0" dirty="0" smtClean="0">
                          <a:latin typeface="+mn-lt"/>
                        </a:rPr>
                        <a:t> training platform challenging for some entrepreneurs</a:t>
                      </a:r>
                      <a:endParaRPr lang="en-US" sz="1600" dirty="0">
                        <a:latin typeface="+mn-lt"/>
                      </a:endParaRPr>
                    </a:p>
                  </a:txBody>
                  <a:tcPr/>
                </a:tc>
                <a:tc>
                  <a:txBody>
                    <a:bodyPr/>
                    <a:lstStyle/>
                    <a:p>
                      <a:r>
                        <a:rPr lang="en-US" sz="1600" dirty="0" smtClean="0">
                          <a:latin typeface="+mn-lt"/>
                        </a:rPr>
                        <a:t>Communities Unlimited</a:t>
                      </a:r>
                      <a:r>
                        <a:rPr lang="en-US" sz="1600" baseline="0" dirty="0" smtClean="0">
                          <a:latin typeface="+mn-lt"/>
                        </a:rPr>
                        <a:t> developed a Possibility Workbook and workshop series to provide onsite training for entrepreneurs</a:t>
                      </a:r>
                      <a:endParaRPr lang="en-US" sz="1600" dirty="0">
                        <a:latin typeface="+mn-lt"/>
                      </a:endParaRPr>
                    </a:p>
                  </a:txBody>
                  <a:tcPr/>
                </a:tc>
              </a:tr>
            </a:tbl>
          </a:graphicData>
        </a:graphic>
      </p:graphicFrame>
    </p:spTree>
    <p:extLst>
      <p:ext uri="{BB962C8B-B14F-4D97-AF65-F5344CB8AC3E}">
        <p14:creationId xmlns:p14="http://schemas.microsoft.com/office/powerpoint/2010/main" val="2797145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19200" y="2133601"/>
            <a:ext cx="6781243" cy="4191000"/>
            <a:chOff x="1524344" y="1398460"/>
            <a:chExt cx="6095311" cy="4062539"/>
          </a:xfrm>
        </p:grpSpPr>
        <p:sp>
          <p:nvSpPr>
            <p:cNvPr id="41" name="Freeform 40"/>
            <p:cNvSpPr/>
            <p:nvPr/>
          </p:nvSpPr>
          <p:spPr>
            <a:xfrm>
              <a:off x="1524344" y="1398460"/>
              <a:ext cx="6095311" cy="1281906"/>
            </a:xfrm>
            <a:custGeom>
              <a:avLst/>
              <a:gdLst>
                <a:gd name="connsiteX0" fmla="*/ 0 w 6095311"/>
                <a:gd name="connsiteY0" fmla="*/ 128191 h 1281906"/>
                <a:gd name="connsiteX1" fmla="*/ 128191 w 6095311"/>
                <a:gd name="connsiteY1" fmla="*/ 0 h 1281906"/>
                <a:gd name="connsiteX2" fmla="*/ 5967120 w 6095311"/>
                <a:gd name="connsiteY2" fmla="*/ 0 h 1281906"/>
                <a:gd name="connsiteX3" fmla="*/ 6095311 w 6095311"/>
                <a:gd name="connsiteY3" fmla="*/ 128191 h 1281906"/>
                <a:gd name="connsiteX4" fmla="*/ 6095311 w 6095311"/>
                <a:gd name="connsiteY4" fmla="*/ 1153715 h 1281906"/>
                <a:gd name="connsiteX5" fmla="*/ 5967120 w 6095311"/>
                <a:gd name="connsiteY5" fmla="*/ 1281906 h 1281906"/>
                <a:gd name="connsiteX6" fmla="*/ 128191 w 6095311"/>
                <a:gd name="connsiteY6" fmla="*/ 1281906 h 1281906"/>
                <a:gd name="connsiteX7" fmla="*/ 0 w 6095311"/>
                <a:gd name="connsiteY7" fmla="*/ 1153715 h 1281906"/>
                <a:gd name="connsiteX8" fmla="*/ 0 w 6095311"/>
                <a:gd name="connsiteY8"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5311" h="1281906">
                  <a:moveTo>
                    <a:pt x="0" y="128191"/>
                  </a:moveTo>
                  <a:cubicBezTo>
                    <a:pt x="0" y="57393"/>
                    <a:pt x="57393" y="0"/>
                    <a:pt x="128191" y="0"/>
                  </a:cubicBezTo>
                  <a:lnTo>
                    <a:pt x="5967120" y="0"/>
                  </a:lnTo>
                  <a:cubicBezTo>
                    <a:pt x="6037918" y="0"/>
                    <a:pt x="6095311" y="57393"/>
                    <a:pt x="6095311" y="128191"/>
                  </a:cubicBezTo>
                  <a:lnTo>
                    <a:pt x="6095311" y="1153715"/>
                  </a:lnTo>
                  <a:cubicBezTo>
                    <a:pt x="6095311" y="1224513"/>
                    <a:pt x="6037918" y="1281906"/>
                    <a:pt x="5967120" y="1281906"/>
                  </a:cubicBezTo>
                  <a:lnTo>
                    <a:pt x="128191" y="1281906"/>
                  </a:lnTo>
                  <a:cubicBezTo>
                    <a:pt x="57393" y="1281906"/>
                    <a:pt x="0" y="1224513"/>
                    <a:pt x="0" y="1153715"/>
                  </a:cubicBezTo>
                  <a:lnTo>
                    <a:pt x="0" y="128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096" tIns="247096" rIns="247096" bIns="247096" numCol="1" spcCol="1270" anchor="ctr" anchorCtr="0">
              <a:noAutofit/>
            </a:bodyPr>
            <a:lstStyle/>
            <a:p>
              <a:pPr lvl="0" algn="ctr" defTabSz="2444750">
                <a:lnSpc>
                  <a:spcPct val="90000"/>
                </a:lnSpc>
                <a:spcBef>
                  <a:spcPct val="0"/>
                </a:spcBef>
                <a:spcAft>
                  <a:spcPct val="35000"/>
                </a:spcAft>
              </a:pPr>
              <a:r>
                <a:rPr lang="en-US" sz="2400" kern="1200" dirty="0" smtClean="0"/>
                <a:t>Grow Local Resources Center </a:t>
              </a:r>
              <a:endParaRPr lang="en-US" sz="2400" kern="1200" dirty="0"/>
            </a:p>
          </p:txBody>
        </p:sp>
        <p:sp>
          <p:nvSpPr>
            <p:cNvPr id="42" name="Freeform 41"/>
            <p:cNvSpPr/>
            <p:nvPr/>
          </p:nvSpPr>
          <p:spPr>
            <a:xfrm>
              <a:off x="1524344" y="2810371"/>
              <a:ext cx="1163869" cy="1281906"/>
            </a:xfrm>
            <a:custGeom>
              <a:avLst/>
              <a:gdLst>
                <a:gd name="connsiteX0" fmla="*/ 0 w 1144970"/>
                <a:gd name="connsiteY0" fmla="*/ 114497 h 1281906"/>
                <a:gd name="connsiteX1" fmla="*/ 114497 w 1144970"/>
                <a:gd name="connsiteY1" fmla="*/ 0 h 1281906"/>
                <a:gd name="connsiteX2" fmla="*/ 1030473 w 1144970"/>
                <a:gd name="connsiteY2" fmla="*/ 0 h 1281906"/>
                <a:gd name="connsiteX3" fmla="*/ 1144970 w 1144970"/>
                <a:gd name="connsiteY3" fmla="*/ 114497 h 1281906"/>
                <a:gd name="connsiteX4" fmla="*/ 1144970 w 1144970"/>
                <a:gd name="connsiteY4" fmla="*/ 1167409 h 1281906"/>
                <a:gd name="connsiteX5" fmla="*/ 1030473 w 1144970"/>
                <a:gd name="connsiteY5" fmla="*/ 1281906 h 1281906"/>
                <a:gd name="connsiteX6" fmla="*/ 114497 w 1144970"/>
                <a:gd name="connsiteY6" fmla="*/ 1281906 h 1281906"/>
                <a:gd name="connsiteX7" fmla="*/ 0 w 1144970"/>
                <a:gd name="connsiteY7" fmla="*/ 1167409 h 1281906"/>
                <a:gd name="connsiteX8" fmla="*/ 0 w 1144970"/>
                <a:gd name="connsiteY8" fmla="*/ 114497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970" h="1281906">
                  <a:moveTo>
                    <a:pt x="0" y="114497"/>
                  </a:moveTo>
                  <a:cubicBezTo>
                    <a:pt x="0" y="51262"/>
                    <a:pt x="51262" y="0"/>
                    <a:pt x="114497" y="0"/>
                  </a:cubicBezTo>
                  <a:lnTo>
                    <a:pt x="1030473" y="0"/>
                  </a:lnTo>
                  <a:cubicBezTo>
                    <a:pt x="1093708" y="0"/>
                    <a:pt x="1144970" y="51262"/>
                    <a:pt x="1144970" y="114497"/>
                  </a:cubicBezTo>
                  <a:lnTo>
                    <a:pt x="1144970" y="1167409"/>
                  </a:lnTo>
                  <a:cubicBezTo>
                    <a:pt x="1144970" y="1230644"/>
                    <a:pt x="1093708" y="1281906"/>
                    <a:pt x="1030473" y="1281906"/>
                  </a:cubicBezTo>
                  <a:lnTo>
                    <a:pt x="114497" y="1281906"/>
                  </a:lnTo>
                  <a:cubicBezTo>
                    <a:pt x="51262" y="1281906"/>
                    <a:pt x="0" y="1230644"/>
                    <a:pt x="0" y="1167409"/>
                  </a:cubicBezTo>
                  <a:lnTo>
                    <a:pt x="0" y="114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305" tIns="98305" rIns="98305" bIns="98305" numCol="1" spcCol="1270" anchor="ctr" anchorCtr="0">
              <a:noAutofit/>
            </a:bodyPr>
            <a:lstStyle/>
            <a:p>
              <a:pPr lvl="0" algn="ctr" defTabSz="755650">
                <a:lnSpc>
                  <a:spcPct val="90000"/>
                </a:lnSpc>
                <a:spcBef>
                  <a:spcPct val="0"/>
                </a:spcBef>
                <a:spcAft>
                  <a:spcPct val="35000"/>
                </a:spcAft>
              </a:pPr>
              <a:r>
                <a:rPr lang="en-US" sz="1700" kern="1200" dirty="0" smtClean="0"/>
                <a:t>Workforce training</a:t>
              </a:r>
              <a:endParaRPr lang="en-US" sz="1700" kern="1200" dirty="0"/>
            </a:p>
          </p:txBody>
        </p:sp>
        <p:sp>
          <p:nvSpPr>
            <p:cNvPr id="43" name="Freeform 42"/>
            <p:cNvSpPr/>
            <p:nvPr/>
          </p:nvSpPr>
          <p:spPr>
            <a:xfrm>
              <a:off x="2688213" y="2808712"/>
              <a:ext cx="1506830" cy="1281906"/>
            </a:xfrm>
            <a:custGeom>
              <a:avLst/>
              <a:gdLst>
                <a:gd name="connsiteX0" fmla="*/ 0 w 3334573"/>
                <a:gd name="connsiteY0" fmla="*/ 128191 h 1281906"/>
                <a:gd name="connsiteX1" fmla="*/ 128191 w 3334573"/>
                <a:gd name="connsiteY1" fmla="*/ 0 h 1281906"/>
                <a:gd name="connsiteX2" fmla="*/ 3206382 w 3334573"/>
                <a:gd name="connsiteY2" fmla="*/ 0 h 1281906"/>
                <a:gd name="connsiteX3" fmla="*/ 3334573 w 3334573"/>
                <a:gd name="connsiteY3" fmla="*/ 128191 h 1281906"/>
                <a:gd name="connsiteX4" fmla="*/ 3334573 w 3334573"/>
                <a:gd name="connsiteY4" fmla="*/ 1153715 h 1281906"/>
                <a:gd name="connsiteX5" fmla="*/ 3206382 w 3334573"/>
                <a:gd name="connsiteY5" fmla="*/ 1281906 h 1281906"/>
                <a:gd name="connsiteX6" fmla="*/ 128191 w 3334573"/>
                <a:gd name="connsiteY6" fmla="*/ 1281906 h 1281906"/>
                <a:gd name="connsiteX7" fmla="*/ 0 w 3334573"/>
                <a:gd name="connsiteY7" fmla="*/ 1153715 h 1281906"/>
                <a:gd name="connsiteX8" fmla="*/ 0 w 3334573"/>
                <a:gd name="connsiteY8"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4573" h="1281906">
                  <a:moveTo>
                    <a:pt x="0" y="128191"/>
                  </a:moveTo>
                  <a:cubicBezTo>
                    <a:pt x="0" y="57393"/>
                    <a:pt x="57393" y="0"/>
                    <a:pt x="128191" y="0"/>
                  </a:cubicBezTo>
                  <a:lnTo>
                    <a:pt x="3206382" y="0"/>
                  </a:lnTo>
                  <a:cubicBezTo>
                    <a:pt x="3277180" y="0"/>
                    <a:pt x="3334573" y="57393"/>
                    <a:pt x="3334573" y="128191"/>
                  </a:cubicBezTo>
                  <a:lnTo>
                    <a:pt x="3334573" y="1153715"/>
                  </a:lnTo>
                  <a:cubicBezTo>
                    <a:pt x="3334573" y="1224513"/>
                    <a:pt x="3277180" y="1281906"/>
                    <a:pt x="3206382" y="1281906"/>
                  </a:cubicBezTo>
                  <a:lnTo>
                    <a:pt x="128191" y="1281906"/>
                  </a:lnTo>
                  <a:cubicBezTo>
                    <a:pt x="57393" y="1281906"/>
                    <a:pt x="0" y="1224513"/>
                    <a:pt x="0" y="1153715"/>
                  </a:cubicBezTo>
                  <a:lnTo>
                    <a:pt x="0" y="128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316" tIns="102316" rIns="102316" bIns="102316" numCol="1" spcCol="1270" anchor="ctr" anchorCtr="0">
              <a:noAutofit/>
            </a:bodyPr>
            <a:lstStyle/>
            <a:p>
              <a:pPr lvl="0" algn="ctr" defTabSz="755650">
                <a:lnSpc>
                  <a:spcPct val="90000"/>
                </a:lnSpc>
                <a:spcBef>
                  <a:spcPct val="0"/>
                </a:spcBef>
                <a:spcAft>
                  <a:spcPct val="35000"/>
                </a:spcAft>
              </a:pPr>
              <a:r>
                <a:rPr lang="en-US" sz="1700" kern="1200" dirty="0" smtClean="0"/>
                <a:t>Field Demonstrations, Maker’s Space </a:t>
              </a:r>
              <a:endParaRPr lang="en-US" sz="1700" kern="1200" dirty="0"/>
            </a:p>
          </p:txBody>
        </p:sp>
        <p:sp>
          <p:nvSpPr>
            <p:cNvPr id="44" name="Freeform 43"/>
            <p:cNvSpPr/>
            <p:nvPr/>
          </p:nvSpPr>
          <p:spPr>
            <a:xfrm>
              <a:off x="1524345" y="4179093"/>
              <a:ext cx="1300852" cy="1281906"/>
            </a:xfrm>
            <a:custGeom>
              <a:avLst/>
              <a:gdLst>
                <a:gd name="connsiteX0" fmla="*/ 0 w 1201317"/>
                <a:gd name="connsiteY0" fmla="*/ 120132 h 1281906"/>
                <a:gd name="connsiteX1" fmla="*/ 120132 w 1201317"/>
                <a:gd name="connsiteY1" fmla="*/ 0 h 1281906"/>
                <a:gd name="connsiteX2" fmla="*/ 1081185 w 1201317"/>
                <a:gd name="connsiteY2" fmla="*/ 0 h 1281906"/>
                <a:gd name="connsiteX3" fmla="*/ 1201317 w 1201317"/>
                <a:gd name="connsiteY3" fmla="*/ 120132 h 1281906"/>
                <a:gd name="connsiteX4" fmla="*/ 1201317 w 1201317"/>
                <a:gd name="connsiteY4" fmla="*/ 1161774 h 1281906"/>
                <a:gd name="connsiteX5" fmla="*/ 1081185 w 1201317"/>
                <a:gd name="connsiteY5" fmla="*/ 1281906 h 1281906"/>
                <a:gd name="connsiteX6" fmla="*/ 120132 w 1201317"/>
                <a:gd name="connsiteY6" fmla="*/ 1281906 h 1281906"/>
                <a:gd name="connsiteX7" fmla="*/ 0 w 1201317"/>
                <a:gd name="connsiteY7" fmla="*/ 1161774 h 1281906"/>
                <a:gd name="connsiteX8" fmla="*/ 0 w 1201317"/>
                <a:gd name="connsiteY8" fmla="*/ 120132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317" h="1281906">
                  <a:moveTo>
                    <a:pt x="0" y="120132"/>
                  </a:moveTo>
                  <a:cubicBezTo>
                    <a:pt x="0" y="53785"/>
                    <a:pt x="53785" y="0"/>
                    <a:pt x="120132" y="0"/>
                  </a:cubicBezTo>
                  <a:lnTo>
                    <a:pt x="1081185" y="0"/>
                  </a:lnTo>
                  <a:cubicBezTo>
                    <a:pt x="1147532" y="0"/>
                    <a:pt x="1201317" y="53785"/>
                    <a:pt x="1201317" y="120132"/>
                  </a:cubicBezTo>
                  <a:lnTo>
                    <a:pt x="1201317" y="1161774"/>
                  </a:lnTo>
                  <a:cubicBezTo>
                    <a:pt x="1201317" y="1228121"/>
                    <a:pt x="1147532" y="1281906"/>
                    <a:pt x="1081185" y="1281906"/>
                  </a:cubicBezTo>
                  <a:lnTo>
                    <a:pt x="120132" y="1281906"/>
                  </a:lnTo>
                  <a:cubicBezTo>
                    <a:pt x="53785" y="1281906"/>
                    <a:pt x="0" y="1228121"/>
                    <a:pt x="0" y="1161774"/>
                  </a:cubicBezTo>
                  <a:lnTo>
                    <a:pt x="0" y="1201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05" tIns="80905" rIns="80905" bIns="80905" numCol="1" spcCol="1270" anchor="ctr" anchorCtr="0">
              <a:noAutofit/>
            </a:bodyPr>
            <a:lstStyle/>
            <a:p>
              <a:pPr lvl="0" algn="ctr" defTabSz="533400">
                <a:lnSpc>
                  <a:spcPct val="90000"/>
                </a:lnSpc>
                <a:spcBef>
                  <a:spcPct val="0"/>
                </a:spcBef>
                <a:spcAft>
                  <a:spcPct val="35000"/>
                </a:spcAft>
              </a:pPr>
              <a:r>
                <a:rPr lang="en-US" sz="1400" kern="1200" dirty="0" smtClean="0"/>
                <a:t>Commercializing Technology</a:t>
              </a:r>
              <a:endParaRPr lang="en-US" sz="1400" kern="1200" dirty="0"/>
            </a:p>
          </p:txBody>
        </p:sp>
        <p:sp>
          <p:nvSpPr>
            <p:cNvPr id="45" name="Freeform 44"/>
            <p:cNvSpPr/>
            <p:nvPr/>
          </p:nvSpPr>
          <p:spPr>
            <a:xfrm>
              <a:off x="2832742" y="4179092"/>
              <a:ext cx="1223111" cy="1281906"/>
            </a:xfrm>
            <a:custGeom>
              <a:avLst/>
              <a:gdLst>
                <a:gd name="connsiteX0" fmla="*/ 0 w 1354150"/>
                <a:gd name="connsiteY0" fmla="*/ 128191 h 1281906"/>
                <a:gd name="connsiteX1" fmla="*/ 128191 w 1354150"/>
                <a:gd name="connsiteY1" fmla="*/ 0 h 1281906"/>
                <a:gd name="connsiteX2" fmla="*/ 1225959 w 1354150"/>
                <a:gd name="connsiteY2" fmla="*/ 0 h 1281906"/>
                <a:gd name="connsiteX3" fmla="*/ 1354150 w 1354150"/>
                <a:gd name="connsiteY3" fmla="*/ 128191 h 1281906"/>
                <a:gd name="connsiteX4" fmla="*/ 1354150 w 1354150"/>
                <a:gd name="connsiteY4" fmla="*/ 1153715 h 1281906"/>
                <a:gd name="connsiteX5" fmla="*/ 1225959 w 1354150"/>
                <a:gd name="connsiteY5" fmla="*/ 1281906 h 1281906"/>
                <a:gd name="connsiteX6" fmla="*/ 128191 w 1354150"/>
                <a:gd name="connsiteY6" fmla="*/ 1281906 h 1281906"/>
                <a:gd name="connsiteX7" fmla="*/ 0 w 1354150"/>
                <a:gd name="connsiteY7" fmla="*/ 1153715 h 1281906"/>
                <a:gd name="connsiteX8" fmla="*/ 0 w 1354150"/>
                <a:gd name="connsiteY8"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150" h="1281906">
                  <a:moveTo>
                    <a:pt x="0" y="128191"/>
                  </a:moveTo>
                  <a:cubicBezTo>
                    <a:pt x="0" y="57393"/>
                    <a:pt x="57393" y="0"/>
                    <a:pt x="128191" y="0"/>
                  </a:cubicBezTo>
                  <a:lnTo>
                    <a:pt x="1225959" y="0"/>
                  </a:lnTo>
                  <a:cubicBezTo>
                    <a:pt x="1296757" y="0"/>
                    <a:pt x="1354150" y="57393"/>
                    <a:pt x="1354150" y="128191"/>
                  </a:cubicBezTo>
                  <a:lnTo>
                    <a:pt x="1354150" y="1153715"/>
                  </a:lnTo>
                  <a:cubicBezTo>
                    <a:pt x="1354150" y="1224513"/>
                    <a:pt x="1296757" y="1281906"/>
                    <a:pt x="1225959" y="1281906"/>
                  </a:cubicBezTo>
                  <a:lnTo>
                    <a:pt x="128191" y="1281906"/>
                  </a:lnTo>
                  <a:cubicBezTo>
                    <a:pt x="57393" y="1281906"/>
                    <a:pt x="0" y="1224513"/>
                    <a:pt x="0" y="1153715"/>
                  </a:cubicBezTo>
                  <a:lnTo>
                    <a:pt x="0" y="128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266" tIns="83266" rIns="83266" bIns="83266" numCol="1" spcCol="1270" anchor="ctr" anchorCtr="0">
              <a:noAutofit/>
            </a:bodyPr>
            <a:lstStyle/>
            <a:p>
              <a:pPr lvl="0" algn="ctr" defTabSz="533400">
                <a:lnSpc>
                  <a:spcPct val="90000"/>
                </a:lnSpc>
                <a:spcBef>
                  <a:spcPct val="0"/>
                </a:spcBef>
                <a:spcAft>
                  <a:spcPct val="35000"/>
                </a:spcAft>
              </a:pPr>
              <a:r>
                <a:rPr lang="en-US" sz="1400" kern="1200" dirty="0" smtClean="0"/>
                <a:t>One-on-One Assistance</a:t>
              </a:r>
              <a:endParaRPr lang="en-US" sz="1400" kern="1200" dirty="0"/>
            </a:p>
          </p:txBody>
        </p:sp>
        <p:sp>
          <p:nvSpPr>
            <p:cNvPr id="46" name="Freeform 45"/>
            <p:cNvSpPr/>
            <p:nvPr/>
          </p:nvSpPr>
          <p:spPr>
            <a:xfrm>
              <a:off x="5249634" y="4179092"/>
              <a:ext cx="1150991" cy="1281906"/>
            </a:xfrm>
            <a:custGeom>
              <a:avLst/>
              <a:gdLst>
                <a:gd name="connsiteX0" fmla="*/ 0 w 1028960"/>
                <a:gd name="connsiteY0" fmla="*/ 102896 h 1281906"/>
                <a:gd name="connsiteX1" fmla="*/ 102896 w 1028960"/>
                <a:gd name="connsiteY1" fmla="*/ 0 h 1281906"/>
                <a:gd name="connsiteX2" fmla="*/ 926064 w 1028960"/>
                <a:gd name="connsiteY2" fmla="*/ 0 h 1281906"/>
                <a:gd name="connsiteX3" fmla="*/ 1028960 w 1028960"/>
                <a:gd name="connsiteY3" fmla="*/ 102896 h 1281906"/>
                <a:gd name="connsiteX4" fmla="*/ 1028960 w 1028960"/>
                <a:gd name="connsiteY4" fmla="*/ 1179010 h 1281906"/>
                <a:gd name="connsiteX5" fmla="*/ 926064 w 1028960"/>
                <a:gd name="connsiteY5" fmla="*/ 1281906 h 1281906"/>
                <a:gd name="connsiteX6" fmla="*/ 102896 w 1028960"/>
                <a:gd name="connsiteY6" fmla="*/ 1281906 h 1281906"/>
                <a:gd name="connsiteX7" fmla="*/ 0 w 1028960"/>
                <a:gd name="connsiteY7" fmla="*/ 1179010 h 1281906"/>
                <a:gd name="connsiteX8" fmla="*/ 0 w 1028960"/>
                <a:gd name="connsiteY8" fmla="*/ 102896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960" h="1281906">
                  <a:moveTo>
                    <a:pt x="0" y="102896"/>
                  </a:moveTo>
                  <a:cubicBezTo>
                    <a:pt x="0" y="46068"/>
                    <a:pt x="46068" y="0"/>
                    <a:pt x="102896" y="0"/>
                  </a:cubicBezTo>
                  <a:lnTo>
                    <a:pt x="926064" y="0"/>
                  </a:lnTo>
                  <a:cubicBezTo>
                    <a:pt x="982892" y="0"/>
                    <a:pt x="1028960" y="46068"/>
                    <a:pt x="1028960" y="102896"/>
                  </a:cubicBezTo>
                  <a:lnTo>
                    <a:pt x="1028960" y="1179010"/>
                  </a:lnTo>
                  <a:cubicBezTo>
                    <a:pt x="1028960" y="1235838"/>
                    <a:pt x="982892" y="1281906"/>
                    <a:pt x="926064" y="1281906"/>
                  </a:cubicBezTo>
                  <a:lnTo>
                    <a:pt x="102896" y="1281906"/>
                  </a:lnTo>
                  <a:cubicBezTo>
                    <a:pt x="46068" y="1281906"/>
                    <a:pt x="0" y="1235838"/>
                    <a:pt x="0" y="1179010"/>
                  </a:cubicBezTo>
                  <a:lnTo>
                    <a:pt x="0" y="102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857" tIns="75857" rIns="75857" bIns="75857" numCol="1" spcCol="1270" anchor="ctr" anchorCtr="0">
              <a:noAutofit/>
            </a:bodyPr>
            <a:lstStyle/>
            <a:p>
              <a:pPr lvl="0" algn="ctr" defTabSz="533400">
                <a:lnSpc>
                  <a:spcPct val="90000"/>
                </a:lnSpc>
                <a:spcBef>
                  <a:spcPct val="0"/>
                </a:spcBef>
                <a:spcAft>
                  <a:spcPct val="35000"/>
                </a:spcAft>
              </a:pPr>
              <a:r>
                <a:rPr lang="en-US" sz="1400" kern="1200" dirty="0" smtClean="0"/>
                <a:t>Technical training</a:t>
              </a:r>
            </a:p>
          </p:txBody>
        </p:sp>
        <p:sp>
          <p:nvSpPr>
            <p:cNvPr id="47" name="Freeform 46"/>
            <p:cNvSpPr/>
            <p:nvPr/>
          </p:nvSpPr>
          <p:spPr>
            <a:xfrm>
              <a:off x="6400626" y="2810371"/>
              <a:ext cx="1196984" cy="1281906"/>
            </a:xfrm>
            <a:custGeom>
              <a:avLst/>
              <a:gdLst>
                <a:gd name="connsiteX0" fmla="*/ 0 w 1181080"/>
                <a:gd name="connsiteY0" fmla="*/ 118108 h 1281906"/>
                <a:gd name="connsiteX1" fmla="*/ 118108 w 1181080"/>
                <a:gd name="connsiteY1" fmla="*/ 0 h 1281906"/>
                <a:gd name="connsiteX2" fmla="*/ 1062972 w 1181080"/>
                <a:gd name="connsiteY2" fmla="*/ 0 h 1281906"/>
                <a:gd name="connsiteX3" fmla="*/ 1181080 w 1181080"/>
                <a:gd name="connsiteY3" fmla="*/ 118108 h 1281906"/>
                <a:gd name="connsiteX4" fmla="*/ 1181080 w 1181080"/>
                <a:gd name="connsiteY4" fmla="*/ 1163798 h 1281906"/>
                <a:gd name="connsiteX5" fmla="*/ 1062972 w 1181080"/>
                <a:gd name="connsiteY5" fmla="*/ 1281906 h 1281906"/>
                <a:gd name="connsiteX6" fmla="*/ 118108 w 1181080"/>
                <a:gd name="connsiteY6" fmla="*/ 1281906 h 1281906"/>
                <a:gd name="connsiteX7" fmla="*/ 0 w 1181080"/>
                <a:gd name="connsiteY7" fmla="*/ 1163798 h 1281906"/>
                <a:gd name="connsiteX8" fmla="*/ 0 w 1181080"/>
                <a:gd name="connsiteY8" fmla="*/ 118108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80" h="1281906">
                  <a:moveTo>
                    <a:pt x="0" y="118108"/>
                  </a:moveTo>
                  <a:cubicBezTo>
                    <a:pt x="0" y="52879"/>
                    <a:pt x="52879" y="0"/>
                    <a:pt x="118108" y="0"/>
                  </a:cubicBezTo>
                  <a:lnTo>
                    <a:pt x="1062972" y="0"/>
                  </a:lnTo>
                  <a:cubicBezTo>
                    <a:pt x="1128201" y="0"/>
                    <a:pt x="1181080" y="52879"/>
                    <a:pt x="1181080" y="118108"/>
                  </a:cubicBezTo>
                  <a:lnTo>
                    <a:pt x="1181080" y="1163798"/>
                  </a:lnTo>
                  <a:cubicBezTo>
                    <a:pt x="1181080" y="1229027"/>
                    <a:pt x="1128201" y="1281906"/>
                    <a:pt x="1062972" y="1281906"/>
                  </a:cubicBezTo>
                  <a:lnTo>
                    <a:pt x="118108" y="1281906"/>
                  </a:lnTo>
                  <a:cubicBezTo>
                    <a:pt x="52879" y="1281906"/>
                    <a:pt x="0" y="1229027"/>
                    <a:pt x="0" y="1163798"/>
                  </a:cubicBezTo>
                  <a:lnTo>
                    <a:pt x="0" y="1181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363" tIns="99363" rIns="99363" bIns="99363" numCol="1" spcCol="1270" anchor="ctr" anchorCtr="0">
              <a:noAutofit/>
            </a:bodyPr>
            <a:lstStyle/>
            <a:p>
              <a:pPr lvl="0" algn="ctr" defTabSz="755650">
                <a:lnSpc>
                  <a:spcPct val="90000"/>
                </a:lnSpc>
                <a:spcBef>
                  <a:spcPct val="0"/>
                </a:spcBef>
                <a:spcAft>
                  <a:spcPct val="35000"/>
                </a:spcAft>
              </a:pPr>
              <a:r>
                <a:rPr lang="en-US" sz="1700" kern="1200" dirty="0" smtClean="0"/>
                <a:t>Possibility Workbook, Workshops</a:t>
              </a:r>
              <a:endParaRPr lang="en-US" sz="1700" kern="1200" dirty="0"/>
            </a:p>
          </p:txBody>
        </p:sp>
        <p:sp>
          <p:nvSpPr>
            <p:cNvPr id="48" name="Freeform 47"/>
            <p:cNvSpPr/>
            <p:nvPr/>
          </p:nvSpPr>
          <p:spPr>
            <a:xfrm>
              <a:off x="6400626" y="4179093"/>
              <a:ext cx="1213081" cy="1281906"/>
            </a:xfrm>
            <a:custGeom>
              <a:avLst/>
              <a:gdLst>
                <a:gd name="connsiteX0" fmla="*/ 0 w 1181080"/>
                <a:gd name="connsiteY0" fmla="*/ 118108 h 1281906"/>
                <a:gd name="connsiteX1" fmla="*/ 118108 w 1181080"/>
                <a:gd name="connsiteY1" fmla="*/ 0 h 1281906"/>
                <a:gd name="connsiteX2" fmla="*/ 1062972 w 1181080"/>
                <a:gd name="connsiteY2" fmla="*/ 0 h 1281906"/>
                <a:gd name="connsiteX3" fmla="*/ 1181080 w 1181080"/>
                <a:gd name="connsiteY3" fmla="*/ 118108 h 1281906"/>
                <a:gd name="connsiteX4" fmla="*/ 1181080 w 1181080"/>
                <a:gd name="connsiteY4" fmla="*/ 1163798 h 1281906"/>
                <a:gd name="connsiteX5" fmla="*/ 1062972 w 1181080"/>
                <a:gd name="connsiteY5" fmla="*/ 1281906 h 1281906"/>
                <a:gd name="connsiteX6" fmla="*/ 118108 w 1181080"/>
                <a:gd name="connsiteY6" fmla="*/ 1281906 h 1281906"/>
                <a:gd name="connsiteX7" fmla="*/ 0 w 1181080"/>
                <a:gd name="connsiteY7" fmla="*/ 1163798 h 1281906"/>
                <a:gd name="connsiteX8" fmla="*/ 0 w 1181080"/>
                <a:gd name="connsiteY8" fmla="*/ 118108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80" h="1281906">
                  <a:moveTo>
                    <a:pt x="0" y="118108"/>
                  </a:moveTo>
                  <a:cubicBezTo>
                    <a:pt x="0" y="52879"/>
                    <a:pt x="52879" y="0"/>
                    <a:pt x="118108" y="0"/>
                  </a:cubicBezTo>
                  <a:lnTo>
                    <a:pt x="1062972" y="0"/>
                  </a:lnTo>
                  <a:cubicBezTo>
                    <a:pt x="1128201" y="0"/>
                    <a:pt x="1181080" y="52879"/>
                    <a:pt x="1181080" y="118108"/>
                  </a:cubicBezTo>
                  <a:lnTo>
                    <a:pt x="1181080" y="1163798"/>
                  </a:lnTo>
                  <a:cubicBezTo>
                    <a:pt x="1181080" y="1229027"/>
                    <a:pt x="1128201" y="1281906"/>
                    <a:pt x="1062972" y="1281906"/>
                  </a:cubicBezTo>
                  <a:lnTo>
                    <a:pt x="118108" y="1281906"/>
                  </a:lnTo>
                  <a:cubicBezTo>
                    <a:pt x="52879" y="1281906"/>
                    <a:pt x="0" y="1229027"/>
                    <a:pt x="0" y="1163798"/>
                  </a:cubicBezTo>
                  <a:lnTo>
                    <a:pt x="0" y="1181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13" tIns="80313" rIns="80313" bIns="80313" numCol="1" spcCol="1270" anchor="ctr" anchorCtr="0">
              <a:noAutofit/>
            </a:bodyPr>
            <a:lstStyle/>
            <a:p>
              <a:pPr lvl="0" algn="ctr" defTabSz="533400">
                <a:lnSpc>
                  <a:spcPct val="90000"/>
                </a:lnSpc>
                <a:spcBef>
                  <a:spcPct val="0"/>
                </a:spcBef>
                <a:spcAft>
                  <a:spcPct val="35000"/>
                </a:spcAft>
              </a:pPr>
              <a:r>
                <a:rPr lang="en-US" sz="1400" kern="1200" dirty="0" smtClean="0"/>
                <a:t>Web-based training</a:t>
              </a:r>
              <a:endParaRPr lang="en-US" sz="1400" kern="1200" dirty="0"/>
            </a:p>
          </p:txBody>
        </p:sp>
      </p:grpSp>
      <p:sp>
        <p:nvSpPr>
          <p:cNvPr id="49" name="Freeform 48"/>
          <p:cNvSpPr/>
          <p:nvPr/>
        </p:nvSpPr>
        <p:spPr>
          <a:xfrm>
            <a:off x="5479904" y="3608713"/>
            <a:ext cx="1143531" cy="1281906"/>
          </a:xfrm>
          <a:custGeom>
            <a:avLst/>
            <a:gdLst>
              <a:gd name="connsiteX0" fmla="*/ 0 w 3334573"/>
              <a:gd name="connsiteY0" fmla="*/ 128191 h 1281906"/>
              <a:gd name="connsiteX1" fmla="*/ 128191 w 3334573"/>
              <a:gd name="connsiteY1" fmla="*/ 0 h 1281906"/>
              <a:gd name="connsiteX2" fmla="*/ 3206382 w 3334573"/>
              <a:gd name="connsiteY2" fmla="*/ 0 h 1281906"/>
              <a:gd name="connsiteX3" fmla="*/ 3334573 w 3334573"/>
              <a:gd name="connsiteY3" fmla="*/ 128191 h 1281906"/>
              <a:gd name="connsiteX4" fmla="*/ 3334573 w 3334573"/>
              <a:gd name="connsiteY4" fmla="*/ 1153715 h 1281906"/>
              <a:gd name="connsiteX5" fmla="*/ 3206382 w 3334573"/>
              <a:gd name="connsiteY5" fmla="*/ 1281906 h 1281906"/>
              <a:gd name="connsiteX6" fmla="*/ 128191 w 3334573"/>
              <a:gd name="connsiteY6" fmla="*/ 1281906 h 1281906"/>
              <a:gd name="connsiteX7" fmla="*/ 0 w 3334573"/>
              <a:gd name="connsiteY7" fmla="*/ 1153715 h 1281906"/>
              <a:gd name="connsiteX8" fmla="*/ 0 w 3334573"/>
              <a:gd name="connsiteY8"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4573" h="1281906">
                <a:moveTo>
                  <a:pt x="0" y="128191"/>
                </a:moveTo>
                <a:cubicBezTo>
                  <a:pt x="0" y="57393"/>
                  <a:pt x="57393" y="0"/>
                  <a:pt x="128191" y="0"/>
                </a:cubicBezTo>
                <a:lnTo>
                  <a:pt x="3206382" y="0"/>
                </a:lnTo>
                <a:cubicBezTo>
                  <a:pt x="3277180" y="0"/>
                  <a:pt x="3334573" y="57393"/>
                  <a:pt x="3334573" y="128191"/>
                </a:cubicBezTo>
                <a:lnTo>
                  <a:pt x="3334573" y="1153715"/>
                </a:lnTo>
                <a:cubicBezTo>
                  <a:pt x="3334573" y="1224513"/>
                  <a:pt x="3277180" y="1281906"/>
                  <a:pt x="3206382" y="1281906"/>
                </a:cubicBezTo>
                <a:lnTo>
                  <a:pt x="128191" y="1281906"/>
                </a:lnTo>
                <a:cubicBezTo>
                  <a:pt x="57393" y="1281906"/>
                  <a:pt x="0" y="1224513"/>
                  <a:pt x="0" y="1153715"/>
                </a:cubicBezTo>
                <a:lnTo>
                  <a:pt x="0" y="1281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316" tIns="102316" rIns="102316" bIns="102316" numCol="1" spcCol="1270" anchor="ctr" anchorCtr="0">
            <a:noAutofit/>
          </a:bodyPr>
          <a:lstStyle/>
          <a:p>
            <a:pPr lvl="0" algn="ctr" defTabSz="755650">
              <a:lnSpc>
                <a:spcPct val="90000"/>
              </a:lnSpc>
              <a:spcBef>
                <a:spcPct val="0"/>
              </a:spcBef>
              <a:spcAft>
                <a:spcPct val="35000"/>
              </a:spcAft>
            </a:pPr>
            <a:r>
              <a:rPr lang="en-US" sz="1700" kern="1200" dirty="0" smtClean="0"/>
              <a:t>Growth and Transition Strategies</a:t>
            </a:r>
            <a:endParaRPr lang="en-US" sz="1700" kern="1200" dirty="0"/>
          </a:p>
        </p:txBody>
      </p:sp>
      <p:sp>
        <p:nvSpPr>
          <p:cNvPr id="50" name="Rectangle 49"/>
          <p:cNvSpPr/>
          <p:nvPr/>
        </p:nvSpPr>
        <p:spPr>
          <a:xfrm>
            <a:off x="426156" y="381000"/>
            <a:ext cx="8413044" cy="1569660"/>
          </a:xfrm>
          <a:prstGeom prst="rect">
            <a:avLst/>
          </a:prstGeom>
        </p:spPr>
        <p:txBody>
          <a:bodyPr wrap="square">
            <a:spAutoFit/>
          </a:bodyPr>
          <a:lstStyle/>
          <a:p>
            <a:r>
              <a:rPr lang="en-US" sz="2400" b="1" i="1" dirty="0" smtClean="0">
                <a:latin typeface="Calibri" panose="020F0502020204030204" pitchFamily="34" charset="0"/>
                <a:ea typeface="Calibri" panose="020F0502020204030204" pitchFamily="34" charset="0"/>
                <a:cs typeface="Times New Roman" panose="02020603050405020304" pitchFamily="18" charset="0"/>
              </a:rPr>
              <a:t>Community </a:t>
            </a:r>
            <a:r>
              <a:rPr lang="en-US" sz="2400" b="1" i="1" dirty="0">
                <a:latin typeface="Calibri" panose="020F0502020204030204" pitchFamily="34" charset="0"/>
                <a:ea typeface="Calibri" panose="020F0502020204030204" pitchFamily="34" charset="0"/>
                <a:cs typeface="Times New Roman" panose="02020603050405020304" pitchFamily="18" charset="0"/>
              </a:rPr>
              <a:t>Sustainability Innovation </a:t>
            </a:r>
            <a:r>
              <a:rPr lang="en-US" sz="2400" b="1" i="1" dirty="0" smtClean="0">
                <a:latin typeface="Calibri" panose="020F0502020204030204" pitchFamily="34" charset="0"/>
                <a:ea typeface="Calibri" panose="020F0502020204030204" pitchFamily="34" charset="0"/>
                <a:cs typeface="Times New Roman" panose="02020603050405020304" pitchFamily="18" charset="0"/>
              </a:rPr>
              <a:t>Center</a:t>
            </a:r>
            <a:r>
              <a:rPr lang="en-US" sz="2400" i="1" dirty="0" smtClean="0">
                <a:latin typeface="Calibri" panose="020F0502020204030204" pitchFamily="34" charset="0"/>
                <a:ea typeface="Calibri" panose="020F0502020204030204" pitchFamily="34" charset="0"/>
                <a:cs typeface="Times New Roman" panose="02020603050405020304" pitchFamily="18" charset="0"/>
              </a:rPr>
              <a:t>…</a:t>
            </a:r>
            <a:r>
              <a:rPr lang="en-US" sz="2400" dirty="0" smtClean="0">
                <a:latin typeface="Calibri" panose="020F0502020204030204" pitchFamily="34" charset="0"/>
                <a:ea typeface="Calibri" panose="020F0502020204030204" pitchFamily="34" charset="0"/>
                <a:cs typeface="Times New Roman" panose="02020603050405020304" pitchFamily="18" charset="0"/>
              </a:rPr>
              <a:t>resources </a:t>
            </a:r>
            <a:r>
              <a:rPr lang="en-US" sz="2400" dirty="0">
                <a:latin typeface="Calibri" panose="020F0502020204030204" pitchFamily="34" charset="0"/>
                <a:ea typeface="Calibri" panose="020F0502020204030204" pitchFamily="34" charset="0"/>
                <a:cs typeface="Times New Roman" panose="02020603050405020304" pitchFamily="18" charset="0"/>
              </a:rPr>
              <a:t>to build out action plans </a:t>
            </a:r>
            <a:r>
              <a:rPr lang="en-US" sz="2400" dirty="0" smtClean="0">
                <a:latin typeface="Calibri" panose="020F0502020204030204" pitchFamily="34" charset="0"/>
                <a:ea typeface="Calibri" panose="020F0502020204030204" pitchFamily="34" charset="0"/>
                <a:cs typeface="Times New Roman" panose="02020603050405020304" pitchFamily="18" charset="0"/>
              </a:rPr>
              <a:t>for </a:t>
            </a:r>
            <a:r>
              <a:rPr lang="en-US" sz="2400" dirty="0">
                <a:latin typeface="Calibri" panose="020F0502020204030204" pitchFamily="34" charset="0"/>
                <a:ea typeface="Calibri" panose="020F0502020204030204" pitchFamily="34" charset="0"/>
                <a:cs typeface="Times New Roman" panose="02020603050405020304" pitchFamily="18" charset="0"/>
              </a:rPr>
              <a:t>development </a:t>
            </a:r>
            <a:r>
              <a:rPr lang="en-US" sz="2400" dirty="0" smtClean="0">
                <a:latin typeface="Calibri" panose="020F0502020204030204" pitchFamily="34" charset="0"/>
                <a:ea typeface="Calibri" panose="020F0502020204030204" pitchFamily="34" charset="0"/>
                <a:cs typeface="Times New Roman" panose="02020603050405020304" pitchFamily="18" charset="0"/>
              </a:rPr>
              <a:t>and servicing entrepreneurial </a:t>
            </a:r>
            <a:r>
              <a:rPr lang="en-US" sz="2400" dirty="0">
                <a:latin typeface="Calibri" panose="020F0502020204030204" pitchFamily="34" charset="0"/>
                <a:ea typeface="Calibri" panose="020F0502020204030204" pitchFamily="34" charset="0"/>
                <a:cs typeface="Times New Roman" panose="02020603050405020304" pitchFamily="18" charset="0"/>
              </a:rPr>
              <a:t>talent through existing programs of </a:t>
            </a:r>
            <a:r>
              <a:rPr lang="en-US" sz="2400" dirty="0" smtClean="0">
                <a:latin typeface="Calibri" panose="020F0502020204030204" pitchFamily="34" charset="0"/>
                <a:ea typeface="Calibri" panose="020F0502020204030204" pitchFamily="34" charset="0"/>
                <a:cs typeface="Times New Roman" panose="02020603050405020304" pitchFamily="18" charset="0"/>
              </a:rPr>
              <a:t>PCCUA, Communities Unlimited, </a:t>
            </a:r>
            <a:r>
              <a:rPr lang="en-US" sz="2400" dirty="0">
                <a:latin typeface="Calibri" panose="020F0502020204030204" pitchFamily="34" charset="0"/>
                <a:ea typeface="Calibri" panose="020F0502020204030204" pitchFamily="34" charset="0"/>
                <a:cs typeface="Times New Roman" panose="02020603050405020304" pitchFamily="18" charset="0"/>
              </a:rPr>
              <a:t>community and outside </a:t>
            </a:r>
            <a:r>
              <a:rPr lang="en-US" sz="2400" dirty="0" smtClean="0">
                <a:latin typeface="Calibri" panose="020F0502020204030204" pitchFamily="34" charset="0"/>
                <a:ea typeface="Calibri" panose="020F0502020204030204" pitchFamily="34" charset="0"/>
                <a:cs typeface="Times New Roman" panose="02020603050405020304" pitchFamily="18" charset="0"/>
              </a:rPr>
              <a:t>organizations</a:t>
            </a:r>
            <a:endParaRPr lang="en-US" sz="2400" dirty="0"/>
          </a:p>
        </p:txBody>
      </p:sp>
      <p:sp>
        <p:nvSpPr>
          <p:cNvPr id="13" name="Freeform 12"/>
          <p:cNvSpPr/>
          <p:nvPr/>
        </p:nvSpPr>
        <p:spPr>
          <a:xfrm>
            <a:off x="4038600" y="5002159"/>
            <a:ext cx="1311337" cy="1322441"/>
          </a:xfrm>
          <a:custGeom>
            <a:avLst/>
            <a:gdLst>
              <a:gd name="connsiteX0" fmla="*/ 0 w 1028960"/>
              <a:gd name="connsiteY0" fmla="*/ 102896 h 1281906"/>
              <a:gd name="connsiteX1" fmla="*/ 102896 w 1028960"/>
              <a:gd name="connsiteY1" fmla="*/ 0 h 1281906"/>
              <a:gd name="connsiteX2" fmla="*/ 926064 w 1028960"/>
              <a:gd name="connsiteY2" fmla="*/ 0 h 1281906"/>
              <a:gd name="connsiteX3" fmla="*/ 1028960 w 1028960"/>
              <a:gd name="connsiteY3" fmla="*/ 102896 h 1281906"/>
              <a:gd name="connsiteX4" fmla="*/ 1028960 w 1028960"/>
              <a:gd name="connsiteY4" fmla="*/ 1179010 h 1281906"/>
              <a:gd name="connsiteX5" fmla="*/ 926064 w 1028960"/>
              <a:gd name="connsiteY5" fmla="*/ 1281906 h 1281906"/>
              <a:gd name="connsiteX6" fmla="*/ 102896 w 1028960"/>
              <a:gd name="connsiteY6" fmla="*/ 1281906 h 1281906"/>
              <a:gd name="connsiteX7" fmla="*/ 0 w 1028960"/>
              <a:gd name="connsiteY7" fmla="*/ 1179010 h 1281906"/>
              <a:gd name="connsiteX8" fmla="*/ 0 w 1028960"/>
              <a:gd name="connsiteY8" fmla="*/ 102896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960" h="1281906">
                <a:moveTo>
                  <a:pt x="0" y="102896"/>
                </a:moveTo>
                <a:cubicBezTo>
                  <a:pt x="0" y="46068"/>
                  <a:pt x="46068" y="0"/>
                  <a:pt x="102896" y="0"/>
                </a:cubicBezTo>
                <a:lnTo>
                  <a:pt x="926064" y="0"/>
                </a:lnTo>
                <a:cubicBezTo>
                  <a:pt x="982892" y="0"/>
                  <a:pt x="1028960" y="46068"/>
                  <a:pt x="1028960" y="102896"/>
                </a:cubicBezTo>
                <a:lnTo>
                  <a:pt x="1028960" y="1179010"/>
                </a:lnTo>
                <a:cubicBezTo>
                  <a:pt x="1028960" y="1235838"/>
                  <a:pt x="982892" y="1281906"/>
                  <a:pt x="926064" y="1281906"/>
                </a:cubicBezTo>
                <a:lnTo>
                  <a:pt x="102896" y="1281906"/>
                </a:lnTo>
                <a:cubicBezTo>
                  <a:pt x="46068" y="1281906"/>
                  <a:pt x="0" y="1235838"/>
                  <a:pt x="0" y="1179010"/>
                </a:cubicBezTo>
                <a:lnTo>
                  <a:pt x="0" y="102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857" tIns="75857" rIns="75857" bIns="75857" numCol="1" spcCol="1270" anchor="ctr" anchorCtr="0">
            <a:noAutofit/>
          </a:bodyPr>
          <a:lstStyle/>
          <a:p>
            <a:pPr lvl="0" algn="ctr" defTabSz="533400">
              <a:lnSpc>
                <a:spcPct val="90000"/>
              </a:lnSpc>
              <a:spcBef>
                <a:spcPct val="0"/>
              </a:spcBef>
              <a:spcAft>
                <a:spcPct val="35000"/>
              </a:spcAft>
            </a:pPr>
            <a:r>
              <a:rPr lang="en-US" sz="1400" kern="1200" dirty="0" smtClean="0"/>
              <a:t>Financing</a:t>
            </a:r>
          </a:p>
        </p:txBody>
      </p:sp>
      <p:sp>
        <p:nvSpPr>
          <p:cNvPr id="14" name="Freeform 13"/>
          <p:cNvSpPr/>
          <p:nvPr/>
        </p:nvSpPr>
        <p:spPr>
          <a:xfrm>
            <a:off x="4185060" y="3588446"/>
            <a:ext cx="1279432" cy="1322441"/>
          </a:xfrm>
          <a:custGeom>
            <a:avLst/>
            <a:gdLst>
              <a:gd name="connsiteX0" fmla="*/ 0 w 1144970"/>
              <a:gd name="connsiteY0" fmla="*/ 114497 h 1281906"/>
              <a:gd name="connsiteX1" fmla="*/ 114497 w 1144970"/>
              <a:gd name="connsiteY1" fmla="*/ 0 h 1281906"/>
              <a:gd name="connsiteX2" fmla="*/ 1030473 w 1144970"/>
              <a:gd name="connsiteY2" fmla="*/ 0 h 1281906"/>
              <a:gd name="connsiteX3" fmla="*/ 1144970 w 1144970"/>
              <a:gd name="connsiteY3" fmla="*/ 114497 h 1281906"/>
              <a:gd name="connsiteX4" fmla="*/ 1144970 w 1144970"/>
              <a:gd name="connsiteY4" fmla="*/ 1167409 h 1281906"/>
              <a:gd name="connsiteX5" fmla="*/ 1030473 w 1144970"/>
              <a:gd name="connsiteY5" fmla="*/ 1281906 h 1281906"/>
              <a:gd name="connsiteX6" fmla="*/ 114497 w 1144970"/>
              <a:gd name="connsiteY6" fmla="*/ 1281906 h 1281906"/>
              <a:gd name="connsiteX7" fmla="*/ 0 w 1144970"/>
              <a:gd name="connsiteY7" fmla="*/ 1167409 h 1281906"/>
              <a:gd name="connsiteX8" fmla="*/ 0 w 1144970"/>
              <a:gd name="connsiteY8" fmla="*/ 114497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970" h="1281906">
                <a:moveTo>
                  <a:pt x="0" y="114497"/>
                </a:moveTo>
                <a:cubicBezTo>
                  <a:pt x="0" y="51262"/>
                  <a:pt x="51262" y="0"/>
                  <a:pt x="114497" y="0"/>
                </a:cubicBezTo>
                <a:lnTo>
                  <a:pt x="1030473" y="0"/>
                </a:lnTo>
                <a:cubicBezTo>
                  <a:pt x="1093708" y="0"/>
                  <a:pt x="1144970" y="51262"/>
                  <a:pt x="1144970" y="114497"/>
                </a:cubicBezTo>
                <a:lnTo>
                  <a:pt x="1144970" y="1167409"/>
                </a:lnTo>
                <a:cubicBezTo>
                  <a:pt x="1144970" y="1230644"/>
                  <a:pt x="1093708" y="1281906"/>
                  <a:pt x="1030473" y="1281906"/>
                </a:cubicBezTo>
                <a:lnTo>
                  <a:pt x="114497" y="1281906"/>
                </a:lnTo>
                <a:cubicBezTo>
                  <a:pt x="51262" y="1281906"/>
                  <a:pt x="0" y="1230644"/>
                  <a:pt x="0" y="1167409"/>
                </a:cubicBezTo>
                <a:lnTo>
                  <a:pt x="0" y="114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305" tIns="98305" rIns="98305" bIns="98305" numCol="1" spcCol="1270" anchor="ctr" anchorCtr="0">
            <a:noAutofit/>
          </a:bodyPr>
          <a:lstStyle/>
          <a:p>
            <a:pPr lvl="0" algn="ctr" defTabSz="755650">
              <a:lnSpc>
                <a:spcPct val="90000"/>
              </a:lnSpc>
              <a:spcBef>
                <a:spcPct val="0"/>
              </a:spcBef>
              <a:spcAft>
                <a:spcPct val="35000"/>
              </a:spcAft>
            </a:pPr>
            <a:r>
              <a:rPr lang="en-US" sz="1700" kern="1200" dirty="0" smtClean="0"/>
              <a:t>STEM, Career &amp; Technical</a:t>
            </a:r>
            <a:endParaRPr lang="en-US" sz="1700" kern="1200" dirty="0"/>
          </a:p>
        </p:txBody>
      </p:sp>
    </p:spTree>
    <p:extLst>
      <p:ext uri="{BB962C8B-B14F-4D97-AF65-F5344CB8AC3E}">
        <p14:creationId xmlns:p14="http://schemas.microsoft.com/office/powerpoint/2010/main" val="2774548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DAB"/>
        </a:solidFill>
        <a:effectLst/>
      </p:bgPr>
    </p:bg>
    <p:spTree>
      <p:nvGrpSpPr>
        <p:cNvPr id="1" name=""/>
        <p:cNvGrpSpPr/>
        <p:nvPr/>
      </p:nvGrpSpPr>
      <p:grpSpPr>
        <a:xfrm>
          <a:off x="0" y="0"/>
          <a:ext cx="0" cy="0"/>
          <a:chOff x="0" y="0"/>
          <a:chExt cx="0" cy="0"/>
        </a:xfrm>
      </p:grpSpPr>
      <p:sp>
        <p:nvSpPr>
          <p:cNvPr id="21" name="Rectangle 20"/>
          <p:cNvSpPr/>
          <p:nvPr/>
        </p:nvSpPr>
        <p:spPr>
          <a:xfrm>
            <a:off x="0" y="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0"/>
            <a:ext cx="8686800" cy="677108"/>
          </a:xfrm>
          <a:prstGeom prst="rect">
            <a:avLst/>
          </a:prstGeom>
          <a:noFill/>
        </p:spPr>
        <p:txBody>
          <a:bodyPr wrap="square" rtlCol="0">
            <a:spAutoFit/>
          </a:bodyPr>
          <a:lstStyle/>
          <a:p>
            <a:pPr algn="ctr"/>
            <a:r>
              <a:rPr lang="en-US" sz="3800" b="1" dirty="0" smtClean="0">
                <a:solidFill>
                  <a:srgbClr val="0082C8"/>
                </a:solidFill>
              </a:rPr>
              <a:t>Contact Information</a:t>
            </a:r>
            <a:endParaRPr lang="en-US" sz="3800" b="1" dirty="0">
              <a:solidFill>
                <a:srgbClr val="0082C8"/>
              </a:solidFill>
            </a:endParaRPr>
          </a:p>
        </p:txBody>
      </p:sp>
      <p:grpSp>
        <p:nvGrpSpPr>
          <p:cNvPr id="8" name="Group 7"/>
          <p:cNvGrpSpPr/>
          <p:nvPr/>
        </p:nvGrpSpPr>
        <p:grpSpPr>
          <a:xfrm>
            <a:off x="0" y="6553199"/>
            <a:ext cx="9144000" cy="304801"/>
            <a:chOff x="0" y="5174916"/>
            <a:chExt cx="9144000" cy="304801"/>
          </a:xfrm>
        </p:grpSpPr>
        <p:pic>
          <p:nvPicPr>
            <p:cNvPr id="7" name="Picture 6"/>
            <p:cNvPicPr>
              <a:picLocks noChangeAspect="1"/>
            </p:cNvPicPr>
            <p:nvPr/>
          </p:nvPicPr>
          <p:blipFill>
            <a:blip r:embed="rId3"/>
            <a:stretch>
              <a:fillRect/>
            </a:stretch>
          </p:blipFill>
          <p:spPr>
            <a:xfrm>
              <a:off x="1152525" y="5174916"/>
              <a:ext cx="7991475" cy="304800"/>
            </a:xfrm>
            <a:prstGeom prst="rect">
              <a:avLst/>
            </a:prstGeom>
          </p:spPr>
        </p:pic>
        <p:pic>
          <p:nvPicPr>
            <p:cNvPr id="6" name="Picture 5"/>
            <p:cNvPicPr>
              <a:picLocks noChangeAspect="1"/>
            </p:cNvPicPr>
            <p:nvPr/>
          </p:nvPicPr>
          <p:blipFill>
            <a:blip r:embed="rId4"/>
            <a:stretch>
              <a:fillRect/>
            </a:stretch>
          </p:blipFill>
          <p:spPr>
            <a:xfrm>
              <a:off x="0" y="5181601"/>
              <a:ext cx="3095625" cy="298116"/>
            </a:xfrm>
            <a:prstGeom prst="rect">
              <a:avLst/>
            </a:prstGeom>
          </p:spPr>
        </p:pic>
      </p:grpSp>
      <p:cxnSp>
        <p:nvCxnSpPr>
          <p:cNvPr id="10" name="Straight Connector 9"/>
          <p:cNvCxnSpPr/>
          <p:nvPr/>
        </p:nvCxnSpPr>
        <p:spPr>
          <a:xfrm flipV="1">
            <a:off x="0" y="677108"/>
            <a:ext cx="9144000" cy="534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671092"/>
            <a:ext cx="9144000" cy="534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0" y="762000"/>
            <a:ext cx="9144000" cy="534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5"/>
          <p:cNvSpPr txBox="1">
            <a:spLocks/>
          </p:cNvSpPr>
          <p:nvPr/>
        </p:nvSpPr>
        <p:spPr>
          <a:xfrm>
            <a:off x="332198" y="3190873"/>
            <a:ext cx="7897402" cy="3286127"/>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bg1"/>
                </a:solidFill>
              </a:rPr>
              <a:t>Deborah Temple, Director of Entrepreneurship</a:t>
            </a:r>
          </a:p>
          <a:p>
            <a:pPr marL="0" indent="0">
              <a:buNone/>
            </a:pPr>
            <a:r>
              <a:rPr lang="en-US" sz="2400" dirty="0" err="1" smtClean="0">
                <a:solidFill>
                  <a:schemeClr val="bg1"/>
                </a:solidFill>
              </a:rPr>
              <a:t>Ph</a:t>
            </a:r>
            <a:r>
              <a:rPr lang="en-US" sz="2400" dirty="0" smtClean="0">
                <a:solidFill>
                  <a:schemeClr val="bg1"/>
                </a:solidFill>
              </a:rPr>
              <a:t>: 870-403-3285</a:t>
            </a:r>
          </a:p>
          <a:p>
            <a:pPr marL="0" indent="0">
              <a:buNone/>
            </a:pPr>
            <a:r>
              <a:rPr lang="en-US" sz="2400" dirty="0" smtClean="0">
                <a:solidFill>
                  <a:schemeClr val="bg1"/>
                </a:solidFill>
              </a:rPr>
              <a:t>Email: deborah.temple@communitiesu.org</a:t>
            </a:r>
          </a:p>
          <a:p>
            <a:pPr marL="0" indent="0">
              <a:buNone/>
            </a:pPr>
            <a:endParaRPr lang="en-US" sz="1600" dirty="0" smtClean="0">
              <a:solidFill>
                <a:schemeClr val="bg1"/>
              </a:solidFill>
            </a:endParaRPr>
          </a:p>
          <a:p>
            <a:pPr marL="0" indent="0">
              <a:buNone/>
            </a:pPr>
            <a:r>
              <a:rPr lang="en-US" sz="2400" dirty="0" smtClean="0">
                <a:solidFill>
                  <a:schemeClr val="bg1"/>
                </a:solidFill>
              </a:rPr>
              <a:t>Tami </a:t>
            </a:r>
            <a:r>
              <a:rPr lang="en-US" sz="2400" dirty="0">
                <a:solidFill>
                  <a:schemeClr val="bg1"/>
                </a:solidFill>
              </a:rPr>
              <a:t>Hornbeck, Community Facilitator</a:t>
            </a:r>
          </a:p>
          <a:p>
            <a:pPr marL="0" indent="0">
              <a:buFont typeface="Arial" panose="020B0604020202020204" pitchFamily="34" charset="0"/>
              <a:buNone/>
            </a:pPr>
            <a:r>
              <a:rPr lang="en-US" sz="2400" dirty="0" err="1" smtClean="0">
                <a:solidFill>
                  <a:schemeClr val="bg1"/>
                </a:solidFill>
              </a:rPr>
              <a:t>Ph</a:t>
            </a:r>
            <a:r>
              <a:rPr lang="en-US" sz="2400" dirty="0" smtClean="0">
                <a:solidFill>
                  <a:schemeClr val="bg1"/>
                </a:solidFill>
              </a:rPr>
              <a:t>: 870-509-1331</a:t>
            </a:r>
          </a:p>
          <a:p>
            <a:pPr marL="0" indent="0">
              <a:buFont typeface="Arial" panose="020B0604020202020204" pitchFamily="34" charset="0"/>
              <a:buNone/>
            </a:pPr>
            <a:r>
              <a:rPr lang="en-US" sz="2400" dirty="0" smtClean="0">
                <a:solidFill>
                  <a:schemeClr val="bg1"/>
                </a:solidFill>
              </a:rPr>
              <a:t>Email: tami.hornbeck@communitiesu.org</a:t>
            </a:r>
          </a:p>
          <a:p>
            <a:pPr marL="0" indent="0">
              <a:buNone/>
            </a:pPr>
            <a:r>
              <a:rPr lang="en-US" sz="2400" i="1" dirty="0">
                <a:solidFill>
                  <a:schemeClr val="bg1"/>
                </a:solidFill>
              </a:rPr>
              <a:t>www.CommunitiesU.org</a:t>
            </a:r>
          </a:p>
          <a:p>
            <a:pPr marL="0" indent="0">
              <a:buFont typeface="Arial" panose="020B0604020202020204" pitchFamily="34" charset="0"/>
              <a:buNone/>
            </a:pPr>
            <a:endParaRPr lang="en-US" sz="2400" dirty="0" smtClean="0"/>
          </a:p>
        </p:txBody>
      </p:sp>
      <p:sp>
        <p:nvSpPr>
          <p:cNvPr id="17" name="Content Placeholder 5"/>
          <p:cNvSpPr txBox="1">
            <a:spLocks/>
          </p:cNvSpPr>
          <p:nvPr/>
        </p:nvSpPr>
        <p:spPr>
          <a:xfrm>
            <a:off x="304800" y="1066800"/>
            <a:ext cx="7696200" cy="170358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bg1"/>
                </a:solidFill>
              </a:rPr>
              <a:t>Carolyn Turner, Vice Chancellor PCCUA DeWitt Campus</a:t>
            </a:r>
            <a:endParaRPr lang="en-US" sz="2400" dirty="0">
              <a:solidFill>
                <a:schemeClr val="bg1"/>
              </a:solidFill>
            </a:endParaRPr>
          </a:p>
          <a:p>
            <a:pPr marL="0" indent="0">
              <a:buFont typeface="Arial" panose="020B0604020202020204" pitchFamily="34" charset="0"/>
              <a:buNone/>
            </a:pPr>
            <a:r>
              <a:rPr lang="en-US" sz="2400" dirty="0" err="1" smtClean="0">
                <a:solidFill>
                  <a:schemeClr val="bg1"/>
                </a:solidFill>
              </a:rPr>
              <a:t>Ph</a:t>
            </a:r>
            <a:r>
              <a:rPr lang="en-US" sz="2400" dirty="0" smtClean="0">
                <a:solidFill>
                  <a:schemeClr val="bg1"/>
                </a:solidFill>
              </a:rPr>
              <a:t>: 870-509-0496</a:t>
            </a:r>
          </a:p>
          <a:p>
            <a:pPr marL="0" indent="0">
              <a:buFont typeface="Arial" panose="020B0604020202020204" pitchFamily="34" charset="0"/>
              <a:buNone/>
            </a:pPr>
            <a:r>
              <a:rPr lang="en-US" sz="2400" dirty="0" smtClean="0">
                <a:solidFill>
                  <a:schemeClr val="bg1"/>
                </a:solidFill>
              </a:rPr>
              <a:t>Email:  </a:t>
            </a:r>
            <a:r>
              <a:rPr lang="en-US" sz="2400" dirty="0" smtClean="0">
                <a:solidFill>
                  <a:schemeClr val="bg1">
                    <a:lumMod val="95000"/>
                  </a:schemeClr>
                </a:solidFill>
              </a:rPr>
              <a:t>cturner@pccua.edu </a:t>
            </a:r>
          </a:p>
          <a:p>
            <a:pPr marL="0" indent="0">
              <a:buFont typeface="Arial" panose="020B0604020202020204" pitchFamily="34" charset="0"/>
              <a:buNone/>
            </a:pPr>
            <a:r>
              <a:rPr lang="en-US" sz="2400" i="1" dirty="0" smtClean="0">
                <a:solidFill>
                  <a:schemeClr val="bg1"/>
                </a:solidFill>
              </a:rPr>
              <a:t>www.pccua.edu</a:t>
            </a:r>
            <a:endParaRPr lang="en-US" sz="2400" i="1" dirty="0">
              <a:solidFill>
                <a:schemeClr val="bg1"/>
              </a:solidFill>
            </a:endParaRPr>
          </a:p>
          <a:p>
            <a:pPr marL="0" indent="0">
              <a:buFont typeface="Arial" panose="020B0604020202020204" pitchFamily="34" charset="0"/>
              <a:buNone/>
            </a:pPr>
            <a:endParaRPr lang="en-US" sz="2400" dirty="0" smtClean="0"/>
          </a:p>
        </p:txBody>
      </p:sp>
    </p:spTree>
    <p:extLst>
      <p:ext uri="{BB962C8B-B14F-4D97-AF65-F5344CB8AC3E}">
        <p14:creationId xmlns:p14="http://schemas.microsoft.com/office/powerpoint/2010/main" val="3563240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352800" y="2396497"/>
            <a:ext cx="5105400" cy="3893666"/>
            <a:chOff x="3460851" y="59425"/>
            <a:chExt cx="4205859" cy="2861163"/>
          </a:xfrm>
        </p:grpSpPr>
        <p:sp>
          <p:nvSpPr>
            <p:cNvPr id="13" name="Freeform 12"/>
            <p:cNvSpPr/>
            <p:nvPr/>
          </p:nvSpPr>
          <p:spPr>
            <a:xfrm rot="21600000">
              <a:off x="3460851" y="59425"/>
              <a:ext cx="4205859" cy="461924"/>
            </a:xfrm>
            <a:custGeom>
              <a:avLst/>
              <a:gdLst>
                <a:gd name="connsiteX0" fmla="*/ 0 w 4205859"/>
                <a:gd name="connsiteY0" fmla="*/ 0 h 461922"/>
                <a:gd name="connsiteX1" fmla="*/ 3974898 w 4205859"/>
                <a:gd name="connsiteY1" fmla="*/ 0 h 461922"/>
                <a:gd name="connsiteX2" fmla="*/ 4205859 w 4205859"/>
                <a:gd name="connsiteY2" fmla="*/ 230961 h 461922"/>
                <a:gd name="connsiteX3" fmla="*/ 3974898 w 4205859"/>
                <a:gd name="connsiteY3" fmla="*/ 461922 h 461922"/>
                <a:gd name="connsiteX4" fmla="*/ 0 w 4205859"/>
                <a:gd name="connsiteY4" fmla="*/ 461922 h 461922"/>
                <a:gd name="connsiteX5" fmla="*/ 0 w 4205859"/>
                <a:gd name="connsiteY5" fmla="*/ 0 h 4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859" h="461922">
                  <a:moveTo>
                    <a:pt x="4205859" y="461921"/>
                  </a:moveTo>
                  <a:lnTo>
                    <a:pt x="230961" y="461921"/>
                  </a:lnTo>
                  <a:lnTo>
                    <a:pt x="0" y="230961"/>
                  </a:lnTo>
                  <a:lnTo>
                    <a:pt x="230961" y="1"/>
                  </a:lnTo>
                  <a:lnTo>
                    <a:pt x="4205859" y="1"/>
                  </a:lnTo>
                  <a:lnTo>
                    <a:pt x="4205859" y="461921"/>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9175" tIns="45721" rIns="85344" bIns="45721" numCol="1" spcCol="1270" anchor="ctr" anchorCtr="0">
              <a:noAutofit/>
            </a:bodyPr>
            <a:lstStyle/>
            <a:p>
              <a:pPr lvl="0" algn="ctr" defTabSz="533400" rtl="0">
                <a:lnSpc>
                  <a:spcPct val="90000"/>
                </a:lnSpc>
                <a:spcBef>
                  <a:spcPct val="0"/>
                </a:spcBef>
                <a:spcAft>
                  <a:spcPct val="35000"/>
                </a:spcAft>
              </a:pPr>
              <a:r>
                <a:rPr lang="en-US" sz="1600" kern="1200" dirty="0" smtClean="0"/>
                <a:t>•     Traditional commodity system does not encourage a culture of innovation.</a:t>
              </a:r>
              <a:endParaRPr lang="en-US" sz="1600" kern="1200" dirty="0"/>
            </a:p>
          </p:txBody>
        </p:sp>
        <p:sp>
          <p:nvSpPr>
            <p:cNvPr id="15" name="Freeform 14"/>
            <p:cNvSpPr/>
            <p:nvPr/>
          </p:nvSpPr>
          <p:spPr>
            <a:xfrm rot="21600000">
              <a:off x="3460851" y="659235"/>
              <a:ext cx="4205859" cy="461924"/>
            </a:xfrm>
            <a:custGeom>
              <a:avLst/>
              <a:gdLst>
                <a:gd name="connsiteX0" fmla="*/ 0 w 4205859"/>
                <a:gd name="connsiteY0" fmla="*/ 0 h 461922"/>
                <a:gd name="connsiteX1" fmla="*/ 3974898 w 4205859"/>
                <a:gd name="connsiteY1" fmla="*/ 0 h 461922"/>
                <a:gd name="connsiteX2" fmla="*/ 4205859 w 4205859"/>
                <a:gd name="connsiteY2" fmla="*/ 230961 h 461922"/>
                <a:gd name="connsiteX3" fmla="*/ 3974898 w 4205859"/>
                <a:gd name="connsiteY3" fmla="*/ 461922 h 461922"/>
                <a:gd name="connsiteX4" fmla="*/ 0 w 4205859"/>
                <a:gd name="connsiteY4" fmla="*/ 461922 h 461922"/>
                <a:gd name="connsiteX5" fmla="*/ 0 w 4205859"/>
                <a:gd name="connsiteY5" fmla="*/ 0 h 4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859" h="461922">
                  <a:moveTo>
                    <a:pt x="4205859" y="461921"/>
                  </a:moveTo>
                  <a:lnTo>
                    <a:pt x="230961" y="461921"/>
                  </a:lnTo>
                  <a:lnTo>
                    <a:pt x="0" y="230961"/>
                  </a:lnTo>
                  <a:lnTo>
                    <a:pt x="230961" y="1"/>
                  </a:lnTo>
                  <a:lnTo>
                    <a:pt x="4205859" y="1"/>
                  </a:lnTo>
                  <a:lnTo>
                    <a:pt x="4205859" y="461921"/>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9175" tIns="45721" rIns="85344" bIns="45721" numCol="1" spcCol="1270" anchor="ctr" anchorCtr="0">
              <a:noAutofit/>
            </a:bodyPr>
            <a:lstStyle/>
            <a:p>
              <a:pPr lvl="0" algn="ctr" defTabSz="533400" rtl="0">
                <a:lnSpc>
                  <a:spcPct val="90000"/>
                </a:lnSpc>
                <a:spcBef>
                  <a:spcPct val="0"/>
                </a:spcBef>
                <a:spcAft>
                  <a:spcPct val="35000"/>
                </a:spcAft>
              </a:pPr>
              <a:r>
                <a:rPr lang="en-US" sz="1600" kern="1200" dirty="0" smtClean="0"/>
                <a:t>•     Private sector not pursuing biofuel economy because of infrastructure gaps </a:t>
              </a:r>
              <a:endParaRPr lang="en-US" sz="1600" kern="1200" dirty="0"/>
            </a:p>
          </p:txBody>
        </p:sp>
        <p:sp>
          <p:nvSpPr>
            <p:cNvPr id="17" name="Freeform 16"/>
            <p:cNvSpPr/>
            <p:nvPr/>
          </p:nvSpPr>
          <p:spPr>
            <a:xfrm rot="21600000">
              <a:off x="3460851" y="1259045"/>
              <a:ext cx="4205859" cy="461924"/>
            </a:xfrm>
            <a:custGeom>
              <a:avLst/>
              <a:gdLst>
                <a:gd name="connsiteX0" fmla="*/ 0 w 4205859"/>
                <a:gd name="connsiteY0" fmla="*/ 0 h 461922"/>
                <a:gd name="connsiteX1" fmla="*/ 3974898 w 4205859"/>
                <a:gd name="connsiteY1" fmla="*/ 0 h 461922"/>
                <a:gd name="connsiteX2" fmla="*/ 4205859 w 4205859"/>
                <a:gd name="connsiteY2" fmla="*/ 230961 h 461922"/>
                <a:gd name="connsiteX3" fmla="*/ 3974898 w 4205859"/>
                <a:gd name="connsiteY3" fmla="*/ 461922 h 461922"/>
                <a:gd name="connsiteX4" fmla="*/ 0 w 4205859"/>
                <a:gd name="connsiteY4" fmla="*/ 461922 h 461922"/>
                <a:gd name="connsiteX5" fmla="*/ 0 w 4205859"/>
                <a:gd name="connsiteY5" fmla="*/ 0 h 4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859" h="461922">
                  <a:moveTo>
                    <a:pt x="4205859" y="461921"/>
                  </a:moveTo>
                  <a:lnTo>
                    <a:pt x="230961" y="461921"/>
                  </a:lnTo>
                  <a:lnTo>
                    <a:pt x="0" y="230961"/>
                  </a:lnTo>
                  <a:lnTo>
                    <a:pt x="230961" y="1"/>
                  </a:lnTo>
                  <a:lnTo>
                    <a:pt x="4205859" y="1"/>
                  </a:lnTo>
                  <a:lnTo>
                    <a:pt x="4205859" y="461921"/>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9175" tIns="45721" rIns="85344" bIns="45720" numCol="1" spcCol="1270" anchor="ctr" anchorCtr="0">
              <a:noAutofit/>
            </a:bodyPr>
            <a:lstStyle/>
            <a:p>
              <a:pPr lvl="0" algn="ctr" defTabSz="533400" rtl="0">
                <a:lnSpc>
                  <a:spcPct val="90000"/>
                </a:lnSpc>
                <a:spcBef>
                  <a:spcPct val="0"/>
                </a:spcBef>
                <a:spcAft>
                  <a:spcPct val="35000"/>
                </a:spcAft>
              </a:pPr>
              <a:r>
                <a:rPr lang="en-US" sz="1600" kern="1200" smtClean="0"/>
                <a:t>•     Entrepreneurs with innovative ideas lack resources to test ideas and restructure for feasibility.</a:t>
              </a:r>
              <a:endParaRPr lang="en-US" sz="1600" kern="1200"/>
            </a:p>
          </p:txBody>
        </p:sp>
        <p:sp>
          <p:nvSpPr>
            <p:cNvPr id="19" name="Freeform 18"/>
            <p:cNvSpPr/>
            <p:nvPr/>
          </p:nvSpPr>
          <p:spPr>
            <a:xfrm rot="21600000">
              <a:off x="3460851" y="1858856"/>
              <a:ext cx="4205859" cy="461922"/>
            </a:xfrm>
            <a:custGeom>
              <a:avLst/>
              <a:gdLst>
                <a:gd name="connsiteX0" fmla="*/ 0 w 4205859"/>
                <a:gd name="connsiteY0" fmla="*/ 0 h 461922"/>
                <a:gd name="connsiteX1" fmla="*/ 3974898 w 4205859"/>
                <a:gd name="connsiteY1" fmla="*/ 0 h 461922"/>
                <a:gd name="connsiteX2" fmla="*/ 4205859 w 4205859"/>
                <a:gd name="connsiteY2" fmla="*/ 230961 h 461922"/>
                <a:gd name="connsiteX3" fmla="*/ 3974898 w 4205859"/>
                <a:gd name="connsiteY3" fmla="*/ 461922 h 461922"/>
                <a:gd name="connsiteX4" fmla="*/ 0 w 4205859"/>
                <a:gd name="connsiteY4" fmla="*/ 461922 h 461922"/>
                <a:gd name="connsiteX5" fmla="*/ 0 w 4205859"/>
                <a:gd name="connsiteY5" fmla="*/ 0 h 4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859" h="461922">
                  <a:moveTo>
                    <a:pt x="4205859" y="461921"/>
                  </a:moveTo>
                  <a:lnTo>
                    <a:pt x="230961" y="461921"/>
                  </a:lnTo>
                  <a:lnTo>
                    <a:pt x="0" y="230961"/>
                  </a:lnTo>
                  <a:lnTo>
                    <a:pt x="230961" y="1"/>
                  </a:lnTo>
                  <a:lnTo>
                    <a:pt x="4205859" y="1"/>
                  </a:lnTo>
                  <a:lnTo>
                    <a:pt x="4205859" y="461921"/>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9175" tIns="45720" rIns="85344" bIns="45720" numCol="1" spcCol="1270" anchor="ctr" anchorCtr="0">
              <a:noAutofit/>
            </a:bodyPr>
            <a:lstStyle/>
            <a:p>
              <a:pPr lvl="0" algn="ctr" defTabSz="533400" rtl="0">
                <a:lnSpc>
                  <a:spcPct val="90000"/>
                </a:lnSpc>
                <a:spcBef>
                  <a:spcPct val="0"/>
                </a:spcBef>
                <a:spcAft>
                  <a:spcPct val="35000"/>
                </a:spcAft>
              </a:pPr>
              <a:r>
                <a:rPr lang="en-US" sz="1600" kern="1200" dirty="0" smtClean="0"/>
                <a:t>•     ADTEC not structured to commercialize new technologies, protecting intellectual property rights.</a:t>
              </a:r>
              <a:endParaRPr lang="en-US" sz="1600" kern="1200" dirty="0"/>
            </a:p>
          </p:txBody>
        </p:sp>
        <p:sp>
          <p:nvSpPr>
            <p:cNvPr id="21" name="Freeform 20"/>
            <p:cNvSpPr/>
            <p:nvPr/>
          </p:nvSpPr>
          <p:spPr>
            <a:xfrm rot="21600000">
              <a:off x="3460851" y="2458665"/>
              <a:ext cx="4205859" cy="461923"/>
            </a:xfrm>
            <a:custGeom>
              <a:avLst/>
              <a:gdLst>
                <a:gd name="connsiteX0" fmla="*/ 0 w 4205859"/>
                <a:gd name="connsiteY0" fmla="*/ 0 h 461922"/>
                <a:gd name="connsiteX1" fmla="*/ 3974898 w 4205859"/>
                <a:gd name="connsiteY1" fmla="*/ 0 h 461922"/>
                <a:gd name="connsiteX2" fmla="*/ 4205859 w 4205859"/>
                <a:gd name="connsiteY2" fmla="*/ 230961 h 461922"/>
                <a:gd name="connsiteX3" fmla="*/ 3974898 w 4205859"/>
                <a:gd name="connsiteY3" fmla="*/ 461922 h 461922"/>
                <a:gd name="connsiteX4" fmla="*/ 0 w 4205859"/>
                <a:gd name="connsiteY4" fmla="*/ 461922 h 461922"/>
                <a:gd name="connsiteX5" fmla="*/ 0 w 4205859"/>
                <a:gd name="connsiteY5" fmla="*/ 0 h 4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859" h="461922">
                  <a:moveTo>
                    <a:pt x="4205859" y="461921"/>
                  </a:moveTo>
                  <a:lnTo>
                    <a:pt x="230961" y="461921"/>
                  </a:lnTo>
                  <a:lnTo>
                    <a:pt x="0" y="230961"/>
                  </a:lnTo>
                  <a:lnTo>
                    <a:pt x="230961" y="1"/>
                  </a:lnTo>
                  <a:lnTo>
                    <a:pt x="4205859" y="1"/>
                  </a:lnTo>
                  <a:lnTo>
                    <a:pt x="4205859" y="461921"/>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9175" tIns="45721" rIns="85344" bIns="45720" numCol="1" spcCol="1270" anchor="ctr" anchorCtr="0">
              <a:noAutofit/>
            </a:bodyPr>
            <a:lstStyle/>
            <a:p>
              <a:pPr lvl="0" algn="ctr" defTabSz="533400" rtl="0">
                <a:lnSpc>
                  <a:spcPct val="90000"/>
                </a:lnSpc>
                <a:spcBef>
                  <a:spcPct val="0"/>
                </a:spcBef>
                <a:spcAft>
                  <a:spcPct val="35000"/>
                </a:spcAft>
              </a:pPr>
              <a:r>
                <a:rPr lang="en-US" sz="1600" kern="1200" smtClean="0"/>
                <a:t>•    Two-year college system lacks consistent entrepreneurship training opportunities and curricula.</a:t>
              </a:r>
              <a:endParaRPr lang="en-US" sz="1600" kern="1200"/>
            </a:p>
          </p:txBody>
        </p:sp>
      </p:grpSp>
      <p:pic>
        <p:nvPicPr>
          <p:cNvPr id="23" name="Picture 22"/>
          <p:cNvPicPr>
            <a:picLocks noChangeAspect="1"/>
          </p:cNvPicPr>
          <p:nvPr/>
        </p:nvPicPr>
        <p:blipFill>
          <a:blip r:embed="rId2"/>
          <a:stretch>
            <a:fillRect/>
          </a:stretch>
        </p:blipFill>
        <p:spPr>
          <a:xfrm>
            <a:off x="172627" y="1977339"/>
            <a:ext cx="3536347" cy="3728075"/>
          </a:xfrm>
          <a:prstGeom prst="rect">
            <a:avLst/>
          </a:prstGeom>
        </p:spPr>
      </p:pic>
      <p:sp>
        <p:nvSpPr>
          <p:cNvPr id="24" name="Rectangle 23"/>
          <p:cNvSpPr/>
          <p:nvPr/>
        </p:nvSpPr>
        <p:spPr>
          <a:xfrm>
            <a:off x="325027" y="304800"/>
            <a:ext cx="8514173" cy="2086725"/>
          </a:xfrm>
          <a:prstGeom prst="rect">
            <a:avLst/>
          </a:prstGeom>
        </p:spPr>
        <p:txBody>
          <a:bodyPr wrap="square">
            <a:spAutoFit/>
          </a:bodyPr>
          <a:lstStyle/>
          <a:p>
            <a:pPr>
              <a:lnSpc>
                <a:spcPct val="90000"/>
              </a:lnSpc>
            </a:pPr>
            <a:r>
              <a:rPr lang="en-US" sz="24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Economic Development Administration </a:t>
            </a:r>
            <a:r>
              <a:rPr lang="en-US" sz="2400" b="1"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University </a:t>
            </a:r>
            <a:r>
              <a:rPr lang="en-US" sz="24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Center </a:t>
            </a:r>
            <a:endParaRPr lang="en-US" sz="2400" b="1"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r>
              <a:rPr lang="en-US" sz="2400" b="1"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Economic </a:t>
            </a:r>
            <a:r>
              <a:rPr lang="en-US" sz="24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Development </a:t>
            </a:r>
            <a:r>
              <a:rPr lang="en-US" sz="2400" b="1"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Project </a:t>
            </a:r>
            <a:r>
              <a:rPr lang="en-US" sz="2400" i="1" dirty="0" smtClean="0"/>
              <a:t>leverages </a:t>
            </a:r>
            <a:r>
              <a:rPr lang="en-US" sz="2400" i="1" dirty="0"/>
              <a:t>collaboration of critical partner resources of the Arkansas Delta to support sustained wealth creation and economic growth and address five ecosystem gaps in the region.</a:t>
            </a:r>
          </a:p>
          <a:p>
            <a:pPr>
              <a:lnSpc>
                <a:spcPct val="90000"/>
              </a:lnSpc>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1925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289" y="1932802"/>
            <a:ext cx="2300112" cy="4001095"/>
          </a:xfrm>
          <a:prstGeom prst="rect">
            <a:avLst/>
          </a:prstGeom>
          <a:solidFill>
            <a:schemeClr val="bg1"/>
          </a:solidFill>
          <a:ln>
            <a:solidFill>
              <a:schemeClr val="accent1">
                <a:lumMod val="75000"/>
              </a:schemeClr>
            </a:solidFill>
          </a:ln>
        </p:spPr>
        <p:txBody>
          <a:bodyPr wrap="square" anchor="ctr">
            <a:spAutoFit/>
          </a:bodyPr>
          <a:lstStyle/>
          <a:p>
            <a:pPr>
              <a:spcBef>
                <a:spcPts val="600"/>
              </a:spcBef>
              <a:spcAft>
                <a:spcPts val="600"/>
              </a:spcAft>
            </a:pPr>
            <a:r>
              <a:rPr lang="en-US" b="1" i="1" dirty="0" smtClean="0">
                <a:solidFill>
                  <a:schemeClr val="accent1">
                    <a:lumMod val="75000"/>
                  </a:schemeClr>
                </a:solidFill>
                <a:latin typeface="+mj-lt"/>
                <a:cs typeface="Arial" panose="020B0604020202020204" pitchFamily="34" charset="0"/>
              </a:rPr>
              <a:t>Create wealth</a:t>
            </a:r>
            <a:r>
              <a:rPr lang="en-US" i="1" dirty="0" smtClean="0">
                <a:solidFill>
                  <a:schemeClr val="accent1">
                    <a:lumMod val="75000"/>
                  </a:schemeClr>
                </a:solidFill>
                <a:latin typeface="+mj-lt"/>
                <a:cs typeface="Arial" panose="020B0604020202020204" pitchFamily="34" charset="0"/>
              </a:rPr>
              <a:t>, broadly </a:t>
            </a:r>
            <a:r>
              <a:rPr lang="en-US" i="1" dirty="0">
                <a:solidFill>
                  <a:schemeClr val="accent1">
                    <a:lumMod val="75000"/>
                  </a:schemeClr>
                </a:solidFill>
                <a:latin typeface="+mj-lt"/>
                <a:cs typeface="Arial" panose="020B0604020202020204" pitchFamily="34" charset="0"/>
              </a:rPr>
              <a:t>defined, </a:t>
            </a:r>
            <a:r>
              <a:rPr lang="en-US" i="1" dirty="0" smtClean="0">
                <a:solidFill>
                  <a:schemeClr val="accent1">
                    <a:lumMod val="75000"/>
                  </a:schemeClr>
                </a:solidFill>
                <a:latin typeface="+mj-lt"/>
                <a:cs typeface="Arial" panose="020B0604020202020204" pitchFamily="34" charset="0"/>
              </a:rPr>
              <a:t>and aspire </a:t>
            </a:r>
            <a:r>
              <a:rPr lang="en-US" i="1" dirty="0">
                <a:solidFill>
                  <a:schemeClr val="accent1">
                    <a:lumMod val="75000"/>
                  </a:schemeClr>
                </a:solidFill>
                <a:latin typeface="+mj-lt"/>
                <a:cs typeface="Arial" panose="020B0604020202020204" pitchFamily="34" charset="0"/>
              </a:rPr>
              <a:t>to do no harm</a:t>
            </a:r>
            <a:r>
              <a:rPr lang="en-US" i="1" dirty="0" smtClean="0">
                <a:solidFill>
                  <a:schemeClr val="accent1">
                    <a:lumMod val="75000"/>
                  </a:schemeClr>
                </a:solidFill>
                <a:latin typeface="+mj-lt"/>
                <a:cs typeface="Arial" panose="020B0604020202020204" pitchFamily="34" charset="0"/>
              </a:rPr>
              <a:t>.</a:t>
            </a:r>
          </a:p>
          <a:p>
            <a:pPr>
              <a:spcBef>
                <a:spcPts val="600"/>
              </a:spcBef>
              <a:spcAft>
                <a:spcPts val="600"/>
              </a:spcAft>
            </a:pPr>
            <a:r>
              <a:rPr lang="en-US" i="1" dirty="0" smtClean="0">
                <a:solidFill>
                  <a:schemeClr val="accent1">
                    <a:lumMod val="75000"/>
                  </a:schemeClr>
                </a:solidFill>
                <a:latin typeface="+mj-lt"/>
                <a:cs typeface="Arial" panose="020B0604020202020204" pitchFamily="34" charset="0"/>
              </a:rPr>
              <a:t>Root </a:t>
            </a:r>
            <a:r>
              <a:rPr lang="en-US" i="1" dirty="0">
                <a:solidFill>
                  <a:schemeClr val="accent1">
                    <a:lumMod val="75000"/>
                  </a:schemeClr>
                </a:solidFill>
                <a:latin typeface="+mj-lt"/>
                <a:cs typeface="Arial" panose="020B0604020202020204" pitchFamily="34" charset="0"/>
              </a:rPr>
              <a:t>wealth in </a:t>
            </a:r>
            <a:r>
              <a:rPr lang="en-US" i="1" dirty="0" smtClean="0">
                <a:solidFill>
                  <a:schemeClr val="accent1">
                    <a:lumMod val="75000"/>
                  </a:schemeClr>
                </a:solidFill>
                <a:latin typeface="+mj-lt"/>
                <a:cs typeface="Arial" panose="020B0604020202020204" pitchFamily="34" charset="0"/>
              </a:rPr>
              <a:t>local </a:t>
            </a:r>
            <a:r>
              <a:rPr lang="en-US" i="1" dirty="0">
                <a:solidFill>
                  <a:schemeClr val="accent1">
                    <a:lumMod val="75000"/>
                  </a:schemeClr>
                </a:solidFill>
                <a:latin typeface="+mj-lt"/>
                <a:cs typeface="Arial" panose="020B0604020202020204" pitchFamily="34" charset="0"/>
              </a:rPr>
              <a:t>people</a:t>
            </a:r>
            <a:r>
              <a:rPr lang="en-US" i="1" dirty="0" smtClean="0">
                <a:solidFill>
                  <a:schemeClr val="accent1">
                    <a:lumMod val="75000"/>
                  </a:schemeClr>
                </a:solidFill>
                <a:latin typeface="+mj-lt"/>
                <a:cs typeface="Arial" panose="020B0604020202020204" pitchFamily="34" charset="0"/>
              </a:rPr>
              <a:t>, places </a:t>
            </a:r>
            <a:r>
              <a:rPr lang="en-US" i="1" dirty="0">
                <a:solidFill>
                  <a:schemeClr val="accent1">
                    <a:lumMod val="75000"/>
                  </a:schemeClr>
                </a:solidFill>
                <a:latin typeface="+mj-lt"/>
                <a:cs typeface="Arial" panose="020B0604020202020204" pitchFamily="34" charset="0"/>
              </a:rPr>
              <a:t>and firms through </a:t>
            </a:r>
            <a:r>
              <a:rPr lang="en-US" b="1" i="1" dirty="0" smtClean="0">
                <a:solidFill>
                  <a:schemeClr val="accent1">
                    <a:lumMod val="75000"/>
                  </a:schemeClr>
                </a:solidFill>
                <a:latin typeface="+mj-lt"/>
                <a:cs typeface="Arial" panose="020B0604020202020204" pitchFamily="34" charset="0"/>
              </a:rPr>
              <a:t>local ownership</a:t>
            </a:r>
            <a:r>
              <a:rPr lang="en-US" b="1" i="1" dirty="0">
                <a:solidFill>
                  <a:schemeClr val="accent1">
                    <a:lumMod val="75000"/>
                  </a:schemeClr>
                </a:solidFill>
                <a:latin typeface="+mj-lt"/>
                <a:cs typeface="Arial" panose="020B0604020202020204" pitchFamily="34" charset="0"/>
              </a:rPr>
              <a:t>, control and influence.</a:t>
            </a:r>
          </a:p>
          <a:p>
            <a:pPr>
              <a:spcBef>
                <a:spcPts val="600"/>
              </a:spcBef>
              <a:spcAft>
                <a:spcPts val="600"/>
              </a:spcAft>
            </a:pPr>
            <a:r>
              <a:rPr lang="en-US" i="1" dirty="0" smtClean="0">
                <a:solidFill>
                  <a:schemeClr val="accent1">
                    <a:lumMod val="75000"/>
                  </a:schemeClr>
                </a:solidFill>
                <a:latin typeface="+mj-lt"/>
                <a:cs typeface="Arial" panose="020B0604020202020204" pitchFamily="34" charset="0"/>
              </a:rPr>
              <a:t>Build </a:t>
            </a:r>
            <a:r>
              <a:rPr lang="en-US" b="1" i="1" dirty="0">
                <a:solidFill>
                  <a:schemeClr val="accent1">
                    <a:lumMod val="75000"/>
                  </a:schemeClr>
                </a:solidFill>
                <a:latin typeface="+mj-lt"/>
                <a:cs typeface="Arial" panose="020B0604020202020204" pitchFamily="34" charset="0"/>
              </a:rPr>
              <a:t>lasting </a:t>
            </a:r>
            <a:r>
              <a:rPr lang="en-US" b="1" i="1" dirty="0" smtClean="0">
                <a:solidFill>
                  <a:schemeClr val="accent1">
                    <a:lumMod val="75000"/>
                  </a:schemeClr>
                </a:solidFill>
                <a:latin typeface="+mj-lt"/>
                <a:cs typeface="Arial" panose="020B0604020202020204" pitchFamily="34" charset="0"/>
              </a:rPr>
              <a:t>livelihoods </a:t>
            </a:r>
            <a:r>
              <a:rPr lang="en-US" i="1" dirty="0" smtClean="0">
                <a:solidFill>
                  <a:schemeClr val="accent1">
                    <a:lumMod val="75000"/>
                  </a:schemeClr>
                </a:solidFill>
                <a:latin typeface="+mj-lt"/>
                <a:cs typeface="Arial" panose="020B0604020202020204" pitchFamily="34" charset="0"/>
              </a:rPr>
              <a:t>by </a:t>
            </a:r>
            <a:r>
              <a:rPr lang="en-US" i="1" dirty="0">
                <a:solidFill>
                  <a:schemeClr val="accent1">
                    <a:lumMod val="75000"/>
                  </a:schemeClr>
                </a:solidFill>
                <a:latin typeface="+mj-lt"/>
                <a:cs typeface="Arial" panose="020B0604020202020204" pitchFamily="34" charset="0"/>
              </a:rPr>
              <a:t>intentionally </a:t>
            </a:r>
            <a:r>
              <a:rPr lang="en-US" i="1" dirty="0" smtClean="0">
                <a:solidFill>
                  <a:schemeClr val="accent1">
                    <a:lumMod val="75000"/>
                  </a:schemeClr>
                </a:solidFill>
                <a:latin typeface="+mj-lt"/>
                <a:cs typeface="Arial" panose="020B0604020202020204" pitchFamily="34" charset="0"/>
              </a:rPr>
              <a:t>including people </a:t>
            </a:r>
            <a:r>
              <a:rPr lang="en-US" i="1" dirty="0">
                <a:solidFill>
                  <a:schemeClr val="accent1">
                    <a:lumMod val="75000"/>
                  </a:schemeClr>
                </a:solidFill>
                <a:latin typeface="+mj-lt"/>
                <a:cs typeface="Arial" panose="020B0604020202020204" pitchFamily="34" charset="0"/>
              </a:rPr>
              <a:t>and firms on </a:t>
            </a:r>
            <a:r>
              <a:rPr lang="en-US" i="1" dirty="0" smtClean="0">
                <a:solidFill>
                  <a:schemeClr val="accent1">
                    <a:lumMod val="75000"/>
                  </a:schemeClr>
                </a:solidFill>
                <a:latin typeface="+mj-lt"/>
                <a:cs typeface="Arial" panose="020B0604020202020204" pitchFamily="34" charset="0"/>
              </a:rPr>
              <a:t>the economic </a:t>
            </a:r>
            <a:r>
              <a:rPr lang="en-US" i="1" dirty="0">
                <a:solidFill>
                  <a:schemeClr val="accent1">
                    <a:lumMod val="75000"/>
                  </a:schemeClr>
                </a:solidFill>
                <a:latin typeface="+mj-lt"/>
                <a:cs typeface="Arial" panose="020B0604020202020204" pitchFamily="34" charset="0"/>
              </a:rPr>
              <a:t>margins</a:t>
            </a:r>
            <a:r>
              <a:rPr lang="en-US" i="1" dirty="0" smtClean="0">
                <a:solidFill>
                  <a:schemeClr val="accent1">
                    <a:lumMod val="75000"/>
                  </a:schemeClr>
                </a:solidFill>
                <a:latin typeface="+mj-lt"/>
                <a:cs typeface="Arial" panose="020B0604020202020204" pitchFamily="34" charset="0"/>
              </a:rPr>
              <a:t>.</a:t>
            </a:r>
            <a:endParaRPr lang="en-US" i="1" dirty="0">
              <a:solidFill>
                <a:schemeClr val="accent1">
                  <a:lumMod val="75000"/>
                </a:schemeClr>
              </a:solidFill>
              <a:latin typeface="+mj-lt"/>
              <a:cs typeface="Arial" panose="020B0604020202020204" pitchFamily="34" charset="0"/>
            </a:endParaRPr>
          </a:p>
        </p:txBody>
      </p:sp>
      <p:sp>
        <p:nvSpPr>
          <p:cNvPr id="10" name="Rectangle 9"/>
          <p:cNvSpPr/>
          <p:nvPr/>
        </p:nvSpPr>
        <p:spPr>
          <a:xfrm>
            <a:off x="519288" y="285549"/>
            <a:ext cx="8167511" cy="1200329"/>
          </a:xfrm>
          <a:prstGeom prst="rect">
            <a:avLst/>
          </a:prstGeom>
        </p:spPr>
        <p:txBody>
          <a:bodyPr wrap="square">
            <a:spAutoFit/>
          </a:bodyPr>
          <a:lstStyle/>
          <a:p>
            <a:r>
              <a:rPr lang="en-US" sz="2400" dirty="0" smtClean="0">
                <a:latin typeface="Calibri" panose="020F0502020204030204" pitchFamily="34" charset="0"/>
                <a:cs typeface="Calibri" panose="020F0502020204030204" pitchFamily="34" charset="0"/>
              </a:rPr>
              <a:t>Dramatic </a:t>
            </a:r>
            <a:r>
              <a:rPr lang="en-US" sz="2400" dirty="0">
                <a:latin typeface="Calibri" panose="020F0502020204030204" pitchFamily="34" charset="0"/>
                <a:cs typeface="Calibri" panose="020F0502020204030204" pitchFamily="34" charset="0"/>
              </a:rPr>
              <a:t>population loss </a:t>
            </a:r>
            <a:r>
              <a:rPr lang="en-US" sz="2400" dirty="0" smtClean="0">
                <a:latin typeface="Calibri" panose="020F0502020204030204" pitchFamily="34" charset="0"/>
                <a:cs typeface="Calibri" panose="020F0502020204030204" pitchFamily="34" charset="0"/>
              </a:rPr>
              <a:t>+ Few </a:t>
            </a:r>
            <a:r>
              <a:rPr lang="en-US" sz="2400" dirty="0">
                <a:latin typeface="Calibri" panose="020F0502020204030204" pitchFamily="34" charset="0"/>
                <a:cs typeface="Calibri" panose="020F0502020204030204" pitchFamily="34" charset="0"/>
              </a:rPr>
              <a:t>livable wage jobs </a:t>
            </a:r>
            <a:r>
              <a:rPr lang="en-US" sz="2400" dirty="0" smtClean="0">
                <a:latin typeface="Calibri" panose="020F0502020204030204" pitchFamily="34" charset="0"/>
                <a:cs typeface="Calibri" panose="020F0502020204030204" pitchFamily="34" charset="0"/>
              </a:rPr>
              <a:t>+ Few </a:t>
            </a:r>
            <a:r>
              <a:rPr lang="en-US" sz="2400" dirty="0">
                <a:latin typeface="Calibri" panose="020F0502020204030204" pitchFamily="34" charset="0"/>
                <a:cs typeface="Calibri" panose="020F0502020204030204" pitchFamily="34" charset="0"/>
              </a:rPr>
              <a:t>competitive business </a:t>
            </a:r>
            <a:r>
              <a:rPr lang="en-US" sz="2400" dirty="0" smtClean="0">
                <a:latin typeface="Calibri" panose="020F0502020204030204" pitchFamily="34" charset="0"/>
                <a:cs typeface="Calibri" panose="020F0502020204030204" pitchFamily="34" charset="0"/>
              </a:rPr>
              <a:t>opportunities  </a:t>
            </a:r>
          </a:p>
          <a:p>
            <a:r>
              <a:rPr lang="en-US" sz="2400" b="1" dirty="0">
                <a:solidFill>
                  <a:schemeClr val="accent1">
                    <a:lumMod val="75000"/>
                  </a:schemeClr>
                </a:solidFill>
                <a:latin typeface="Calibri" panose="020F0502020204030204" pitchFamily="34" charset="0"/>
                <a:cs typeface="Calibri" panose="020F0502020204030204" pitchFamily="34" charset="0"/>
              </a:rPr>
              <a:t> </a:t>
            </a:r>
            <a:r>
              <a:rPr lang="en-US" sz="2400" b="1" dirty="0" smtClean="0">
                <a:solidFill>
                  <a:schemeClr val="accent1">
                    <a:lumMod val="75000"/>
                  </a:schemeClr>
                </a:solidFill>
                <a:latin typeface="Calibri" panose="020F0502020204030204" pitchFamily="34" charset="0"/>
                <a:cs typeface="Calibri" panose="020F0502020204030204" pitchFamily="34" charset="0"/>
              </a:rPr>
              <a:t>                                                    = </a:t>
            </a:r>
            <a:r>
              <a:rPr lang="en-US" sz="2400" b="1" dirty="0">
                <a:solidFill>
                  <a:schemeClr val="accent1">
                    <a:lumMod val="75000"/>
                  </a:schemeClr>
                </a:solidFill>
                <a:latin typeface="Calibri" panose="020F0502020204030204" pitchFamily="34" charset="0"/>
                <a:cs typeface="Calibri" panose="020F0502020204030204" pitchFamily="34" charset="0"/>
              </a:rPr>
              <a:t>Need for new economic driver</a:t>
            </a:r>
            <a:r>
              <a:rPr lang="en-US" sz="2400" b="1" dirty="0" smtClean="0">
                <a:solidFill>
                  <a:schemeClr val="accent1">
                    <a:lumMod val="75000"/>
                  </a:schemeClr>
                </a:solidFill>
                <a:latin typeface="Calibri" panose="020F0502020204030204" pitchFamily="34" charset="0"/>
                <a:cs typeface="Calibri" panose="020F0502020204030204" pitchFamily="34" charset="0"/>
              </a:rPr>
              <a:t>!</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2590800" y="2057400"/>
            <a:ext cx="3471333" cy="3352146"/>
          </a:xfrm>
          <a:prstGeom prst="rect">
            <a:avLst/>
          </a:prstGeom>
        </p:spPr>
      </p:pic>
      <p:graphicFrame>
        <p:nvGraphicFramePr>
          <p:cNvPr id="8" name="Diagram 7"/>
          <p:cNvGraphicFramePr/>
          <p:nvPr>
            <p:extLst>
              <p:ext uri="{D42A27DB-BD31-4B8C-83A1-F6EECF244321}">
                <p14:modId xmlns:p14="http://schemas.microsoft.com/office/powerpoint/2010/main" val="3549306536"/>
              </p:ext>
            </p:extLst>
          </p:nvPr>
        </p:nvGraphicFramePr>
        <p:xfrm>
          <a:off x="5833533" y="2390924"/>
          <a:ext cx="3048000" cy="259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62400" y="5585431"/>
            <a:ext cx="4724399" cy="938719"/>
          </a:xfrm>
          <a:prstGeom prst="rect">
            <a:avLst/>
          </a:prstGeom>
          <a:noFill/>
        </p:spPr>
        <p:txBody>
          <a:bodyPr wrap="square" rtlCol="0">
            <a:spAutoFit/>
          </a:bodyPr>
          <a:lstStyle/>
          <a:p>
            <a:pPr algn="r">
              <a:spcAft>
                <a:spcPts val="600"/>
              </a:spcAft>
            </a:pPr>
            <a:r>
              <a:rPr lang="en-US" i="1" dirty="0" smtClean="0"/>
              <a:t>“We wanted to build a new economy and plug entrepreneurs into that economy.”</a:t>
            </a:r>
            <a:r>
              <a:rPr lang="en-US" sz="1600" i="1" dirty="0" smtClean="0"/>
              <a:t>        </a:t>
            </a:r>
          </a:p>
          <a:p>
            <a:pPr algn="r"/>
            <a:r>
              <a:rPr lang="en-US" sz="1400" i="1" dirty="0" smtClean="0"/>
              <a:t>-Ines Polonius, CEO Communities Unlimited </a:t>
            </a:r>
            <a:endParaRPr lang="en-US" sz="1400" i="1" dirty="0"/>
          </a:p>
        </p:txBody>
      </p:sp>
    </p:spTree>
    <p:extLst>
      <p:ext uri="{BB962C8B-B14F-4D97-AF65-F5344CB8AC3E}">
        <p14:creationId xmlns:p14="http://schemas.microsoft.com/office/powerpoint/2010/main" val="89312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p:cNvPicPr>
            <a:picLocks noChangeAspect="1"/>
          </p:cNvPicPr>
          <p:nvPr/>
        </p:nvPicPr>
        <p:blipFill>
          <a:blip r:embed="rId2" cstate="print">
            <a:extLst>
              <a:ext uri="{28A0092B-C50C-407E-A947-70E740481C1C}">
                <a14:useLocalDpi xmlns:a14="http://schemas.microsoft.com/office/drawing/2010/main" val="0"/>
              </a:ext>
            </a:extLst>
          </a:blip>
          <a:srcRect t="12500" b="12500"/>
          <a:stretch>
            <a:fillRect/>
          </a:stretch>
        </p:blipFill>
        <p:spPr>
          <a:xfrm>
            <a:off x="2971800" y="990600"/>
            <a:ext cx="5829300" cy="5186318"/>
          </a:xfrm>
          <a:prstGeom prst="rect">
            <a:avLst/>
          </a:prstGeom>
        </p:spPr>
      </p:pic>
      <p:sp>
        <p:nvSpPr>
          <p:cNvPr id="5" name="Rectangle 4"/>
          <p:cNvSpPr/>
          <p:nvPr/>
        </p:nvSpPr>
        <p:spPr>
          <a:xfrm>
            <a:off x="304800" y="942945"/>
            <a:ext cx="2667000" cy="5139869"/>
          </a:xfrm>
          <a:prstGeom prst="rect">
            <a:avLst/>
          </a:prstGeom>
          <a:solidFill>
            <a:schemeClr val="bg1"/>
          </a:solidFill>
          <a:ln>
            <a:solidFill>
              <a:schemeClr val="accent1">
                <a:lumMod val="75000"/>
              </a:schemeClr>
            </a:solidFill>
          </a:ln>
        </p:spPr>
        <p:txBody>
          <a:bodyPr wrap="square" anchor="ctr">
            <a:spAutoFit/>
          </a:bodyPr>
          <a:lstStyle/>
          <a:p>
            <a:pPr marL="182880" indent="-182880">
              <a:spcAft>
                <a:spcPts val="1200"/>
              </a:spcAft>
              <a:buFont typeface="Arial" panose="020B0604020202020204" pitchFamily="34" charset="0"/>
              <a:buChar char="•"/>
            </a:pPr>
            <a:r>
              <a:rPr lang="en-US" sz="1600" dirty="0" smtClean="0"/>
              <a:t>Advance </a:t>
            </a:r>
            <a:r>
              <a:rPr lang="en-US" sz="1600" dirty="0"/>
              <a:t>high growth entrepreneurship through a web-supported curriculum focused on ag-related entrepreneurship including renewable energy. </a:t>
            </a:r>
          </a:p>
          <a:p>
            <a:pPr marL="182880" indent="-182880">
              <a:spcAft>
                <a:spcPts val="1200"/>
              </a:spcAft>
              <a:buFont typeface="Arial" panose="020B0604020202020204" pitchFamily="34" charset="0"/>
              <a:buChar char="•"/>
            </a:pPr>
            <a:r>
              <a:rPr lang="en-US" sz="1600" dirty="0" smtClean="0"/>
              <a:t>Support </a:t>
            </a:r>
            <a:r>
              <a:rPr lang="en-US" sz="1600" dirty="0"/>
              <a:t>business expansion in regional innovation cluster through intensive managerial assistance </a:t>
            </a:r>
          </a:p>
          <a:p>
            <a:pPr marL="182880" indent="-182880">
              <a:spcAft>
                <a:spcPts val="1200"/>
              </a:spcAft>
              <a:buFont typeface="Arial" panose="020B0604020202020204" pitchFamily="34" charset="0"/>
              <a:buChar char="•"/>
            </a:pPr>
            <a:r>
              <a:rPr lang="en-US" sz="1600" dirty="0" smtClean="0"/>
              <a:t>Support </a:t>
            </a:r>
            <a:r>
              <a:rPr lang="en-US" sz="1600" dirty="0"/>
              <a:t>regional commercialization of micro-bio-refinery </a:t>
            </a:r>
            <a:endParaRPr lang="en-US" sz="1600" dirty="0" smtClean="0"/>
          </a:p>
          <a:p>
            <a:pPr marL="182880" indent="-182880">
              <a:spcAft>
                <a:spcPts val="1200"/>
              </a:spcAft>
              <a:buFont typeface="Arial" panose="020B0604020202020204" pitchFamily="34" charset="0"/>
              <a:buChar char="•"/>
            </a:pPr>
            <a:r>
              <a:rPr lang="en-US" sz="1600" dirty="0" smtClean="0"/>
              <a:t>Cultivate </a:t>
            </a:r>
            <a:r>
              <a:rPr lang="en-US" sz="1600" dirty="0"/>
              <a:t>Innovation through web-supported curriculum and intensive managerial assistance </a:t>
            </a:r>
            <a:endParaRPr lang="en-US" sz="1600" dirty="0" smtClean="0"/>
          </a:p>
          <a:p>
            <a:pPr>
              <a:spcAft>
                <a:spcPts val="1200"/>
              </a:spcAft>
            </a:pPr>
            <a:endParaRPr lang="en-US" sz="1600" dirty="0"/>
          </a:p>
        </p:txBody>
      </p:sp>
      <p:sp>
        <p:nvSpPr>
          <p:cNvPr id="7" name="Rectangle 6"/>
          <p:cNvSpPr/>
          <p:nvPr/>
        </p:nvSpPr>
        <p:spPr>
          <a:xfrm>
            <a:off x="571500" y="381000"/>
            <a:ext cx="8496300" cy="487506"/>
          </a:xfrm>
          <a:prstGeom prst="rect">
            <a:avLst/>
          </a:prstGeom>
        </p:spPr>
        <p:txBody>
          <a:bodyPr wrap="square">
            <a:spAutoFit/>
          </a:bodyPr>
          <a:lstStyle/>
          <a:p>
            <a:pPr>
              <a:lnSpc>
                <a:spcPct val="107000"/>
              </a:lnSpc>
              <a:spcBef>
                <a:spcPts val="1200"/>
              </a:spcBef>
              <a:spcAft>
                <a:spcPts val="800"/>
              </a:spcAft>
            </a:pPr>
            <a:r>
              <a:rPr lang="en-US" sz="2400" b="1" i="1" dirty="0" smtClean="0">
                <a:latin typeface="Calibri" panose="020F0502020204030204" pitchFamily="34" charset="0"/>
                <a:ea typeface="Calibri" panose="020F0502020204030204" pitchFamily="34" charset="0"/>
                <a:cs typeface="Times New Roman" panose="02020603050405020304" pitchFamily="18" charset="0"/>
              </a:rPr>
              <a:t>Delta Bioenergy</a:t>
            </a:r>
            <a:r>
              <a:rPr lang="en-US" sz="2400" dirty="0" smtClean="0">
                <a:latin typeface="Calibri" panose="020F0502020204030204" pitchFamily="34" charset="0"/>
                <a:ea typeface="Calibri" panose="020F0502020204030204" pitchFamily="34" charset="0"/>
                <a:cs typeface="Times New Roman" panose="02020603050405020304" pitchFamily="18" charset="0"/>
              </a:rPr>
              <a:t>… doing rural economic development differently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304800" y="5968425"/>
            <a:ext cx="6477000" cy="553998"/>
          </a:xfrm>
          <a:prstGeom prst="rect">
            <a:avLst/>
          </a:prstGeom>
          <a:solidFill>
            <a:schemeClr val="bg1"/>
          </a:solidFill>
          <a:ln>
            <a:solidFill>
              <a:schemeClr val="accent1"/>
            </a:solidFill>
          </a:ln>
        </p:spPr>
        <p:txBody>
          <a:bodyPr wrap="square" rtlCol="0">
            <a:spAutoFit/>
          </a:bodyPr>
          <a:lstStyle/>
          <a:p>
            <a:r>
              <a:rPr lang="en-US" sz="1500" i="1" dirty="0" smtClean="0"/>
              <a:t>“I’ve always been interested in producing something on the farm that we can use for fuel for our own consumption.”    -Steve </a:t>
            </a:r>
            <a:r>
              <a:rPr lang="en-US" sz="1500" i="1" dirty="0" err="1" smtClean="0"/>
              <a:t>Orlicek</a:t>
            </a:r>
            <a:r>
              <a:rPr lang="en-US" sz="1500" i="1" dirty="0" smtClean="0"/>
              <a:t>, farmer</a:t>
            </a:r>
            <a:endParaRPr lang="en-US" sz="1500" i="1" dirty="0"/>
          </a:p>
        </p:txBody>
      </p:sp>
    </p:spTree>
    <p:extLst>
      <p:ext uri="{BB962C8B-B14F-4D97-AF65-F5344CB8AC3E}">
        <p14:creationId xmlns:p14="http://schemas.microsoft.com/office/powerpoint/2010/main" val="1811615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09495034"/>
              </p:ext>
            </p:extLst>
          </p:nvPr>
        </p:nvGraphicFramePr>
        <p:xfrm>
          <a:off x="990600" y="1366213"/>
          <a:ext cx="8229600" cy="4513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33400" y="106157"/>
            <a:ext cx="8382000" cy="1277850"/>
          </a:xfrm>
          <a:prstGeom prst="rect">
            <a:avLst/>
          </a:prstGeom>
        </p:spPr>
        <p:txBody>
          <a:bodyPr wrap="square">
            <a:spAutoFit/>
          </a:bodyPr>
          <a:lstStyle/>
          <a:p>
            <a:pPr>
              <a:lnSpc>
                <a:spcPct val="107000"/>
              </a:lnSpc>
              <a:spcBef>
                <a:spcPts val="120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dirty="0" smtClean="0">
                <a:latin typeface="Calibri" panose="020F0502020204030204" pitchFamily="34" charset="0"/>
                <a:ea typeface="Calibri" panose="020F0502020204030204" pitchFamily="34" charset="0"/>
                <a:cs typeface="Times New Roman" panose="02020603050405020304" pitchFamily="18" charset="0"/>
              </a:rPr>
              <a:t>focal point of the project </a:t>
            </a:r>
            <a:r>
              <a:rPr lang="en-US" sz="2400" dirty="0">
                <a:latin typeface="Calibri" panose="020F0502020204030204" pitchFamily="34" charset="0"/>
                <a:ea typeface="Calibri" panose="020F0502020204030204" pitchFamily="34" charset="0"/>
                <a:cs typeface="Times New Roman" panose="02020603050405020304" pitchFamily="18" charset="0"/>
              </a:rPr>
              <a:t>is a web-based </a:t>
            </a:r>
            <a:r>
              <a:rPr lang="en-US" sz="2400" b="1" i="1" dirty="0">
                <a:latin typeface="Calibri" panose="020F0502020204030204" pitchFamily="34" charset="0"/>
                <a:ea typeface="Calibri" panose="020F0502020204030204" pitchFamily="34" charset="0"/>
                <a:cs typeface="Times New Roman" panose="02020603050405020304" pitchFamily="18" charset="0"/>
              </a:rPr>
              <a:t>Entrepreneur Training </a:t>
            </a:r>
            <a:r>
              <a:rPr lang="en-US" sz="2400" dirty="0" smtClean="0">
                <a:latin typeface="Calibri" panose="020F0502020204030204" pitchFamily="34" charset="0"/>
                <a:ea typeface="Calibri" panose="020F0502020204030204" pitchFamily="34" charset="0"/>
                <a:cs typeface="Times New Roman" panose="02020603050405020304" pitchFamily="18" charset="0"/>
              </a:rPr>
              <a:t>providing flexible </a:t>
            </a:r>
            <a:r>
              <a:rPr lang="en-US" sz="2400" dirty="0">
                <a:latin typeface="Calibri" panose="020F0502020204030204" pitchFamily="34" charset="0"/>
                <a:ea typeface="Calibri" panose="020F0502020204030204" pitchFamily="34" charset="0"/>
                <a:cs typeface="Times New Roman" panose="02020603050405020304" pitchFamily="18" charset="0"/>
              </a:rPr>
              <a:t>training </a:t>
            </a:r>
            <a:r>
              <a:rPr lang="en-US" sz="2400" dirty="0" smtClean="0">
                <a:latin typeface="Calibri" panose="020F0502020204030204" pitchFamily="34" charset="0"/>
                <a:ea typeface="Calibri" panose="020F0502020204030204" pitchFamily="34" charset="0"/>
                <a:cs typeface="Times New Roman" panose="02020603050405020304" pitchFamily="18" charset="0"/>
              </a:rPr>
              <a:t>for testing </a:t>
            </a:r>
            <a:r>
              <a:rPr lang="en-US" sz="2400" dirty="0">
                <a:latin typeface="Calibri" panose="020F0502020204030204" pitchFamily="34" charset="0"/>
                <a:ea typeface="Calibri" panose="020F0502020204030204" pitchFamily="34" charset="0"/>
                <a:cs typeface="Times New Roman" panose="02020603050405020304" pitchFamily="18" charset="0"/>
              </a:rPr>
              <a:t>the feasibility </a:t>
            </a:r>
            <a:r>
              <a:rPr lang="en-US" sz="2400" dirty="0" smtClean="0">
                <a:latin typeface="Calibri" panose="020F0502020204030204" pitchFamily="34" charset="0"/>
                <a:ea typeface="Calibri" panose="020F0502020204030204" pitchFamily="34" charset="0"/>
                <a:cs typeface="Times New Roman" panose="02020603050405020304" pitchFamily="18" charset="0"/>
              </a:rPr>
              <a:t>of a business idea and adding value </a:t>
            </a:r>
            <a:r>
              <a:rPr lang="en-US" sz="2400" dirty="0">
                <a:latin typeface="Calibri" panose="020F0502020204030204" pitchFamily="34" charset="0"/>
                <a:ea typeface="Calibri" panose="020F0502020204030204" pitchFamily="34" charset="0"/>
                <a:cs typeface="Times New Roman" panose="02020603050405020304" pitchFamily="18" charset="0"/>
              </a:rPr>
              <a:t>to any existing small business.   </a:t>
            </a:r>
          </a:p>
        </p:txBody>
      </p:sp>
      <p:sp>
        <p:nvSpPr>
          <p:cNvPr id="5" name="Rectangle 4"/>
          <p:cNvSpPr/>
          <p:nvPr/>
        </p:nvSpPr>
        <p:spPr>
          <a:xfrm>
            <a:off x="460697" y="5933543"/>
            <a:ext cx="8229600" cy="646331"/>
          </a:xfrm>
          <a:prstGeom prst="rect">
            <a:avLst/>
          </a:prstGeom>
        </p:spPr>
        <p:txBody>
          <a:bodyPr wrap="square">
            <a:spAutoFit/>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For expanded outreach to entrepreneurs, Communities Unlimited </a:t>
            </a:r>
            <a:r>
              <a:rPr lang="en-US" dirty="0" smtClean="0">
                <a:latin typeface="Calibri" panose="020F0502020204030204" pitchFamily="34" charset="0"/>
                <a:ea typeface="Calibri" panose="020F0502020204030204" pitchFamily="34" charset="0"/>
                <a:cs typeface="Times New Roman" panose="02020603050405020304" pitchFamily="18" charset="0"/>
              </a:rPr>
              <a:t>markets </a:t>
            </a:r>
            <a:r>
              <a:rPr lang="en-US" dirty="0">
                <a:latin typeface="Calibri" panose="020F0502020204030204" pitchFamily="34" charset="0"/>
                <a:ea typeface="Calibri" panose="020F0502020204030204" pitchFamily="34" charset="0"/>
                <a:cs typeface="Times New Roman" panose="02020603050405020304" pitchFamily="18" charset="0"/>
              </a:rPr>
              <a:t>this training to business and community clients.  </a:t>
            </a:r>
            <a:endParaRPr lang="en-US" dirty="0"/>
          </a:p>
        </p:txBody>
      </p:sp>
      <p:grpSp>
        <p:nvGrpSpPr>
          <p:cNvPr id="7" name="Group 6"/>
          <p:cNvGrpSpPr/>
          <p:nvPr/>
        </p:nvGrpSpPr>
        <p:grpSpPr>
          <a:xfrm>
            <a:off x="1127760" y="3032760"/>
            <a:ext cx="1463040" cy="1463040"/>
            <a:chOff x="5296130" y="3978870"/>
            <a:chExt cx="2933469" cy="534159"/>
          </a:xfrm>
          <a:solidFill>
            <a:srgbClr val="115DAB"/>
          </a:solidFill>
        </p:grpSpPr>
        <p:sp>
          <p:nvSpPr>
            <p:cNvPr id="8" name="Rounded Rectangle 7"/>
            <p:cNvSpPr/>
            <p:nvPr/>
          </p:nvSpPr>
          <p:spPr>
            <a:xfrm>
              <a:off x="5296130" y="3978870"/>
              <a:ext cx="2933469" cy="534159"/>
            </a:xfrm>
            <a:prstGeom prst="ellipse">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5322205" y="4004945"/>
              <a:ext cx="2881319" cy="482009"/>
            </a:xfrm>
            <a:prstGeom prst="ellipse">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n-US" sz="1400" b="1" kern="1200" dirty="0" smtClean="0">
                  <a:solidFill>
                    <a:schemeClr val="bg1"/>
                  </a:solidFill>
                </a:rPr>
                <a:t>Business Planning </a:t>
              </a:r>
              <a:endParaRPr lang="en-US" sz="1400" kern="1200" dirty="0">
                <a:solidFill>
                  <a:schemeClr val="bg1"/>
                </a:solidFill>
              </a:endParaRPr>
            </a:p>
          </p:txBody>
        </p:sp>
      </p:grpSp>
      <p:grpSp>
        <p:nvGrpSpPr>
          <p:cNvPr id="10" name="Group 9"/>
          <p:cNvGrpSpPr/>
          <p:nvPr/>
        </p:nvGrpSpPr>
        <p:grpSpPr>
          <a:xfrm>
            <a:off x="1109312" y="1791057"/>
            <a:ext cx="1463040" cy="1463040"/>
            <a:chOff x="304810" y="54166"/>
            <a:chExt cx="814093" cy="692588"/>
          </a:xfrm>
          <a:solidFill>
            <a:srgbClr val="115DAB"/>
          </a:solidFill>
        </p:grpSpPr>
        <p:sp>
          <p:nvSpPr>
            <p:cNvPr id="11" name="Rounded Rectangle 10"/>
            <p:cNvSpPr/>
            <p:nvPr/>
          </p:nvSpPr>
          <p:spPr>
            <a:xfrm>
              <a:off x="304810" y="54166"/>
              <a:ext cx="814093" cy="692588"/>
            </a:xfrm>
            <a:prstGeom prst="ellipse">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336135" y="85492"/>
              <a:ext cx="728829" cy="579046"/>
            </a:xfrm>
            <a:prstGeom prst="ellipse">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en-US" sz="1400" b="1" kern="1200" dirty="0" smtClean="0">
                  <a:solidFill>
                    <a:schemeClr val="bg1"/>
                  </a:solidFill>
                </a:rPr>
                <a:t>Business Feasibility Study </a:t>
              </a:r>
              <a:endParaRPr lang="en-US" sz="1400" kern="1200" dirty="0">
                <a:solidFill>
                  <a:schemeClr val="bg1"/>
                </a:solidFill>
              </a:endParaRPr>
            </a:p>
          </p:txBody>
        </p:sp>
      </p:grpSp>
      <p:grpSp>
        <p:nvGrpSpPr>
          <p:cNvPr id="13" name="Group 12"/>
          <p:cNvGrpSpPr/>
          <p:nvPr/>
        </p:nvGrpSpPr>
        <p:grpSpPr>
          <a:xfrm>
            <a:off x="1109312" y="4267200"/>
            <a:ext cx="1463040" cy="1463040"/>
            <a:chOff x="3776322" y="2256515"/>
            <a:chExt cx="2933469" cy="802120"/>
          </a:xfrm>
          <a:solidFill>
            <a:srgbClr val="115DAB"/>
          </a:solidFill>
        </p:grpSpPr>
        <p:sp>
          <p:nvSpPr>
            <p:cNvPr id="14" name="Rounded Rectangle 13"/>
            <p:cNvSpPr/>
            <p:nvPr/>
          </p:nvSpPr>
          <p:spPr>
            <a:xfrm>
              <a:off x="3776322" y="2256515"/>
              <a:ext cx="2933469" cy="802120"/>
            </a:xfrm>
            <a:prstGeom prst="ellipse">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3815478" y="2295671"/>
              <a:ext cx="2855157" cy="723808"/>
            </a:xfrm>
            <a:prstGeom prst="ellipse">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en-US" sz="1400" b="1" kern="1200" dirty="0" smtClean="0">
                  <a:solidFill>
                    <a:schemeClr val="bg1"/>
                  </a:solidFill>
                </a:rPr>
                <a:t>Business Financing</a:t>
              </a:r>
              <a:endParaRPr lang="en-US" sz="1400" kern="1200" dirty="0">
                <a:solidFill>
                  <a:schemeClr val="bg1"/>
                </a:solidFill>
              </a:endParaRPr>
            </a:p>
          </p:txBody>
        </p:sp>
      </p:grpSp>
    </p:spTree>
    <p:extLst>
      <p:ext uri="{BB962C8B-B14F-4D97-AF65-F5344CB8AC3E}">
        <p14:creationId xmlns:p14="http://schemas.microsoft.com/office/powerpoint/2010/main" val="1922374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
            <a:ext cx="8382000" cy="1162050"/>
          </a:xfrm>
        </p:spPr>
        <p:txBody>
          <a:bodyPr>
            <a:normAutofit/>
          </a:bodyPr>
          <a:lstStyle/>
          <a:p>
            <a:r>
              <a:rPr lang="en-US" sz="2200" dirty="0"/>
              <a:t>M</a:t>
            </a:r>
            <a:r>
              <a:rPr lang="en-US" sz="2200" dirty="0" smtClean="0"/>
              <a:t>anagerial Assistance </a:t>
            </a:r>
            <a:r>
              <a:rPr lang="en-US" sz="2200" dirty="0"/>
              <a:t>T</a:t>
            </a:r>
            <a:r>
              <a:rPr lang="en-US" sz="2200" dirty="0" smtClean="0"/>
              <a:t>rainer + Online </a:t>
            </a:r>
            <a:r>
              <a:rPr lang="en-US" sz="2200" dirty="0"/>
              <a:t>T</a:t>
            </a:r>
            <a:r>
              <a:rPr lang="en-US" sz="2200" dirty="0" smtClean="0"/>
              <a:t>raining </a:t>
            </a:r>
            <a:r>
              <a:rPr lang="en-US" sz="2200" dirty="0"/>
              <a:t>P</a:t>
            </a:r>
            <a:r>
              <a:rPr lang="en-US" sz="2200" dirty="0" smtClean="0"/>
              <a:t>latform + Technical </a:t>
            </a:r>
            <a:r>
              <a:rPr lang="en-US" sz="2200" dirty="0"/>
              <a:t>T</a:t>
            </a:r>
            <a:r>
              <a:rPr lang="en-US" sz="2200" dirty="0" smtClean="0"/>
              <a:t>raining</a:t>
            </a:r>
            <a:endParaRPr lang="en-US" sz="2200" dirty="0"/>
          </a:p>
        </p:txBody>
      </p:sp>
      <p:sp>
        <p:nvSpPr>
          <p:cNvPr id="4" name="Text Placeholder 3"/>
          <p:cNvSpPr>
            <a:spLocks noGrp="1"/>
          </p:cNvSpPr>
          <p:nvPr>
            <p:ph type="body" sz="half" idx="2"/>
          </p:nvPr>
        </p:nvSpPr>
        <p:spPr>
          <a:xfrm>
            <a:off x="381000" y="1143000"/>
            <a:ext cx="2667000" cy="4691063"/>
          </a:xfrm>
        </p:spPr>
        <p:txBody>
          <a:bodyPr>
            <a:noAutofit/>
          </a:bodyPr>
          <a:lstStyle/>
          <a:p>
            <a:r>
              <a:rPr lang="en-US" sz="1600" i="1" dirty="0"/>
              <a:t>“I was able to get a </a:t>
            </a:r>
            <a:r>
              <a:rPr lang="en-US" sz="1600" i="1" dirty="0" smtClean="0"/>
              <a:t>clearer</a:t>
            </a:r>
          </a:p>
          <a:p>
            <a:r>
              <a:rPr lang="en-US" sz="1600" i="1" dirty="0" smtClean="0"/>
              <a:t>vision </a:t>
            </a:r>
            <a:r>
              <a:rPr lang="en-US" sz="1600" i="1" dirty="0"/>
              <a:t>of my plans, and I </a:t>
            </a:r>
            <a:endParaRPr lang="en-US" sz="1600" i="1" dirty="0" smtClean="0"/>
          </a:p>
          <a:p>
            <a:r>
              <a:rPr lang="en-US" sz="1600" i="1" dirty="0" smtClean="0"/>
              <a:t>like </a:t>
            </a:r>
            <a:r>
              <a:rPr lang="en-US" sz="1600" i="1" dirty="0"/>
              <a:t>the direct feedback </a:t>
            </a:r>
            <a:endParaRPr lang="en-US" sz="1600" i="1" dirty="0" smtClean="0"/>
          </a:p>
          <a:p>
            <a:r>
              <a:rPr lang="en-US" sz="1600" i="1" dirty="0" smtClean="0"/>
              <a:t>from </a:t>
            </a:r>
            <a:r>
              <a:rPr lang="en-US" sz="1600" i="1" dirty="0"/>
              <a:t>an instructor who </a:t>
            </a:r>
            <a:r>
              <a:rPr lang="en-US" sz="1600" i="1" dirty="0" smtClean="0"/>
              <a:t>can</a:t>
            </a:r>
          </a:p>
          <a:p>
            <a:r>
              <a:rPr lang="en-US" sz="1600" i="1" dirty="0" smtClean="0"/>
              <a:t>offer </a:t>
            </a:r>
            <a:r>
              <a:rPr lang="en-US" sz="1600" i="1" dirty="0"/>
              <a:t>advice</a:t>
            </a:r>
            <a:r>
              <a:rPr lang="en-US" sz="1600" i="1" dirty="0" smtClean="0"/>
              <a:t>.”</a:t>
            </a:r>
          </a:p>
          <a:p>
            <a:endParaRPr lang="en-US" sz="1600" i="1" dirty="0"/>
          </a:p>
          <a:p>
            <a:endParaRPr lang="en-US" sz="1600" i="1" dirty="0" smtClean="0"/>
          </a:p>
          <a:p>
            <a:r>
              <a:rPr lang="en-US" sz="1600" i="1" dirty="0"/>
              <a:t>“This course was also </a:t>
            </a:r>
            <a:endParaRPr lang="en-US" sz="1600" i="1" dirty="0" smtClean="0"/>
          </a:p>
          <a:p>
            <a:r>
              <a:rPr lang="en-US" sz="1600" i="1" dirty="0" smtClean="0"/>
              <a:t>valuable </a:t>
            </a:r>
            <a:r>
              <a:rPr lang="en-US" sz="1600" i="1" dirty="0"/>
              <a:t>in helping look at </a:t>
            </a:r>
            <a:endParaRPr lang="en-US" sz="1600" i="1" dirty="0" smtClean="0"/>
          </a:p>
          <a:p>
            <a:r>
              <a:rPr lang="en-US" sz="1600" i="1" dirty="0" smtClean="0"/>
              <a:t>all </a:t>
            </a:r>
            <a:r>
              <a:rPr lang="en-US" sz="1600" i="1" dirty="0"/>
              <a:t>of the small details that </a:t>
            </a:r>
            <a:endParaRPr lang="en-US" sz="1600" i="1" dirty="0" smtClean="0"/>
          </a:p>
          <a:p>
            <a:r>
              <a:rPr lang="en-US" sz="1600" i="1" dirty="0" smtClean="0"/>
              <a:t>I </a:t>
            </a:r>
            <a:r>
              <a:rPr lang="en-US" sz="1600" i="1" dirty="0"/>
              <a:t>knew had to be done </a:t>
            </a:r>
            <a:r>
              <a:rPr lang="en-US" sz="1600" i="1" dirty="0" smtClean="0"/>
              <a:t>but</a:t>
            </a:r>
          </a:p>
          <a:p>
            <a:r>
              <a:rPr lang="en-US" sz="1600" i="1" dirty="0" smtClean="0"/>
              <a:t>I </a:t>
            </a:r>
            <a:r>
              <a:rPr lang="en-US" sz="1600" i="1" dirty="0"/>
              <a:t>was able to put them in perspective.”</a:t>
            </a:r>
          </a:p>
          <a:p>
            <a:endParaRPr lang="en-US" sz="1600" i="1" dirty="0" smtClean="0"/>
          </a:p>
          <a:p>
            <a:endParaRPr lang="en-US" sz="1600" i="1" dirty="0" smtClean="0"/>
          </a:p>
          <a:p>
            <a:r>
              <a:rPr lang="en-US" sz="1600" i="1" dirty="0"/>
              <a:t>“Thank you Ms. Vonesha for always being positive and encouraging.” </a:t>
            </a:r>
          </a:p>
          <a:p>
            <a:endParaRPr lang="en-US" sz="1600" i="1" dirty="0"/>
          </a:p>
          <a:p>
            <a:r>
              <a:rPr lang="en-US" sz="1600"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894" y="971550"/>
            <a:ext cx="3888906" cy="3231223"/>
          </a:xfrm>
          <a:prstGeom prst="rect">
            <a:avLst/>
          </a:prstGeom>
          <a:ln>
            <a:solidFill>
              <a:schemeClr val="tx1"/>
            </a:solidFill>
          </a:ln>
        </p:spPr>
      </p:pic>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8944" t="14227"/>
          <a:stretch/>
        </p:blipFill>
        <p:spPr>
          <a:xfrm>
            <a:off x="3473530" y="3596696"/>
            <a:ext cx="4654550" cy="2922998"/>
          </a:xfrm>
          <a:ln>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5000" t="6666" r="50000" b="18333"/>
          <a:stretch/>
        </p:blipFill>
        <p:spPr>
          <a:xfrm>
            <a:off x="2792492" y="838200"/>
            <a:ext cx="2010539" cy="3231223"/>
          </a:xfrm>
          <a:prstGeom prst="rect">
            <a:avLst/>
          </a:prstGeom>
          <a:ln>
            <a:solidFill>
              <a:schemeClr val="tx1"/>
            </a:solidFill>
          </a:ln>
        </p:spPr>
      </p:pic>
    </p:spTree>
    <p:extLst>
      <p:ext uri="{BB962C8B-B14F-4D97-AF65-F5344CB8AC3E}">
        <p14:creationId xmlns:p14="http://schemas.microsoft.com/office/powerpoint/2010/main" val="2200317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640324"/>
              </p:ext>
            </p:extLst>
          </p:nvPr>
        </p:nvGraphicFramePr>
        <p:xfrm>
          <a:off x="381000" y="152400"/>
          <a:ext cx="8382000" cy="6294120"/>
        </p:xfrm>
        <a:graphic>
          <a:graphicData uri="http://schemas.openxmlformats.org/drawingml/2006/table">
            <a:tbl>
              <a:tblPr firstRow="1" bandRow="1">
                <a:tableStyleId>{1FECB4D8-DB02-4DC6-A0A2-4F2EBAE1DC90}</a:tableStyleId>
              </a:tblPr>
              <a:tblGrid>
                <a:gridCol w="2133600"/>
                <a:gridCol w="1905000"/>
                <a:gridCol w="2362200"/>
                <a:gridCol w="1981200"/>
              </a:tblGrid>
              <a:tr h="370840">
                <a:tc gridSpan="4">
                  <a:txBody>
                    <a:bodyPr/>
                    <a:lstStyle/>
                    <a:p>
                      <a:r>
                        <a:rPr lang="en-US" sz="2400" dirty="0" smtClean="0"/>
                        <a:t>Delta Bioenergy – Innovation Cluster</a:t>
                      </a:r>
                      <a:endParaRPr lang="en-US" sz="2400" dirty="0"/>
                    </a:p>
                  </a:txBody>
                  <a:tcPr marL="137160" marR="137160" marT="137160" marB="13716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noFill/>
                      <a:prstDash val="solid"/>
                      <a:round/>
                      <a:headEnd type="none" w="med" len="med"/>
                      <a:tailEnd type="none" w="med" len="med"/>
                    </a:lnB>
                    <a:solidFill>
                      <a:srgbClr val="339966"/>
                    </a:solidFill>
                  </a:tcPr>
                </a:tc>
                <a:tc hMerge="1">
                  <a:txBody>
                    <a:bodyPr/>
                    <a:lstStyle/>
                    <a:p>
                      <a:endParaRPr lang="en-US" dirty="0"/>
                    </a:p>
                  </a:txBody>
                  <a:tcPr/>
                </a:tc>
                <a:tc hMerge="1">
                  <a:txBody>
                    <a:bodyPr/>
                    <a:lstStyle/>
                    <a:p>
                      <a:endParaRPr lang="en-US" sz="1800" dirty="0"/>
                    </a:p>
                  </a:txBody>
                  <a:tcPr marL="137160" marR="137160" marT="137160" marB="137160"/>
                </a:tc>
                <a:tc hMerge="1">
                  <a:txBody>
                    <a:bodyPr/>
                    <a:lstStyle/>
                    <a:p>
                      <a:endParaRPr lang="en-US" sz="1800" dirty="0"/>
                    </a:p>
                  </a:txBody>
                  <a:tcPr marL="137160" marR="137160" marT="137160" marB="137160"/>
                </a:tc>
              </a:tr>
              <a:tr h="1036320">
                <a:tc>
                  <a:txBody>
                    <a:bodyPr/>
                    <a:lstStyle/>
                    <a:p>
                      <a:pPr algn="ctr"/>
                      <a:r>
                        <a:rPr lang="en-US" sz="1500" dirty="0" smtClean="0"/>
                        <a:t>Deep collaborations based on self-interest,</a:t>
                      </a:r>
                      <a:r>
                        <a:rPr lang="en-US" sz="1500" baseline="0" dirty="0" smtClean="0"/>
                        <a:t> </a:t>
                      </a:r>
                      <a:r>
                        <a:rPr lang="en-US" sz="1500" dirty="0" smtClean="0"/>
                        <a:t>shared interests</a:t>
                      </a:r>
                      <a:endParaRPr lang="en-US" sz="1500" dirty="0">
                        <a:solidFill>
                          <a:schemeClr val="bg1"/>
                        </a:solidFill>
                      </a:endParaRPr>
                    </a:p>
                  </a:txBody>
                  <a:tcPr anchor="ctr">
                    <a:lnL w="12700" cap="flat" cmpd="sng" algn="ctr">
                      <a:solidFill>
                        <a:srgbClr val="33996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t>Wealth that is rooted locally,</a:t>
                      </a:r>
                      <a:r>
                        <a:rPr lang="en-US" sz="1500" baseline="0" dirty="0" smtClean="0"/>
                        <a:t> stays and grows</a:t>
                      </a:r>
                      <a:endParaRPr lang="en-US" sz="1500" dirty="0">
                        <a:solidFill>
                          <a:schemeClr val="bg1"/>
                        </a:solidFill>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t>Investment</a:t>
                      </a:r>
                      <a:r>
                        <a:rPr lang="en-US" sz="1500" baseline="0" dirty="0" smtClean="0"/>
                        <a:t> in multiple forms of capital and asset based development</a:t>
                      </a:r>
                      <a:endParaRPr lang="en-US" sz="1500" dirty="0" smtClean="0">
                        <a:solidFill>
                          <a:schemeClr val="bg1"/>
                        </a:solidFill>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smtClean="0"/>
                        <a:t>Demand Driven</a:t>
                      </a:r>
                      <a:endParaRPr lang="en-US" sz="1500" dirty="0">
                        <a:solidFill>
                          <a:schemeClr val="bg1"/>
                        </a:solidFill>
                      </a:endParaRPr>
                    </a:p>
                  </a:txBody>
                  <a:tcPr marL="137160" marR="137160" marT="137160" marB="137160" anchor="ctr">
                    <a:lnL w="12700" cap="flat" cmpd="sng" algn="ctr">
                      <a:no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r>
              <a:tr h="3855720">
                <a:tc>
                  <a:txBody>
                    <a:bodyPr/>
                    <a:lstStyle/>
                    <a:p>
                      <a:pPr algn="ctr"/>
                      <a:endParaRPr lang="en-US" sz="1500" dirty="0" smtClean="0"/>
                    </a:p>
                    <a:p>
                      <a:pPr algn="ctr"/>
                      <a:endParaRPr lang="en-US" sz="1500" dirty="0" smtClean="0"/>
                    </a:p>
                    <a:p>
                      <a:pPr algn="ctr"/>
                      <a:r>
                        <a:rPr lang="en-US" sz="1500" dirty="0" smtClean="0"/>
                        <a:t>Arkansas Green Energy</a:t>
                      </a:r>
                      <a:r>
                        <a:rPr lang="en-US" sz="1500" baseline="0" dirty="0" smtClean="0"/>
                        <a:t> Network grew to over 50 support partners, 20 transactional partners</a:t>
                      </a:r>
                      <a:endParaRPr lang="en-US" sz="1500" i="1" dirty="0"/>
                    </a:p>
                  </a:txBody>
                  <a:tcPr marT="9144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aseline="0" dirty="0" smtClean="0"/>
                        <a:t>Connecting farmers, rural communities to regional transportation hubs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aseline="0" dirty="0" smtClean="0"/>
                    </a:p>
                    <a:p>
                      <a:pPr marL="0" indent="0" algn="ctr">
                        <a:buFontTx/>
                        <a:buNone/>
                      </a:pPr>
                      <a:r>
                        <a:rPr lang="en-US" sz="1500" baseline="0" dirty="0" smtClean="0"/>
                        <a:t>Replicable community-based processing of biodiesel</a:t>
                      </a:r>
                      <a:endParaRPr lang="en-US" sz="1500" i="1" dirty="0"/>
                    </a:p>
                  </a:txBody>
                  <a:tcPr marL="45720" marR="4572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spcBef>
                          <a:spcPts val="0"/>
                        </a:spcBef>
                        <a:spcAft>
                          <a:spcPts val="1800"/>
                        </a:spcAft>
                        <a:buFontTx/>
                        <a:buNone/>
                      </a:pPr>
                      <a:r>
                        <a:rPr lang="en-US" sz="1400" dirty="0" smtClean="0"/>
                        <a:t>Revitalization</a:t>
                      </a:r>
                      <a:r>
                        <a:rPr lang="en-US" sz="1400" baseline="0" dirty="0" smtClean="0"/>
                        <a:t> of vacant facilities</a:t>
                      </a:r>
                    </a:p>
                    <a:p>
                      <a:pPr marL="0" marR="0" lvl="0" indent="0" algn="ctr"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400" baseline="0" dirty="0" smtClean="0"/>
                        <a:t>Introduction of new crops and technologies</a:t>
                      </a:r>
                    </a:p>
                    <a:p>
                      <a:pPr marL="0" marR="0" lvl="0" indent="0" algn="ctr"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400" baseline="0" dirty="0" smtClean="0"/>
                        <a:t>Community application of university research and pilot concepts</a:t>
                      </a:r>
                    </a:p>
                    <a:p>
                      <a:pPr marL="0" marR="0" lvl="0" indent="0" algn="ctr"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400" baseline="0" dirty="0" smtClean="0"/>
                        <a:t>Utilizing community college as innovation center</a:t>
                      </a:r>
                    </a:p>
                    <a:p>
                      <a:pPr marL="0" marR="0" lvl="0" indent="0" algn="ctr"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400" baseline="0" dirty="0" smtClean="0"/>
                        <a:t>New cooperative business model, leveraging public/private partnerships</a:t>
                      </a:r>
                    </a:p>
                    <a:p>
                      <a:pPr marL="0" indent="0" algn="ctr">
                        <a:spcBef>
                          <a:spcPts val="0"/>
                        </a:spcBef>
                        <a:spcAft>
                          <a:spcPts val="1800"/>
                        </a:spcAft>
                        <a:buFontTx/>
                        <a:buNone/>
                      </a:pPr>
                      <a:r>
                        <a:rPr lang="en-US" sz="1400" baseline="0" dirty="0" smtClean="0"/>
                        <a:t>Turning potential liabilities into economic opportunity for farmers, community</a:t>
                      </a:r>
                      <a:endParaRPr lang="en-US" sz="1400" i="1" dirty="0"/>
                    </a:p>
                  </a:txBody>
                  <a:tcPr marL="137160" marR="137160" marT="137160" marB="13716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spcBef>
                          <a:spcPts val="0"/>
                        </a:spcBef>
                        <a:spcAft>
                          <a:spcPts val="600"/>
                        </a:spcAft>
                        <a:buFont typeface="Arial" panose="020B0604020202020204" pitchFamily="34" charset="0"/>
                        <a:buNone/>
                      </a:pPr>
                      <a:endParaRPr lang="en-US" sz="1500" dirty="0" smtClean="0"/>
                    </a:p>
                    <a:p>
                      <a:pPr marL="0" indent="0" algn="ctr">
                        <a:spcBef>
                          <a:spcPts val="0"/>
                        </a:spcBef>
                        <a:spcAft>
                          <a:spcPts val="600"/>
                        </a:spcAft>
                        <a:buFont typeface="Arial" panose="020B0604020202020204" pitchFamily="34" charset="0"/>
                        <a:buNone/>
                      </a:pPr>
                      <a:endParaRPr lang="en-US" sz="1500" dirty="0" smtClean="0"/>
                    </a:p>
                    <a:p>
                      <a:pPr marL="0" indent="0" algn="ctr">
                        <a:spcBef>
                          <a:spcPts val="0"/>
                        </a:spcBef>
                        <a:spcAft>
                          <a:spcPts val="600"/>
                        </a:spcAft>
                        <a:buFont typeface="Arial" panose="020B0604020202020204" pitchFamily="34" charset="0"/>
                        <a:buNone/>
                      </a:pPr>
                      <a:endParaRPr lang="en-US" sz="1500" dirty="0" smtClean="0"/>
                    </a:p>
                    <a:p>
                      <a:pPr marL="0" indent="0" algn="ctr">
                        <a:spcBef>
                          <a:spcPts val="0"/>
                        </a:spcBef>
                        <a:spcAft>
                          <a:spcPts val="1800"/>
                        </a:spcAft>
                        <a:buFont typeface="Arial" panose="020B0604020202020204" pitchFamily="34" charset="0"/>
                        <a:buNone/>
                      </a:pPr>
                      <a:r>
                        <a:rPr lang="en-US" sz="1500" dirty="0" smtClean="0"/>
                        <a:t>City vehicles utilize 10,00</a:t>
                      </a:r>
                      <a:r>
                        <a:rPr lang="en-US" sz="1500" baseline="0" dirty="0" smtClean="0"/>
                        <a:t>0 gallons per year</a:t>
                      </a:r>
                    </a:p>
                    <a:p>
                      <a:pPr marL="0" marR="0" lvl="0" indent="0" algn="ctr"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500" baseline="0" dirty="0" smtClean="0"/>
                        <a:t>One of longest school bus routes in the state; utilizes 30,000 gallons per year</a:t>
                      </a:r>
                    </a:p>
                    <a:p>
                      <a:pPr marL="0" marR="0" lvl="0" indent="0" algn="ctr"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500" baseline="0" dirty="0" smtClean="0"/>
                        <a:t>Farmers in Arkansas County utilize upwards of 6 million gallons per year</a:t>
                      </a:r>
                      <a:endParaRPr lang="en-US" sz="1500" i="1" dirty="0" smtClean="0"/>
                    </a:p>
                  </a:txBody>
                  <a:tcPr marL="137160" marR="137160" marT="137160" marB="13716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4551" b="5126"/>
          <a:stretch/>
        </p:blipFill>
        <p:spPr>
          <a:xfrm>
            <a:off x="381000" y="4343400"/>
            <a:ext cx="4038601" cy="210312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873" r="1772"/>
          <a:stretch/>
        </p:blipFill>
        <p:spPr>
          <a:xfrm>
            <a:off x="6772801" y="1828800"/>
            <a:ext cx="1990199" cy="1238996"/>
          </a:xfrm>
          <a:prstGeom prst="rect">
            <a:avLst/>
          </a:prstGeom>
        </p:spPr>
      </p:pic>
    </p:spTree>
    <p:extLst>
      <p:ext uri="{BB962C8B-B14F-4D97-AF65-F5344CB8AC3E}">
        <p14:creationId xmlns:p14="http://schemas.microsoft.com/office/powerpoint/2010/main" val="3983198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7990596"/>
              </p:ext>
            </p:extLst>
          </p:nvPr>
        </p:nvGraphicFramePr>
        <p:xfrm>
          <a:off x="533400" y="455488"/>
          <a:ext cx="2667000" cy="5482234"/>
        </p:xfrm>
        <a:graphic>
          <a:graphicData uri="http://schemas.openxmlformats.org/drawingml/2006/table">
            <a:tbl>
              <a:tblPr firstRow="1" bandRow="1">
                <a:tableStyleId>{1FECB4D8-DB02-4DC6-A0A2-4F2EBAE1DC90}</a:tableStyleId>
              </a:tblPr>
              <a:tblGrid>
                <a:gridCol w="2667000"/>
              </a:tblGrid>
              <a:tr h="1010691">
                <a:tc>
                  <a:txBody>
                    <a:bodyPr/>
                    <a:lstStyle/>
                    <a:p>
                      <a:r>
                        <a:rPr lang="en-US" sz="2400" dirty="0" smtClean="0"/>
                        <a:t>Delta Bioenergy – Innovation Cluster</a:t>
                      </a:r>
                      <a:endParaRPr lang="en-US" sz="2400" dirty="0"/>
                    </a:p>
                  </a:txBody>
                  <a:tcPr marL="137160" marR="137160" marT="137160" marB="13716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noFill/>
                      <a:prstDash val="solid"/>
                      <a:round/>
                      <a:headEnd type="none" w="med" len="med"/>
                      <a:tailEnd type="none" w="med" len="med"/>
                    </a:lnB>
                    <a:solidFill>
                      <a:srgbClr val="339966"/>
                    </a:solidFill>
                  </a:tcPr>
                </a:tc>
              </a:tr>
              <a:tr h="597227">
                <a:tc>
                  <a:txBody>
                    <a:bodyPr/>
                    <a:lstStyle/>
                    <a:p>
                      <a:pPr algn="ctr"/>
                      <a:r>
                        <a:rPr lang="en-US" sz="1600" dirty="0" smtClean="0">
                          <a:solidFill>
                            <a:schemeClr val="tx1"/>
                          </a:solidFill>
                        </a:rPr>
                        <a:t>What’s left to be implemented?</a:t>
                      </a:r>
                      <a:endParaRPr lang="en-US" sz="1600" dirty="0">
                        <a:solidFill>
                          <a:schemeClr val="tx1"/>
                        </a:solidFill>
                      </a:endParaRPr>
                    </a:p>
                  </a:txBody>
                  <a:tcPr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r>
              <a:tr h="3874316">
                <a:tc>
                  <a:txBody>
                    <a:bodyPr/>
                    <a:lstStyle/>
                    <a:p>
                      <a:pPr marL="285750" indent="-182880" algn="l">
                        <a:spcAft>
                          <a:spcPts val="600"/>
                        </a:spcAft>
                        <a:buFont typeface="Arial" panose="020B0604020202020204" pitchFamily="34" charset="0"/>
                        <a:buChar char="•"/>
                      </a:pPr>
                      <a:r>
                        <a:rPr lang="en-US" sz="1600" i="1" dirty="0" smtClean="0"/>
                        <a:t>Replicating the strategy in other communities to realize impact for the region</a:t>
                      </a:r>
                    </a:p>
                    <a:p>
                      <a:pPr marL="285750" indent="-182880" algn="l">
                        <a:spcAft>
                          <a:spcPts val="600"/>
                        </a:spcAft>
                        <a:buFont typeface="Arial" panose="020B0604020202020204" pitchFamily="34" charset="0"/>
                        <a:buChar char="•"/>
                      </a:pPr>
                      <a:r>
                        <a:rPr lang="en-US" sz="1600" i="1" dirty="0" smtClean="0"/>
                        <a:t>Expanding the web-based</a:t>
                      </a:r>
                      <a:r>
                        <a:rPr lang="en-US" sz="1600" i="1" baseline="0" dirty="0" smtClean="0"/>
                        <a:t> training to other ADTEC colleges throughout the region</a:t>
                      </a:r>
                      <a:endParaRPr lang="en-US" sz="1600" i="1" dirty="0"/>
                    </a:p>
                  </a:txBody>
                  <a:tcPr marT="18288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543" r="8396"/>
          <a:stretch/>
        </p:blipFill>
        <p:spPr>
          <a:xfrm>
            <a:off x="549057" y="4366290"/>
            <a:ext cx="2667001" cy="180591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740" r="25160"/>
          <a:stretch/>
        </p:blipFill>
        <p:spPr>
          <a:xfrm>
            <a:off x="3292258" y="457200"/>
            <a:ext cx="5394542" cy="5791200"/>
          </a:xfrm>
          <a:prstGeom prst="rect">
            <a:avLst/>
          </a:prstGeom>
        </p:spPr>
      </p:pic>
      <p:sp>
        <p:nvSpPr>
          <p:cNvPr id="6" name="TextBox 5"/>
          <p:cNvSpPr txBox="1"/>
          <p:nvPr/>
        </p:nvSpPr>
        <p:spPr>
          <a:xfrm>
            <a:off x="400262" y="5733811"/>
            <a:ext cx="8438937" cy="830997"/>
          </a:xfrm>
          <a:prstGeom prst="rect">
            <a:avLst/>
          </a:prstGeom>
          <a:solidFill>
            <a:schemeClr val="bg1"/>
          </a:solidFill>
          <a:ln>
            <a:solidFill>
              <a:schemeClr val="tx1"/>
            </a:solidFill>
          </a:ln>
        </p:spPr>
        <p:txBody>
          <a:bodyPr wrap="square" rtlCol="0">
            <a:spAutoFit/>
          </a:bodyPr>
          <a:lstStyle/>
          <a:p>
            <a:pPr algn="ctr"/>
            <a:r>
              <a:rPr lang="en-US" sz="1600" i="1" dirty="0" smtClean="0"/>
              <a:t>“With all of the inputs coming from the community, and all of the product going back into the community, that’s more dollars circulating in our community that we all get to use.”                              </a:t>
            </a:r>
          </a:p>
          <a:p>
            <a:r>
              <a:rPr lang="en-US" sz="1600" i="1" dirty="0"/>
              <a:t> </a:t>
            </a:r>
            <a:r>
              <a:rPr lang="en-US" sz="1600" i="1" dirty="0" smtClean="0"/>
              <a:t>                                                                                                         -Johnny Davis, processing entrepreneur</a:t>
            </a:r>
            <a:endParaRPr lang="en-US" sz="1600" i="1" dirty="0"/>
          </a:p>
        </p:txBody>
      </p:sp>
    </p:spTree>
    <p:extLst>
      <p:ext uri="{BB962C8B-B14F-4D97-AF65-F5344CB8AC3E}">
        <p14:creationId xmlns:p14="http://schemas.microsoft.com/office/powerpoint/2010/main" val="3332228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01936466"/>
              </p:ext>
            </p:extLst>
          </p:nvPr>
        </p:nvGraphicFramePr>
        <p:xfrm>
          <a:off x="609600" y="273050"/>
          <a:ext cx="8077200" cy="597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22500" t="25556" r="23334" b="13332"/>
          <a:stretch/>
        </p:blipFill>
        <p:spPr>
          <a:xfrm>
            <a:off x="228600" y="2209800"/>
            <a:ext cx="1891145" cy="1600200"/>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9550" r="7116"/>
          <a:stretch/>
        </p:blipFill>
        <p:spPr>
          <a:xfrm rot="5400000">
            <a:off x="45026" y="4343401"/>
            <a:ext cx="2286002" cy="1828800"/>
          </a:xfrm>
          <a:prstGeom prst="rect">
            <a:avLst/>
          </a:prstGeom>
        </p:spPr>
      </p:pic>
    </p:spTree>
    <p:extLst>
      <p:ext uri="{BB962C8B-B14F-4D97-AF65-F5344CB8AC3E}">
        <p14:creationId xmlns:p14="http://schemas.microsoft.com/office/powerpoint/2010/main" val="3607859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13482</TotalTime>
  <Words>1157</Words>
  <Application>Microsoft Office PowerPoint</Application>
  <PresentationFormat>On-screen Show (4:3)</PresentationFormat>
  <Paragraphs>146</Paragraphs>
  <Slides>12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Calibri,Bold</vt:lpstr>
      <vt:lpstr>Courier New</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Managerial Assistance Trainer + Online Training Platform + Technical Training</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Temple;Vonesha Mitchell;Cynthia.Norwood@communitiesu.org;Tommy.Ricks@communitiesu.org</dc:creator>
  <cp:lastModifiedBy>Tami Hornbeck</cp:lastModifiedBy>
  <cp:revision>406</cp:revision>
  <cp:lastPrinted>2016-05-19T15:11:25Z</cp:lastPrinted>
  <dcterms:created xsi:type="dcterms:W3CDTF">2014-09-29T16:03:11Z</dcterms:created>
  <dcterms:modified xsi:type="dcterms:W3CDTF">2017-02-27T21:26:08Z</dcterms:modified>
</cp:coreProperties>
</file>