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0"/>
  </p:notesMasterIdLst>
  <p:sldIdLst>
    <p:sldId id="258" r:id="rId2"/>
    <p:sldId id="284" r:id="rId3"/>
    <p:sldId id="259" r:id="rId4"/>
    <p:sldId id="283" r:id="rId5"/>
    <p:sldId id="320" r:id="rId6"/>
    <p:sldId id="324" r:id="rId7"/>
    <p:sldId id="325" r:id="rId8"/>
    <p:sldId id="326" r:id="rId9"/>
    <p:sldId id="327" r:id="rId10"/>
    <p:sldId id="328" r:id="rId11"/>
    <p:sldId id="329" r:id="rId12"/>
    <p:sldId id="330" r:id="rId13"/>
    <p:sldId id="331" r:id="rId14"/>
    <p:sldId id="332" r:id="rId15"/>
    <p:sldId id="351" r:id="rId16"/>
    <p:sldId id="334" r:id="rId17"/>
    <p:sldId id="335" r:id="rId18"/>
    <p:sldId id="336" r:id="rId19"/>
    <p:sldId id="314" r:id="rId20"/>
    <p:sldId id="337" r:id="rId21"/>
    <p:sldId id="364" r:id="rId22"/>
    <p:sldId id="365" r:id="rId23"/>
    <p:sldId id="369" r:id="rId24"/>
    <p:sldId id="366" r:id="rId25"/>
    <p:sldId id="367" r:id="rId26"/>
    <p:sldId id="368" r:id="rId27"/>
    <p:sldId id="352" r:id="rId28"/>
    <p:sldId id="353" r:id="rId29"/>
    <p:sldId id="354" r:id="rId30"/>
    <p:sldId id="355" r:id="rId31"/>
    <p:sldId id="356" r:id="rId32"/>
    <p:sldId id="357" r:id="rId33"/>
    <p:sldId id="358" r:id="rId34"/>
    <p:sldId id="361" r:id="rId35"/>
    <p:sldId id="362" r:id="rId36"/>
    <p:sldId id="363" r:id="rId37"/>
    <p:sldId id="370" r:id="rId38"/>
    <p:sldId id="372" r:id="rId39"/>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2A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756" y="-72"/>
      </p:cViewPr>
      <p:guideLst>
        <p:guide orient="horz" pos="2160"/>
        <p:guide pos="2880"/>
      </p:guideLst>
    </p:cSldViewPr>
  </p:slideViewPr>
  <p:notesTextViewPr>
    <p:cViewPr>
      <p:scale>
        <a:sx n="1" d="1"/>
        <a:sy n="1" d="1"/>
      </p:scale>
      <p:origin x="0" y="0"/>
    </p:cViewPr>
  </p:notesTextViewPr>
  <p:sorterViewPr>
    <p:cViewPr>
      <p:scale>
        <a:sx n="100" d="100"/>
        <a:sy n="100" d="100"/>
      </p:scale>
      <p:origin x="0" y="70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2830" tIns="46415" rIns="92830" bIns="46415" rtlCol="0"/>
          <a:lstStyle>
            <a:lvl1pPr algn="l" fontAlgn="auto">
              <a:spcBef>
                <a:spcPts val="0"/>
              </a:spcBef>
              <a:spcAft>
                <a:spcPts val="0"/>
              </a:spcAft>
              <a:defRPr sz="1200" dirty="0">
                <a:latin typeface="+mn-lt"/>
                <a:cs typeface="+mn-cs"/>
              </a:defRPr>
            </a:lvl1pPr>
          </a:lstStyle>
          <a:p>
            <a:pPr>
              <a:defRPr/>
            </a:pPr>
            <a:endParaRPr lang="en-US" dirty="0"/>
          </a:p>
        </p:txBody>
      </p:sp>
      <p:sp>
        <p:nvSpPr>
          <p:cNvPr id="3" name="Date Placeholder 2"/>
          <p:cNvSpPr>
            <a:spLocks noGrp="1"/>
          </p:cNvSpPr>
          <p:nvPr>
            <p:ph type="dt" idx="1"/>
          </p:nvPr>
        </p:nvSpPr>
        <p:spPr>
          <a:xfrm>
            <a:off x="3970338" y="0"/>
            <a:ext cx="3038475" cy="461963"/>
          </a:xfrm>
          <a:prstGeom prst="rect">
            <a:avLst/>
          </a:prstGeom>
        </p:spPr>
        <p:txBody>
          <a:bodyPr vert="horz" lIns="92830" tIns="46415" rIns="92830" bIns="46415" rtlCol="0"/>
          <a:lstStyle>
            <a:lvl1pPr algn="r" fontAlgn="auto">
              <a:spcBef>
                <a:spcPts val="0"/>
              </a:spcBef>
              <a:spcAft>
                <a:spcPts val="0"/>
              </a:spcAft>
              <a:defRPr sz="1200" smtClean="0">
                <a:latin typeface="+mn-lt"/>
                <a:cs typeface="+mn-cs"/>
              </a:defRPr>
            </a:lvl1pPr>
          </a:lstStyle>
          <a:p>
            <a:pPr>
              <a:defRPr/>
            </a:pPr>
            <a:fld id="{62A367AD-BD56-4D15-BC0D-30AD22CD1969}" type="datetimeFigureOut">
              <a:rPr lang="en-US"/>
              <a:pPr>
                <a:defRPr/>
              </a:pPr>
              <a:t>3/3/2017</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2830" tIns="46415" rIns="92830" bIns="46415" rtlCol="0" anchor="ctr"/>
          <a:lstStyle/>
          <a:p>
            <a:pPr lvl="0"/>
            <a:endParaRPr lang="en-US" noProof="0" dirty="0"/>
          </a:p>
        </p:txBody>
      </p:sp>
      <p:sp>
        <p:nvSpPr>
          <p:cNvPr id="5" name="Notes Placeholder 4"/>
          <p:cNvSpPr>
            <a:spLocks noGrp="1"/>
          </p:cNvSpPr>
          <p:nvPr>
            <p:ph type="body" sz="quarter" idx="3"/>
          </p:nvPr>
        </p:nvSpPr>
        <p:spPr>
          <a:xfrm>
            <a:off x="701675" y="4387850"/>
            <a:ext cx="5607050" cy="4156075"/>
          </a:xfrm>
          <a:prstGeom prst="rect">
            <a:avLst/>
          </a:prstGeom>
        </p:spPr>
        <p:txBody>
          <a:bodyPr vert="horz" lIns="92830" tIns="46415" rIns="92830" bIns="46415"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72525"/>
            <a:ext cx="3038475" cy="461963"/>
          </a:xfrm>
          <a:prstGeom prst="rect">
            <a:avLst/>
          </a:prstGeom>
        </p:spPr>
        <p:txBody>
          <a:bodyPr vert="horz" lIns="92830" tIns="46415" rIns="92830" bIns="46415" rtlCol="0" anchor="b"/>
          <a:lstStyle>
            <a:lvl1pPr algn="l" fontAlgn="auto">
              <a:spcBef>
                <a:spcPts val="0"/>
              </a:spcBef>
              <a:spcAft>
                <a:spcPts val="0"/>
              </a:spcAft>
              <a:defRPr sz="1200" dirty="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0338" y="8772525"/>
            <a:ext cx="3038475" cy="461963"/>
          </a:xfrm>
          <a:prstGeom prst="rect">
            <a:avLst/>
          </a:prstGeom>
        </p:spPr>
        <p:txBody>
          <a:bodyPr vert="horz" lIns="92830" tIns="46415" rIns="92830" bIns="46415" rtlCol="0" anchor="b"/>
          <a:lstStyle>
            <a:lvl1pPr algn="r" fontAlgn="auto">
              <a:spcBef>
                <a:spcPts val="0"/>
              </a:spcBef>
              <a:spcAft>
                <a:spcPts val="0"/>
              </a:spcAft>
              <a:defRPr sz="1200" smtClean="0">
                <a:latin typeface="+mn-lt"/>
                <a:cs typeface="+mn-cs"/>
              </a:defRPr>
            </a:lvl1pPr>
          </a:lstStyle>
          <a:p>
            <a:pPr>
              <a:defRPr/>
            </a:pPr>
            <a:fld id="{8EBF8D6A-EF90-45FD-822C-6CDF9A1506A8}" type="slidenum">
              <a:rPr lang="en-US"/>
              <a:pPr>
                <a:defRPr/>
              </a:pPr>
              <a:t>‹#›</a:t>
            </a:fld>
            <a:endParaRPr lang="en-US" dirty="0"/>
          </a:p>
        </p:txBody>
      </p:sp>
    </p:spTree>
    <p:extLst>
      <p:ext uri="{BB962C8B-B14F-4D97-AF65-F5344CB8AC3E}">
        <p14:creationId xmlns:p14="http://schemas.microsoft.com/office/powerpoint/2010/main" val="21395377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A6781AEB-A009-4A67-A4A8-DE3B1964C9F0}" type="slidenum">
              <a:rPr lang="en-US" altLang="en-US">
                <a:latin typeface="Calibri" pitchFamily="34" charset="0"/>
              </a:rPr>
              <a:pPr fontAlgn="base">
                <a:spcBef>
                  <a:spcPct val="0"/>
                </a:spcBef>
                <a:spcAft>
                  <a:spcPct val="0"/>
                </a:spcAft>
              </a:pPr>
              <a:t>2</a:t>
            </a:fld>
            <a:endParaRPr lang="en-US" altLang="en-US" dirty="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C7471BC2-603C-46BC-AA1B-A8BC3260E4BC}" type="slidenum">
              <a:rPr lang="en-US" altLang="en-US">
                <a:solidFill>
                  <a:srgbClr val="000000"/>
                </a:solidFill>
                <a:latin typeface="Calibri" pitchFamily="34" charset="0"/>
              </a:rPr>
              <a:pPr/>
              <a:t>26</a:t>
            </a:fld>
            <a:endParaRPr lang="en-US" altLang="en-US" dirty="0">
              <a:solidFill>
                <a:srgbClr val="000000"/>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EB07F53B-D0B0-4A18-9FEB-08477D5F64D4}" type="slidenum">
              <a:rPr lang="en-US" altLang="en-US">
                <a:solidFill>
                  <a:srgbClr val="000000"/>
                </a:solidFill>
                <a:latin typeface="Calibri" pitchFamily="34" charset="0"/>
              </a:rPr>
              <a:pPr/>
              <a:t>27</a:t>
            </a:fld>
            <a:endParaRPr lang="en-US" altLang="en-US" dirty="0">
              <a:solidFill>
                <a:srgbClr val="000000"/>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2876A445-9952-444A-A47E-0316B51EBF9F}" type="slidenum">
              <a:rPr lang="en-US" altLang="en-US">
                <a:solidFill>
                  <a:srgbClr val="000000"/>
                </a:solidFill>
                <a:latin typeface="Calibri" pitchFamily="34" charset="0"/>
              </a:rPr>
              <a:pPr/>
              <a:t>28</a:t>
            </a:fld>
            <a:endParaRPr lang="en-US" altLang="en-US" dirty="0">
              <a:solidFill>
                <a:srgbClr val="000000"/>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B4CB943C-59D5-4098-9003-81E4F4F31109}" type="slidenum">
              <a:rPr lang="en-US" altLang="en-US">
                <a:solidFill>
                  <a:srgbClr val="000000"/>
                </a:solidFill>
                <a:latin typeface="Calibri" pitchFamily="34" charset="0"/>
              </a:rPr>
              <a:pPr/>
              <a:t>29</a:t>
            </a:fld>
            <a:endParaRPr lang="en-US" altLang="en-US" dirty="0">
              <a:solidFill>
                <a:srgbClr val="000000"/>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18584876-1E56-4633-8159-C108F7E076DE}" type="slidenum">
              <a:rPr lang="en-US" altLang="en-US">
                <a:solidFill>
                  <a:srgbClr val="000000"/>
                </a:solidFill>
                <a:latin typeface="Calibri" pitchFamily="34" charset="0"/>
              </a:rPr>
              <a:pPr/>
              <a:t>31</a:t>
            </a:fld>
            <a:endParaRPr lang="en-US" altLang="en-US" dirty="0">
              <a:solidFill>
                <a:srgbClr val="000000"/>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6B5001DC-5F4A-4BAF-B3CA-ED84B14B051E}" type="slidenum">
              <a:rPr lang="en-US" altLang="en-US">
                <a:solidFill>
                  <a:prstClr val="black"/>
                </a:solidFill>
                <a:latin typeface="Calibri" pitchFamily="34" charset="0"/>
              </a:rPr>
              <a:pPr/>
              <a:t>32</a:t>
            </a:fld>
            <a:endParaRPr lang="en-US" altLang="en-US" dirty="0">
              <a:solidFill>
                <a:prstClr val="black"/>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7CD1973E-A196-4A01-8256-81EB03F8880C}" type="slidenum">
              <a:rPr lang="en-US" altLang="en-US">
                <a:solidFill>
                  <a:prstClr val="black"/>
                </a:solidFill>
                <a:latin typeface="Calibri" pitchFamily="34" charset="0"/>
              </a:rPr>
              <a:pPr/>
              <a:t>33</a:t>
            </a:fld>
            <a:endParaRPr lang="en-US" altLang="en-US" dirty="0">
              <a:solidFill>
                <a:prstClr val="black"/>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2A5FA7B3-E8EC-45FE-AE3A-5D8C75BCEB39}" type="slidenum">
              <a:rPr lang="en-US" altLang="en-US">
                <a:solidFill>
                  <a:prstClr val="black"/>
                </a:solidFill>
                <a:latin typeface="Calibri" pitchFamily="34" charset="0"/>
              </a:rPr>
              <a:pPr/>
              <a:t>34</a:t>
            </a:fld>
            <a:endParaRPr lang="en-US" altLang="en-US" dirty="0">
              <a:solidFill>
                <a:prstClr val="black"/>
              </a:solidFill>
              <a:latin typeface="Calibri" pitchFamily="34" charset="0"/>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latin typeface="Arial" charset="0"/>
              </a:rPr>
              <a:t>The U.S.-China Student Summit, operated by World Strides with the support of the 100,000 Strong Foundation, aims to fulfill the initiative first set forth by President Barack Obama and the State Department to strengthen our relationship with China through our young people. With the support of the State Department, Peking University, and high-level government and education officials in China, it has become a movement that will quickly outlive even its name! The initial goal of 100,000 students studying in China will likely be reached, and then expanded. Each university participating in the inaugural U.S.-China Student Summit will play a part.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90F571CF-85F2-44AF-B795-B8E0EF68B956}" type="slidenum">
              <a:rPr lang="en-US" altLang="en-US">
                <a:latin typeface="Calibri" pitchFamily="34" charset="0"/>
              </a:rPr>
              <a:pPr fontAlgn="base">
                <a:spcBef>
                  <a:spcPct val="0"/>
                </a:spcBef>
                <a:spcAft>
                  <a:spcPct val="0"/>
                </a:spcAft>
              </a:pPr>
              <a:t>3</a:t>
            </a:fld>
            <a:endParaRPr lang="en-US" altLang="en-US" dirty="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BF8D6A-EF90-45FD-822C-6CDF9A1506A8}" type="slidenum">
              <a:rPr lang="en-US" smtClean="0"/>
              <a:pPr>
                <a:defRPr/>
              </a:pPr>
              <a:t>15</a:t>
            </a:fld>
            <a:endParaRPr lang="en-US" dirty="0"/>
          </a:p>
        </p:txBody>
      </p:sp>
    </p:spTree>
    <p:extLst>
      <p:ext uri="{BB962C8B-B14F-4D97-AF65-F5344CB8AC3E}">
        <p14:creationId xmlns:p14="http://schemas.microsoft.com/office/powerpoint/2010/main" val="4104809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CB0B8910-2BF6-41B4-BED3-10F18A093288}" type="slidenum">
              <a:rPr lang="en-US" altLang="en-US">
                <a:latin typeface="Calibri" pitchFamily="34" charset="0"/>
              </a:rPr>
              <a:pPr fontAlgn="base">
                <a:spcBef>
                  <a:spcPct val="0"/>
                </a:spcBef>
                <a:spcAft>
                  <a:spcPct val="0"/>
                </a:spcAft>
              </a:pPr>
              <a:t>19</a:t>
            </a:fld>
            <a:endParaRPr lang="en-US" altLang="en-US" dirty="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9D1DD0EE-A9F2-4D24-98AA-2E8CD2493C8A}" type="slidenum">
              <a:rPr lang="en-US" altLang="en-US">
                <a:solidFill>
                  <a:srgbClr val="000000"/>
                </a:solidFill>
                <a:latin typeface="Calibri" pitchFamily="34" charset="0"/>
              </a:rPr>
              <a:pPr/>
              <a:t>21</a:t>
            </a:fld>
            <a:endParaRPr lang="en-US" altLang="en-US" dirty="0">
              <a:solidFill>
                <a:srgbClr val="000000"/>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EB5F8C2B-AE8D-4A51-ADE9-0D343B7AE261}" type="slidenum">
              <a:rPr lang="en-US" altLang="en-US">
                <a:solidFill>
                  <a:srgbClr val="000000"/>
                </a:solidFill>
                <a:latin typeface="Calibri" pitchFamily="34" charset="0"/>
              </a:rPr>
              <a:pPr/>
              <a:t>22</a:t>
            </a:fld>
            <a:endParaRPr lang="en-US" altLang="en-US" dirty="0">
              <a:solidFill>
                <a:srgbClr val="000000"/>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DFBC8DDF-FEE5-4445-96D8-9D4C7FFBA23D}" type="slidenum">
              <a:rPr lang="en-US" altLang="en-US">
                <a:solidFill>
                  <a:srgbClr val="000000"/>
                </a:solidFill>
                <a:latin typeface="Calibri" pitchFamily="34" charset="0"/>
              </a:rPr>
              <a:pPr/>
              <a:t>23</a:t>
            </a:fld>
            <a:endParaRPr lang="en-US" altLang="en-US" dirty="0">
              <a:solidFill>
                <a:srgbClr val="000000"/>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E326711D-DDC4-4BB7-B672-105FAAEF48C8}" type="slidenum">
              <a:rPr lang="en-US" altLang="en-US">
                <a:solidFill>
                  <a:srgbClr val="000000"/>
                </a:solidFill>
                <a:latin typeface="Calibri" pitchFamily="34" charset="0"/>
              </a:rPr>
              <a:pPr/>
              <a:t>24</a:t>
            </a:fld>
            <a:endParaRPr lang="en-US" altLang="en-US" dirty="0">
              <a:solidFill>
                <a:srgbClr val="000000"/>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F644401F-B96F-4C35-8D00-3B521F59A4EA}" type="slidenum">
              <a:rPr lang="en-US" altLang="en-US">
                <a:solidFill>
                  <a:srgbClr val="000000"/>
                </a:solidFill>
                <a:latin typeface="Calibri" pitchFamily="34" charset="0"/>
              </a:rPr>
              <a:pPr/>
              <a:t>25</a:t>
            </a:fld>
            <a:endParaRPr lang="en-US" altLang="en-US" dirty="0">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DFA9CFD1-B590-4741-9ABF-EA71794C2180}" type="datetime1">
              <a:rPr lang="en-US"/>
              <a:pPr>
                <a:defRPr/>
              </a:pPr>
              <a:t>3/3/2017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7EF5F6F-3574-49DC-AFD7-4BDBEFB34391}" type="slidenum">
              <a:rPr lang="en-US"/>
              <a:pPr>
                <a:defRPr/>
              </a:pPr>
              <a:t>‹#›</a:t>
            </a:fld>
            <a:endParaRPr lang="en-US" dirty="0"/>
          </a:p>
        </p:txBody>
      </p:sp>
    </p:spTree>
    <p:extLst>
      <p:ext uri="{BB962C8B-B14F-4D97-AF65-F5344CB8AC3E}">
        <p14:creationId xmlns:p14="http://schemas.microsoft.com/office/powerpoint/2010/main" val="3461858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A32E1D-1C22-47C6-B4F6-9AB59E53D5ED}" type="datetime1">
              <a:rPr lang="en-US"/>
              <a:pPr>
                <a:defRPr/>
              </a:pPr>
              <a:t>3/3/2017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4C46A8D-179F-4298-B3C8-215E0D6FF359}" type="slidenum">
              <a:rPr lang="en-US"/>
              <a:pPr>
                <a:defRPr/>
              </a:pPr>
              <a:t>‹#›</a:t>
            </a:fld>
            <a:endParaRPr lang="en-US" dirty="0"/>
          </a:p>
        </p:txBody>
      </p:sp>
    </p:spTree>
    <p:extLst>
      <p:ext uri="{BB962C8B-B14F-4D97-AF65-F5344CB8AC3E}">
        <p14:creationId xmlns:p14="http://schemas.microsoft.com/office/powerpoint/2010/main" val="1451005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21B5B4C-F4BA-45CF-B9F6-FAF36C64BC2C}" type="datetime1">
              <a:rPr lang="en-US"/>
              <a:pPr>
                <a:defRPr/>
              </a:pPr>
              <a:t>3/3/2017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6A77D73-33A4-4591-AA52-06F34DB37CC0}" type="slidenum">
              <a:rPr lang="en-US"/>
              <a:pPr>
                <a:defRPr/>
              </a:pPr>
              <a:t>‹#›</a:t>
            </a:fld>
            <a:endParaRPr lang="en-US" dirty="0"/>
          </a:p>
        </p:txBody>
      </p:sp>
    </p:spTree>
    <p:extLst>
      <p:ext uri="{BB962C8B-B14F-4D97-AF65-F5344CB8AC3E}">
        <p14:creationId xmlns:p14="http://schemas.microsoft.com/office/powerpoint/2010/main" val="648867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7E7D22-B87A-454E-BCB7-33E7686FDF37}" type="datetime1">
              <a:rPr lang="en-US"/>
              <a:pPr>
                <a:defRPr/>
              </a:pPr>
              <a:t>3/3/2017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585BCD0-9D72-4802-9423-06677AF00344}" type="slidenum">
              <a:rPr lang="en-US"/>
              <a:pPr>
                <a:defRPr/>
              </a:pPr>
              <a:t>‹#›</a:t>
            </a:fld>
            <a:endParaRPr lang="en-US" dirty="0"/>
          </a:p>
        </p:txBody>
      </p:sp>
    </p:spTree>
    <p:extLst>
      <p:ext uri="{BB962C8B-B14F-4D97-AF65-F5344CB8AC3E}">
        <p14:creationId xmlns:p14="http://schemas.microsoft.com/office/powerpoint/2010/main" val="914829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CD60B5-5A50-45F9-9BFC-E34FDF9BE80F}" type="datetime1">
              <a:rPr lang="en-US"/>
              <a:pPr>
                <a:defRPr/>
              </a:pPr>
              <a:t>3/3/2017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0876ADB-DDFA-412F-9D1A-2625E34CFA61}" type="slidenum">
              <a:rPr lang="en-US"/>
              <a:pPr>
                <a:defRPr/>
              </a:pPr>
              <a:t>‹#›</a:t>
            </a:fld>
            <a:endParaRPr lang="en-US" dirty="0"/>
          </a:p>
        </p:txBody>
      </p:sp>
    </p:spTree>
    <p:extLst>
      <p:ext uri="{BB962C8B-B14F-4D97-AF65-F5344CB8AC3E}">
        <p14:creationId xmlns:p14="http://schemas.microsoft.com/office/powerpoint/2010/main" val="376594102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AD6C20D2-5B48-450F-9F4D-ED350BF2ACBA}" type="datetime1">
              <a:rPr lang="en-US"/>
              <a:pPr>
                <a:defRPr/>
              </a:pPr>
              <a:t>3/3/2017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BDFDBDA-0102-404D-8A6C-8785906362CF}" type="slidenum">
              <a:rPr lang="en-US"/>
              <a:pPr>
                <a:defRPr/>
              </a:pPr>
              <a:t>‹#›</a:t>
            </a:fld>
            <a:endParaRPr lang="en-US" dirty="0"/>
          </a:p>
        </p:txBody>
      </p:sp>
    </p:spTree>
    <p:extLst>
      <p:ext uri="{BB962C8B-B14F-4D97-AF65-F5344CB8AC3E}">
        <p14:creationId xmlns:p14="http://schemas.microsoft.com/office/powerpoint/2010/main" val="398680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E24F6B3C-BF47-49AF-AE98-164138B63F58}" type="datetime1">
              <a:rPr lang="en-US"/>
              <a:pPr>
                <a:defRPr/>
              </a:pPr>
              <a:t>3/3/2017</a:t>
            </a:fld>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dirty="0"/>
          </a:p>
        </p:txBody>
      </p:sp>
      <p:sp>
        <p:nvSpPr>
          <p:cNvPr id="10" name="Slide Number Placeholder 8"/>
          <p:cNvSpPr>
            <a:spLocks noGrp="1"/>
          </p:cNvSpPr>
          <p:nvPr>
            <p:ph type="sldNum" sz="quarter" idx="12"/>
          </p:nvPr>
        </p:nvSpPr>
        <p:spPr/>
        <p:txBody>
          <a:bodyPr/>
          <a:lstStyle>
            <a:lvl1pPr>
              <a:defRPr/>
            </a:lvl1pPr>
          </a:lstStyle>
          <a:p>
            <a:pPr>
              <a:defRPr/>
            </a:pPr>
            <a:fld id="{AB8E5EB1-05AF-4A83-818E-4629E0B0D168}" type="slidenum">
              <a:rPr lang="en-US"/>
              <a:pPr>
                <a:defRPr/>
              </a:pPr>
              <a:t>‹#›</a:t>
            </a:fld>
            <a:endParaRPr lang="en-US" dirty="0"/>
          </a:p>
        </p:txBody>
      </p:sp>
    </p:spTree>
    <p:extLst>
      <p:ext uri="{BB962C8B-B14F-4D97-AF65-F5344CB8AC3E}">
        <p14:creationId xmlns:p14="http://schemas.microsoft.com/office/powerpoint/2010/main" val="518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F52AC6B-D4D6-4069-A5B9-5DE242898F76}" type="datetime1">
              <a:rPr lang="en-US"/>
              <a:pPr>
                <a:defRPr/>
              </a:pPr>
              <a:t>3/3/2017</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4314E2C8-363D-4837-AD50-ABFF7A7BF2F2}" type="slidenum">
              <a:rPr lang="en-US"/>
              <a:pPr>
                <a:defRPr/>
              </a:pPr>
              <a:t>‹#›</a:t>
            </a:fld>
            <a:endParaRPr lang="en-US" dirty="0"/>
          </a:p>
        </p:txBody>
      </p:sp>
    </p:spTree>
    <p:extLst>
      <p:ext uri="{BB962C8B-B14F-4D97-AF65-F5344CB8AC3E}">
        <p14:creationId xmlns:p14="http://schemas.microsoft.com/office/powerpoint/2010/main" val="2357536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23265BD-D4F5-4AA4-89B0-E50F24B5DA4B}" type="datetime1">
              <a:rPr lang="en-US"/>
              <a:pPr>
                <a:defRPr/>
              </a:pPr>
              <a:t>3/3/2017</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E1BFEF13-35FA-4A66-8018-EED18E744967}" type="slidenum">
              <a:rPr lang="en-US"/>
              <a:pPr>
                <a:defRPr/>
              </a:pPr>
              <a:t>‹#›</a:t>
            </a:fld>
            <a:endParaRPr lang="en-US" dirty="0"/>
          </a:p>
        </p:txBody>
      </p:sp>
    </p:spTree>
    <p:extLst>
      <p:ext uri="{BB962C8B-B14F-4D97-AF65-F5344CB8AC3E}">
        <p14:creationId xmlns:p14="http://schemas.microsoft.com/office/powerpoint/2010/main" val="2630145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969744FD-9AD1-401A-8C49-894983B2EB5C}" type="datetime1">
              <a:rPr lang="en-US"/>
              <a:pPr>
                <a:defRPr/>
              </a:pPr>
              <a:t>3/3/2017</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pPr>
              <a:defRPr/>
            </a:pPr>
            <a:fld id="{60D50D71-E0A1-4ED5-A32C-B069191B40FF}" type="slidenum">
              <a:rPr lang="en-US"/>
              <a:pPr>
                <a:defRPr/>
              </a:pPr>
              <a:t>‹#›</a:t>
            </a:fld>
            <a:endParaRPr lang="en-US" dirty="0"/>
          </a:p>
        </p:txBody>
      </p:sp>
    </p:spTree>
    <p:extLst>
      <p:ext uri="{BB962C8B-B14F-4D97-AF65-F5344CB8AC3E}">
        <p14:creationId xmlns:p14="http://schemas.microsoft.com/office/powerpoint/2010/main" val="1189263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7BAAE2F-B3CF-4C98-B3C1-290B6AD4961F}" type="datetime1">
              <a:rPr lang="en-US"/>
              <a:pPr>
                <a:defRPr/>
              </a:pPr>
              <a:t>3/3/2017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8EB2FE7-1AC6-4DFF-81D1-E81809A011C6}" type="slidenum">
              <a:rPr lang="en-US"/>
              <a:pPr>
                <a:defRPr/>
              </a:pPr>
              <a:t>‹#›</a:t>
            </a:fld>
            <a:endParaRPr lang="en-US" dirty="0"/>
          </a:p>
        </p:txBody>
      </p:sp>
    </p:spTree>
    <p:extLst>
      <p:ext uri="{BB962C8B-B14F-4D97-AF65-F5344CB8AC3E}">
        <p14:creationId xmlns:p14="http://schemas.microsoft.com/office/powerpoint/2010/main" val="3559832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fontAlgn="auto">
              <a:spcBef>
                <a:spcPts val="0"/>
              </a:spcBef>
              <a:spcAft>
                <a:spcPts val="0"/>
              </a:spcAft>
              <a:defRPr sz="1200" smtClean="0">
                <a:solidFill>
                  <a:srgbClr val="FFFFFF"/>
                </a:solidFill>
                <a:latin typeface="+mn-lt"/>
                <a:cs typeface="+mn-cs"/>
              </a:defRPr>
            </a:lvl1pPr>
          </a:lstStyle>
          <a:p>
            <a:pPr>
              <a:defRPr/>
            </a:pPr>
            <a:fld id="{791482BE-8F85-4CBF-BC6B-570F3338925F}" type="datetime1">
              <a:rPr lang="en-US"/>
              <a:pPr>
                <a:defRPr/>
              </a:pPr>
              <a:t>3/3/2017</a:t>
            </a:fld>
            <a:endParaRPr lang="en-US" dirty="0"/>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fontAlgn="auto">
              <a:spcBef>
                <a:spcPts val="0"/>
              </a:spcBef>
              <a:spcAft>
                <a:spcPts val="0"/>
              </a:spcAft>
              <a:defRPr sz="1200" dirty="0">
                <a:solidFill>
                  <a:srgbClr val="FFFFFF"/>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fontAlgn="auto">
              <a:spcBef>
                <a:spcPts val="0"/>
              </a:spcBef>
              <a:spcAft>
                <a:spcPts val="0"/>
              </a:spcAft>
              <a:defRPr sz="1400" b="1" smtClean="0">
                <a:solidFill>
                  <a:srgbClr val="FFFFFF"/>
                </a:solidFill>
                <a:latin typeface="+mn-lt"/>
                <a:cs typeface="+mn-cs"/>
              </a:defRPr>
            </a:lvl1pPr>
          </a:lstStyle>
          <a:p>
            <a:pPr>
              <a:defRPr/>
            </a:pPr>
            <a:fld id="{20B7BBF4-D3D4-42AD-A837-B9D84047E68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67" r:id="rId1"/>
    <p:sldLayoutId id="2147483760" r:id="rId2"/>
    <p:sldLayoutId id="2147483768" r:id="rId3"/>
    <p:sldLayoutId id="2147483761" r:id="rId4"/>
    <p:sldLayoutId id="2147483769" r:id="rId5"/>
    <p:sldLayoutId id="2147483762" r:id="rId6"/>
    <p:sldLayoutId id="2147483763" r:id="rId7"/>
    <p:sldLayoutId id="2147483770" r:id="rId8"/>
    <p:sldLayoutId id="2147483764" r:id="rId9"/>
    <p:sldLayoutId id="2147483765" r:id="rId10"/>
    <p:sldLayoutId id="2147483766" r:id="rId11"/>
  </p:sldLayoutIdLst>
  <p:hf hdr="0" ftr="0" dt="0"/>
  <p:txStyles>
    <p:title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182563" indent="-182563" algn="l" rtl="0" fontAlgn="base">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fontAlgn="base">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fontAlgn="base">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fontAlgn="base">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fontAlgn="base">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ubruniversitycenter.org/" TargetMode="External"/><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hyperlink" Target="http://www.subruniversitycenter.org/" TargetMode="External"/><Relationship Id="rId7" Type="http://schemas.openxmlformats.org/officeDocument/2006/relationships/image" Target="../media/image20.png"/><Relationship Id="rId2" Type="http://schemas.openxmlformats.org/officeDocument/2006/relationships/slideLayout" Target="../slideLayouts/slideLayout9.xml"/><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hyperlink" Target="http://www.subruniversitycenter.org/" TargetMode="External"/><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hyperlink" Target="http://www.subruniversitycenter.org/" TargetMode="External"/><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hyperlink" Target="http://www.subruniversitycenter.org/" TargetMode="External"/><Relationship Id="rId2" Type="http://schemas.openxmlformats.org/officeDocument/2006/relationships/slideLayout" Target="../slideLayouts/slideLayout9.xml"/><Relationship Id="rId1" Type="http://schemas.openxmlformats.org/officeDocument/2006/relationships/tags" Target="../tags/tag13.xml"/><Relationship Id="rId5" Type="http://schemas.openxmlformats.org/officeDocument/2006/relationships/image" Target="../media/image21.png"/><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hyperlink" Target="http://www.subruniversitycenter.org/" TargetMode="External"/><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3.xml"/><Relationship Id="rId7" Type="http://schemas.openxmlformats.org/officeDocument/2006/relationships/image" Target="../media/image23.jpeg"/><Relationship Id="rId2" Type="http://schemas.openxmlformats.org/officeDocument/2006/relationships/slideLayout" Target="../slideLayouts/slideLayout9.xml"/><Relationship Id="rId1" Type="http://schemas.openxmlformats.org/officeDocument/2006/relationships/tags" Target="../tags/tag15.xml"/><Relationship Id="rId6" Type="http://schemas.openxmlformats.org/officeDocument/2006/relationships/image" Target="../media/image22.jpeg"/><Relationship Id="rId5" Type="http://schemas.openxmlformats.org/officeDocument/2006/relationships/image" Target="../media/image2.emf"/><Relationship Id="rId4" Type="http://schemas.openxmlformats.org/officeDocument/2006/relationships/hyperlink" Target="http://www.subruniversitycenter.org/"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www.subruniversitycenter.org/" TargetMode="External"/><Relationship Id="rId7" Type="http://schemas.openxmlformats.org/officeDocument/2006/relationships/image" Target="../media/image27.png"/><Relationship Id="rId2" Type="http://schemas.openxmlformats.org/officeDocument/2006/relationships/slideLayout" Target="../slideLayouts/slideLayout9.xml"/><Relationship Id="rId1" Type="http://schemas.openxmlformats.org/officeDocument/2006/relationships/tags" Target="../tags/tag1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hyperlink" Target="http://www.subruniversitycenter.org/" TargetMode="Externa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hyperlink" Target="http://www.subruniversitycenter.org/" TargetMode="External"/><Relationship Id="rId2" Type="http://schemas.openxmlformats.org/officeDocument/2006/relationships/slideLayout" Target="../slideLayouts/slideLayout9.xml"/><Relationship Id="rId1" Type="http://schemas.openxmlformats.org/officeDocument/2006/relationships/tags" Target="../tags/tag18.xml"/><Relationship Id="rId5" Type="http://schemas.openxmlformats.org/officeDocument/2006/relationships/image" Target="../media/image29.png"/><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19.xml"/><Relationship Id="rId6" Type="http://schemas.openxmlformats.org/officeDocument/2006/relationships/image" Target="../media/image30.jpeg"/><Relationship Id="rId5" Type="http://schemas.openxmlformats.org/officeDocument/2006/relationships/image" Target="../media/image2.emf"/><Relationship Id="rId4" Type="http://schemas.openxmlformats.org/officeDocument/2006/relationships/hyperlink" Target="http://www.subruniversitycenter.org/"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2.xml"/><Relationship Id="rId5" Type="http://schemas.openxmlformats.org/officeDocument/2006/relationships/image" Target="../media/image2.emf"/><Relationship Id="rId4" Type="http://schemas.openxmlformats.org/officeDocument/2006/relationships/hyperlink" Target="http://www.subruniversitycenter.org/"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subruniversitycenter.org/" TargetMode="External"/><Relationship Id="rId2" Type="http://schemas.openxmlformats.org/officeDocument/2006/relationships/slideLayout" Target="../slideLayouts/slideLayout9.xml"/><Relationship Id="rId1" Type="http://schemas.openxmlformats.org/officeDocument/2006/relationships/tags" Target="../tags/tag20.xml"/><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2.emf"/><Relationship Id="rId2" Type="http://schemas.openxmlformats.org/officeDocument/2006/relationships/slideLayout" Target="../slideLayouts/slideLayout9.xml"/><Relationship Id="rId1" Type="http://schemas.openxmlformats.org/officeDocument/2006/relationships/tags" Target="../tags/tag21.xml"/><Relationship Id="rId6" Type="http://schemas.openxmlformats.org/officeDocument/2006/relationships/image" Target="../media/image31.emf"/><Relationship Id="rId5" Type="http://schemas.openxmlformats.org/officeDocument/2006/relationships/image" Target="../media/image2.emf"/><Relationship Id="rId4" Type="http://schemas.openxmlformats.org/officeDocument/2006/relationships/hyperlink" Target="http://www.subruniversitycenter.org/"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4.emf"/><Relationship Id="rId2" Type="http://schemas.openxmlformats.org/officeDocument/2006/relationships/slideLayout" Target="../slideLayouts/slideLayout9.xml"/><Relationship Id="rId1" Type="http://schemas.openxmlformats.org/officeDocument/2006/relationships/tags" Target="../tags/tag22.xml"/><Relationship Id="rId6" Type="http://schemas.openxmlformats.org/officeDocument/2006/relationships/image" Target="../media/image33.emf"/><Relationship Id="rId5" Type="http://schemas.openxmlformats.org/officeDocument/2006/relationships/image" Target="../media/image2.emf"/><Relationship Id="rId4" Type="http://schemas.openxmlformats.org/officeDocument/2006/relationships/hyperlink" Target="http://www.subruniversitycenter.org/"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image" Target="../media/image35.png"/><Relationship Id="rId5" Type="http://schemas.openxmlformats.org/officeDocument/2006/relationships/image" Target="../media/image2.emf"/><Relationship Id="rId4" Type="http://schemas.openxmlformats.org/officeDocument/2006/relationships/hyperlink" Target="http://www.subruniversitycenter.org/"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image" Target="../media/image36.emf"/><Relationship Id="rId5" Type="http://schemas.openxmlformats.org/officeDocument/2006/relationships/image" Target="../media/image2.emf"/><Relationship Id="rId4" Type="http://schemas.openxmlformats.org/officeDocument/2006/relationships/hyperlink" Target="http://www.subruniversitycenter.org/"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9.xml"/><Relationship Id="rId7" Type="http://schemas.openxmlformats.org/officeDocument/2006/relationships/image" Target="../media/image38.jpeg"/><Relationship Id="rId2" Type="http://schemas.openxmlformats.org/officeDocument/2006/relationships/slideLayout" Target="../slideLayouts/slideLayout9.xml"/><Relationship Id="rId1" Type="http://schemas.openxmlformats.org/officeDocument/2006/relationships/tags" Target="../tags/tag25.xml"/><Relationship Id="rId6" Type="http://schemas.openxmlformats.org/officeDocument/2006/relationships/image" Target="../media/image37.jpeg"/><Relationship Id="rId5" Type="http://schemas.openxmlformats.org/officeDocument/2006/relationships/image" Target="../media/image2.emf"/><Relationship Id="rId4" Type="http://schemas.openxmlformats.org/officeDocument/2006/relationships/hyperlink" Target="http://www.subruniversitycenter.org/"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26.xml"/><Relationship Id="rId5" Type="http://schemas.openxmlformats.org/officeDocument/2006/relationships/image" Target="../media/image2.emf"/><Relationship Id="rId4" Type="http://schemas.openxmlformats.org/officeDocument/2006/relationships/hyperlink" Target="http://www.subruniversitycenter.org/"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27.xml"/><Relationship Id="rId6" Type="http://schemas.openxmlformats.org/officeDocument/2006/relationships/image" Target="../media/image40.png"/><Relationship Id="rId5" Type="http://schemas.openxmlformats.org/officeDocument/2006/relationships/image" Target="../media/image2.emf"/><Relationship Id="rId4" Type="http://schemas.openxmlformats.org/officeDocument/2006/relationships/hyperlink" Target="http://www.subruniversitycenter.org/"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28.xml"/><Relationship Id="rId5" Type="http://schemas.openxmlformats.org/officeDocument/2006/relationships/image" Target="../media/image2.emf"/><Relationship Id="rId4" Type="http://schemas.openxmlformats.org/officeDocument/2006/relationships/hyperlink" Target="http://www.subruniversitycenter.org/"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3.xml"/><Relationship Id="rId7" Type="http://schemas.openxmlformats.org/officeDocument/2006/relationships/image" Target="../media/image42.png"/><Relationship Id="rId2" Type="http://schemas.openxmlformats.org/officeDocument/2006/relationships/slideLayout" Target="../slideLayouts/slideLayout9.xml"/><Relationship Id="rId1" Type="http://schemas.openxmlformats.org/officeDocument/2006/relationships/tags" Target="../tags/tag29.xml"/><Relationship Id="rId6" Type="http://schemas.openxmlformats.org/officeDocument/2006/relationships/image" Target="../media/image41.png"/><Relationship Id="rId5" Type="http://schemas.openxmlformats.org/officeDocument/2006/relationships/image" Target="../media/image2.emf"/><Relationship Id="rId4" Type="http://schemas.openxmlformats.org/officeDocument/2006/relationships/hyperlink" Target="http://www.subruniversitycenter.org/" TargetMode="External"/><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hyperlink" Target="http://www.subruniversitycenter.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31.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32.xml"/><Relationship Id="rId6" Type="http://schemas.openxmlformats.org/officeDocument/2006/relationships/image" Target="../media/image46.jpeg"/><Relationship Id="rId5" Type="http://schemas.openxmlformats.org/officeDocument/2006/relationships/image" Target="../media/image2.emf"/><Relationship Id="rId4" Type="http://schemas.openxmlformats.org/officeDocument/2006/relationships/hyperlink" Target="http://www.subruniversitycenter.org/"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8.png"/><Relationship Id="rId2" Type="http://schemas.openxmlformats.org/officeDocument/2006/relationships/slideLayout" Target="../slideLayouts/slideLayout9.xml"/><Relationship Id="rId1" Type="http://schemas.openxmlformats.org/officeDocument/2006/relationships/tags" Target="../tags/tag33.xml"/><Relationship Id="rId6" Type="http://schemas.openxmlformats.org/officeDocument/2006/relationships/image" Target="../media/image47.jpeg"/><Relationship Id="rId5" Type="http://schemas.openxmlformats.org/officeDocument/2006/relationships/image" Target="../media/image2.emf"/><Relationship Id="rId4" Type="http://schemas.openxmlformats.org/officeDocument/2006/relationships/hyperlink" Target="http://www.subruniversitycenter.org/"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slideLayout" Target="../slideLayouts/slideLayout9.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9.xml"/><Relationship Id="rId1" Type="http://schemas.openxmlformats.org/officeDocument/2006/relationships/tags" Target="../tags/tag36.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hyperlink" Target="http://www.subruniversitycenter.org/" TargetMode="External"/><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hyperlink" Target="http://www.subruniversitycenter.org/" TargetMode="External"/><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www.subruniversitycenter.org/" TargetMode="External"/><Relationship Id="rId7" Type="http://schemas.openxmlformats.org/officeDocument/2006/relationships/image" Target="../media/image6.png"/><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emf"/><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hyperlink" Target="http://www.subruniversitycenter.org/" TargetMode="External"/><Relationship Id="rId7" Type="http://schemas.openxmlformats.org/officeDocument/2006/relationships/image" Target="../media/image11.png"/><Relationship Id="rId2" Type="http://schemas.openxmlformats.org/officeDocument/2006/relationships/slideLayout" Target="../slideLayouts/slideLayout9.xml"/><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www.subruniversitycenter.org/" TargetMode="External"/><Relationship Id="rId7" Type="http://schemas.openxmlformats.org/officeDocument/2006/relationships/image" Target="../media/image14.png"/><Relationship Id="rId2" Type="http://schemas.openxmlformats.org/officeDocument/2006/relationships/slideLayout" Target="../slideLayouts/slideLayout9.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emf"/><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hyperlink" Target="http://www.subruniversitycenter.org/" TargetMode="External"/><Relationship Id="rId2" Type="http://schemas.openxmlformats.org/officeDocument/2006/relationships/slideLayout" Target="../slideLayouts/slideLayout9.xml"/><Relationship Id="rId1" Type="http://schemas.openxmlformats.org/officeDocument/2006/relationships/tags" Target="../tags/tag9.xml"/><Relationship Id="rId5" Type="http://schemas.openxmlformats.org/officeDocument/2006/relationships/image" Target="../media/image17.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Placeholder 3"/>
          <p:cNvSpPr>
            <a:spLocks noGrp="1"/>
          </p:cNvSpPr>
          <p:nvPr>
            <p:ph type="body" sz="half" idx="2"/>
          </p:nvPr>
        </p:nvSpPr>
        <p:spPr>
          <a:xfrm>
            <a:off x="706438" y="6137275"/>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3"/>
              </a:rPr>
              <a:t>www.SubrUniversityCenter.org</a:t>
            </a:r>
            <a:endParaRPr lang="en-US" altLang="en-US" dirty="0" smtClean="0">
              <a:latin typeface="Elephant" pitchFamily="18" charset="0"/>
            </a:endParaRPr>
          </a:p>
          <a:p>
            <a:endParaRPr lang="en-US" altLang="en-US" dirty="0" smtClean="0"/>
          </a:p>
        </p:txBody>
      </p:sp>
      <p:pic>
        <p:nvPicPr>
          <p:cNvPr id="61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13410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609600" y="609600"/>
            <a:ext cx="7772400" cy="1830388"/>
          </a:xfrm>
          <a:prstGeom prst="rect">
            <a:avLst/>
          </a:prstGeom>
        </p:spPr>
        <p:txBody>
          <a:bodyPr anchor="b">
            <a:normAutofit/>
          </a:bodyPr>
          <a:lstStyle>
            <a:lvl1pPr algn="l" defTabSz="914400" rtl="0" eaLnBrk="1" latinLnBrk="0" hangingPunct="1">
              <a:spcBef>
                <a:spcPct val="0"/>
              </a:spcBef>
              <a:buNone/>
              <a:defRPr sz="2400" b="0" kern="1200" spc="-100" baseline="0">
                <a:solidFill>
                  <a:schemeClr val="tx2"/>
                </a:solidFill>
                <a:latin typeface="+mj-lt"/>
                <a:ea typeface="+mj-ea"/>
                <a:cs typeface="+mj-cs"/>
              </a:defRPr>
            </a:lvl1pPr>
          </a:lstStyle>
          <a:p>
            <a:pPr algn="ctr" fontAlgn="auto">
              <a:spcAft>
                <a:spcPts val="0"/>
              </a:spcAft>
              <a:defRPr/>
            </a:pPr>
            <a:r>
              <a:rPr lang="en-US" sz="4800" dirty="0" smtClean="0">
                <a:solidFill>
                  <a:schemeClr val="tx1"/>
                </a:solidFill>
              </a:rPr>
              <a:t>EDA University Center for Economic Development</a:t>
            </a:r>
            <a:endParaRPr lang="en-US" sz="4800" dirty="0">
              <a:solidFill>
                <a:schemeClr val="tx1"/>
              </a:solidFill>
            </a:endParaRPr>
          </a:p>
        </p:txBody>
      </p:sp>
      <p:sp>
        <p:nvSpPr>
          <p:cNvPr id="7" name="Rectangle 6"/>
          <p:cNvSpPr/>
          <p:nvPr/>
        </p:nvSpPr>
        <p:spPr>
          <a:xfrm>
            <a:off x="2057400" y="2551113"/>
            <a:ext cx="4876800" cy="2586037"/>
          </a:xfrm>
          <a:prstGeom prst="rect">
            <a:avLst/>
          </a:prstGeom>
        </p:spPr>
        <p:txBody>
          <a:bodyPr>
            <a:spAutoFit/>
          </a:bodyPr>
          <a:lstStyle/>
          <a:p>
            <a:pPr fontAlgn="auto">
              <a:spcBef>
                <a:spcPts val="0"/>
              </a:spcBef>
              <a:spcAft>
                <a:spcPts val="0"/>
              </a:spcAft>
              <a:defRPr/>
            </a:pPr>
            <a:r>
              <a:rPr lang="en-US" sz="2400" dirty="0">
                <a:latin typeface="+mn-lt"/>
                <a:cs typeface="+mn-cs"/>
              </a:rPr>
              <a:t>Southern University and A&amp;M College, Baton Rouge, Louisiana</a:t>
            </a:r>
          </a:p>
          <a:p>
            <a:pPr fontAlgn="auto">
              <a:spcBef>
                <a:spcPts val="0"/>
              </a:spcBef>
              <a:spcAft>
                <a:spcPts val="0"/>
              </a:spcAft>
              <a:defRPr/>
            </a:pPr>
            <a:endParaRPr lang="en-US" sz="2400" dirty="0">
              <a:latin typeface="+mn-lt"/>
              <a:cs typeface="+mn-cs"/>
            </a:endParaRPr>
          </a:p>
          <a:p>
            <a:pPr algn="ctr" fontAlgn="auto">
              <a:spcBef>
                <a:spcPts val="0"/>
              </a:spcBef>
              <a:spcAft>
                <a:spcPts val="0"/>
              </a:spcAft>
              <a:defRPr/>
            </a:pPr>
            <a:r>
              <a:rPr lang="en-US" dirty="0">
                <a:latin typeface="+mn-lt"/>
                <a:cs typeface="+mn-cs"/>
              </a:rPr>
              <a:t>Team Members </a:t>
            </a:r>
          </a:p>
          <a:p>
            <a:pPr marL="285750" indent="-285750" fontAlgn="auto">
              <a:spcBef>
                <a:spcPts val="0"/>
              </a:spcBef>
              <a:spcAft>
                <a:spcPts val="0"/>
              </a:spcAft>
              <a:buFont typeface="Arial" panose="020B0604020202020204" pitchFamily="34" charset="0"/>
              <a:buChar char="•"/>
              <a:defRPr/>
            </a:pPr>
            <a:r>
              <a:rPr lang="en-US" dirty="0">
                <a:latin typeface="+mn-lt"/>
                <a:cs typeface="+mn-cs"/>
              </a:rPr>
              <a:t>Dr. Donald R. Andrews,</a:t>
            </a:r>
          </a:p>
          <a:p>
            <a:pPr marL="285750" indent="-285750" fontAlgn="auto">
              <a:spcBef>
                <a:spcPts val="0"/>
              </a:spcBef>
              <a:spcAft>
                <a:spcPts val="0"/>
              </a:spcAft>
              <a:buFont typeface="Arial" panose="020B0604020202020204" pitchFamily="34" charset="0"/>
              <a:buChar char="•"/>
              <a:defRPr/>
            </a:pPr>
            <a:r>
              <a:rPr lang="en-US" dirty="0">
                <a:latin typeface="+mn-lt"/>
                <a:cs typeface="+mn-cs"/>
              </a:rPr>
              <a:t>Dr. Ghirmay S. Ghebreyesus, </a:t>
            </a:r>
          </a:p>
          <a:p>
            <a:pPr marL="285750" indent="-285750" fontAlgn="auto">
              <a:spcBef>
                <a:spcPts val="0"/>
              </a:spcBef>
              <a:spcAft>
                <a:spcPts val="0"/>
              </a:spcAft>
              <a:buFont typeface="Arial" panose="020B0604020202020204" pitchFamily="34" charset="0"/>
              <a:buChar char="•"/>
              <a:defRPr/>
            </a:pPr>
            <a:r>
              <a:rPr lang="en-US" dirty="0">
                <a:latin typeface="+mn-lt"/>
                <a:cs typeface="+mn-cs"/>
              </a:rPr>
              <a:t>Dr. Sung C. No</a:t>
            </a:r>
          </a:p>
          <a:p>
            <a:pPr marL="285750" indent="-285750" fontAlgn="auto">
              <a:spcBef>
                <a:spcPts val="0"/>
              </a:spcBef>
              <a:spcAft>
                <a:spcPts val="0"/>
              </a:spcAft>
              <a:buFont typeface="Arial" panose="020B0604020202020204" pitchFamily="34" charset="0"/>
              <a:buChar char="•"/>
              <a:defRPr/>
            </a:pPr>
            <a:r>
              <a:rPr lang="en-US" dirty="0">
                <a:latin typeface="+mn-lt"/>
                <a:cs typeface="+mn-cs"/>
              </a:rPr>
              <a:t>Dr.  Aloyce R Kaliba </a:t>
            </a:r>
          </a:p>
        </p:txBody>
      </p:sp>
      <p:sp>
        <p:nvSpPr>
          <p:cNvPr id="615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3503461E-C2FF-4213-8A9E-6E482EA811C3}" type="slidenum">
              <a:rPr lang="en-US" altLang="en-US">
                <a:solidFill>
                  <a:srgbClr val="FFFFFF"/>
                </a:solidFill>
              </a:rPr>
              <a:pPr fontAlgn="base">
                <a:spcBef>
                  <a:spcPct val="0"/>
                </a:spcBef>
                <a:spcAft>
                  <a:spcPct val="0"/>
                </a:spcAft>
              </a:pPr>
              <a:t>1</a:t>
            </a:fld>
            <a:endParaRPr lang="en-US" altLang="en-US" dirty="0">
              <a:solidFill>
                <a:srgbClr val="FFFFFF"/>
              </a:solidFill>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3"/>
          <p:cNvSpPr>
            <a:spLocks noGrp="1"/>
          </p:cNvSpPr>
          <p:nvPr>
            <p:ph type="body" sz="half" idx="2"/>
          </p:nvPr>
        </p:nvSpPr>
        <p:spPr>
          <a:xfrm>
            <a:off x="706438" y="5899150"/>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3"/>
              </a:rPr>
              <a:t>www.SubrUniversityCenter.org</a:t>
            </a:r>
            <a:endParaRPr lang="en-US" altLang="en-US" dirty="0" smtClean="0">
              <a:latin typeface="Elephant" pitchFamily="18" charset="0"/>
            </a:endParaRPr>
          </a:p>
          <a:p>
            <a:endParaRPr lang="en-US" altLang="en-US" dirty="0" smtClean="0"/>
          </a:p>
        </p:txBody>
      </p:sp>
      <p:pic>
        <p:nvPicPr>
          <p:cNvPr id="1638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89915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94680FB6-D204-43A9-A76B-C10E25D315A8}" type="slidenum">
              <a:rPr lang="en-US" altLang="en-US">
                <a:solidFill>
                  <a:srgbClr val="FFFFFF"/>
                </a:solidFill>
              </a:rPr>
              <a:pPr fontAlgn="base">
                <a:spcBef>
                  <a:spcPct val="0"/>
                </a:spcBef>
                <a:spcAft>
                  <a:spcPct val="0"/>
                </a:spcAft>
              </a:pPr>
              <a:t>10</a:t>
            </a:fld>
            <a:endParaRPr lang="en-US" altLang="en-US" dirty="0">
              <a:solidFill>
                <a:srgbClr val="FFFFFF"/>
              </a:solidFill>
            </a:endParaRPr>
          </a:p>
        </p:txBody>
      </p:sp>
      <p:pic>
        <p:nvPicPr>
          <p:cNvPr id="1638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533400"/>
            <a:ext cx="3760788"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700" y="1371600"/>
            <a:ext cx="4749800" cy="356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990600"/>
            <a:ext cx="3319463" cy="442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3"/>
          <p:cNvSpPr>
            <a:spLocks noGrp="1"/>
          </p:cNvSpPr>
          <p:nvPr>
            <p:ph type="body" sz="half" idx="2"/>
          </p:nvPr>
        </p:nvSpPr>
        <p:spPr>
          <a:xfrm>
            <a:off x="685800" y="61039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3"/>
              </a:rPr>
              <a:t>www.SubrUniversityCenter.org</a:t>
            </a:r>
            <a:endParaRPr lang="en-US" altLang="en-US" dirty="0" smtClean="0">
              <a:latin typeface="Elephant" pitchFamily="18" charset="0"/>
            </a:endParaRPr>
          </a:p>
          <a:p>
            <a:endParaRPr lang="en-US" altLang="en-US" dirty="0" smtClean="0"/>
          </a:p>
        </p:txBody>
      </p:sp>
      <p:pic>
        <p:nvPicPr>
          <p:cNvPr id="174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088063"/>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457200" y="1292225"/>
            <a:ext cx="2438400" cy="1143000"/>
          </a:xfrm>
        </p:spPr>
        <p:txBody>
          <a:bodyPr>
            <a:noAutofit/>
          </a:bodyPr>
          <a:lstStyle/>
          <a:p>
            <a:pPr marL="342900" indent="-342900" fontAlgn="auto">
              <a:spcAft>
                <a:spcPts val="0"/>
              </a:spcAft>
              <a:buFont typeface="Wingdings" panose="05000000000000000000" pitchFamily="2" charset="2"/>
              <a:buChar char="q"/>
              <a:defRPr/>
            </a:pPr>
            <a:r>
              <a:rPr lang="en-US" dirty="0" smtClean="0">
                <a:solidFill>
                  <a:srgbClr val="002060"/>
                </a:solidFill>
              </a:rPr>
              <a:t>Workforce Training  Modules</a:t>
            </a:r>
            <a:endParaRPr lang="en-US" dirty="0">
              <a:solidFill>
                <a:srgbClr val="002060"/>
              </a:solidFill>
            </a:endParaRPr>
          </a:p>
        </p:txBody>
      </p:sp>
      <p:sp>
        <p:nvSpPr>
          <p:cNvPr id="9" name="Content Placeholder 2"/>
          <p:cNvSpPr txBox="1">
            <a:spLocks/>
          </p:cNvSpPr>
          <p:nvPr/>
        </p:nvSpPr>
        <p:spPr>
          <a:xfrm>
            <a:off x="3200400" y="1295400"/>
            <a:ext cx="5334000" cy="4495800"/>
          </a:xfrm>
          <a:prstGeom prst="rect">
            <a:avLst/>
          </a:prstGeo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lgn="l" defTabSz="914400" rtl="0" eaLnBrk="1" latinLnBrk="0" hangingPunct="1">
              <a:spcBef>
                <a:spcPct val="20000"/>
              </a:spcBef>
              <a:buClr>
                <a:schemeClr val="accent1"/>
              </a:buClr>
              <a:buSzPct val="85000"/>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Clr>
                <a:schemeClr val="accent1"/>
              </a:buClr>
              <a:buSzPct val="85000"/>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Clr>
                <a:schemeClr val="accent1"/>
              </a:buClr>
              <a:buSzPct val="90000"/>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Clr>
                <a:schemeClr val="accent1"/>
              </a:buClr>
              <a:buSzPct val="100000"/>
              <a:buFont typeface="Arial" pitchFamily="34" charset="0"/>
              <a:buNone/>
              <a:defRPr sz="2000"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9pPr>
          </a:lstStyle>
          <a:p>
            <a:pPr marL="457200" indent="-457200" fontAlgn="auto">
              <a:spcAft>
                <a:spcPts val="0"/>
              </a:spcAft>
              <a:buClr>
                <a:srgbClr val="93A299"/>
              </a:buClr>
              <a:buFont typeface="Wingdings" panose="05000000000000000000" pitchFamily="2" charset="2"/>
              <a:buChar char="Ø"/>
              <a:defRPr/>
            </a:pPr>
            <a:r>
              <a:rPr lang="en-US" sz="2400" dirty="0" smtClean="0">
                <a:solidFill>
                  <a:srgbClr val="292934"/>
                </a:solidFill>
              </a:rPr>
              <a:t>Contract Procurement </a:t>
            </a:r>
          </a:p>
          <a:p>
            <a:pPr marL="457200" indent="-457200" fontAlgn="auto">
              <a:spcAft>
                <a:spcPts val="0"/>
              </a:spcAft>
              <a:buClr>
                <a:srgbClr val="93A299"/>
              </a:buClr>
              <a:buFont typeface="Wingdings" panose="05000000000000000000" pitchFamily="2" charset="2"/>
              <a:buChar char="Ø"/>
              <a:defRPr/>
            </a:pPr>
            <a:r>
              <a:rPr lang="en-US" sz="2400" dirty="0" smtClean="0">
                <a:solidFill>
                  <a:srgbClr val="292934"/>
                </a:solidFill>
              </a:rPr>
              <a:t>Project Management </a:t>
            </a:r>
          </a:p>
          <a:p>
            <a:pPr marL="457200" indent="-457200" fontAlgn="auto">
              <a:spcAft>
                <a:spcPts val="0"/>
              </a:spcAft>
              <a:buClr>
                <a:srgbClr val="93A299"/>
              </a:buClr>
              <a:buFont typeface="Wingdings" panose="05000000000000000000" pitchFamily="2" charset="2"/>
              <a:buChar char="Ø"/>
              <a:defRPr/>
            </a:pPr>
            <a:r>
              <a:rPr lang="en-US" sz="2400" dirty="0" smtClean="0">
                <a:solidFill>
                  <a:srgbClr val="292934"/>
                </a:solidFill>
              </a:rPr>
              <a:t>Microsoft Office </a:t>
            </a:r>
          </a:p>
          <a:p>
            <a:pPr marL="457200" indent="-457200" fontAlgn="auto">
              <a:spcAft>
                <a:spcPts val="0"/>
              </a:spcAft>
              <a:buClr>
                <a:srgbClr val="93A299"/>
              </a:buClr>
              <a:buFont typeface="Wingdings" panose="05000000000000000000" pitchFamily="2" charset="2"/>
              <a:buChar char="Ø"/>
              <a:defRPr/>
            </a:pPr>
            <a:r>
              <a:rPr lang="en-US" sz="2400" dirty="0" smtClean="0">
                <a:solidFill>
                  <a:srgbClr val="292934"/>
                </a:solidFill>
              </a:rPr>
              <a:t>QuickBooks </a:t>
            </a:r>
          </a:p>
          <a:p>
            <a:pPr marL="457200" indent="-457200" fontAlgn="auto">
              <a:spcAft>
                <a:spcPts val="0"/>
              </a:spcAft>
              <a:buClr>
                <a:srgbClr val="93A299"/>
              </a:buClr>
              <a:buFont typeface="Wingdings" panose="05000000000000000000" pitchFamily="2" charset="2"/>
              <a:buChar char="Ø"/>
              <a:defRPr/>
            </a:pPr>
            <a:r>
              <a:rPr lang="en-US" sz="2400" dirty="0" smtClean="0">
                <a:solidFill>
                  <a:srgbClr val="292934"/>
                </a:solidFill>
              </a:rPr>
              <a:t>E-Commerce </a:t>
            </a:r>
          </a:p>
          <a:p>
            <a:pPr marL="457200" indent="-457200" fontAlgn="auto">
              <a:spcAft>
                <a:spcPts val="0"/>
              </a:spcAft>
              <a:buClr>
                <a:srgbClr val="93A299"/>
              </a:buClr>
              <a:buFont typeface="Wingdings" panose="05000000000000000000" pitchFamily="2" charset="2"/>
              <a:buChar char="Ø"/>
              <a:defRPr/>
            </a:pPr>
            <a:r>
              <a:rPr lang="en-US" sz="2400" dirty="0" smtClean="0">
                <a:solidFill>
                  <a:srgbClr val="292934"/>
                </a:solidFill>
              </a:rPr>
              <a:t>Entrepreneurship</a:t>
            </a:r>
          </a:p>
          <a:p>
            <a:pPr marL="457200" indent="-457200" fontAlgn="auto">
              <a:spcAft>
                <a:spcPts val="0"/>
              </a:spcAft>
              <a:buClr>
                <a:srgbClr val="93A299"/>
              </a:buClr>
              <a:buFont typeface="Wingdings" panose="05000000000000000000" pitchFamily="2" charset="2"/>
              <a:buChar char="Ø"/>
              <a:defRPr/>
            </a:pPr>
            <a:r>
              <a:rPr lang="en-US" sz="2400" dirty="0" smtClean="0">
                <a:solidFill>
                  <a:srgbClr val="292934"/>
                </a:solidFill>
              </a:rPr>
              <a:t>Target Markets, Niches, and Positioning Your Business </a:t>
            </a:r>
          </a:p>
          <a:p>
            <a:pPr marL="457200" indent="-457200" fontAlgn="auto">
              <a:spcAft>
                <a:spcPts val="0"/>
              </a:spcAft>
              <a:buClr>
                <a:srgbClr val="93A299"/>
              </a:buClr>
              <a:buFont typeface="Wingdings" panose="05000000000000000000" pitchFamily="2" charset="2"/>
              <a:buChar char="Ø"/>
              <a:defRPr/>
            </a:pPr>
            <a:r>
              <a:rPr lang="en-US" sz="2400" dirty="0" smtClean="0">
                <a:solidFill>
                  <a:srgbClr val="292934"/>
                </a:solidFill>
              </a:rPr>
              <a:t>Computer Basics</a:t>
            </a:r>
          </a:p>
        </p:txBody>
      </p:sp>
      <p:sp>
        <p:nvSpPr>
          <p:cNvPr id="1741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027C3AA5-0B87-404A-91C7-3EC3E5AF71BD}" type="slidenum">
              <a:rPr lang="en-US" altLang="en-US">
                <a:solidFill>
                  <a:srgbClr val="FFFFFF"/>
                </a:solidFill>
              </a:rPr>
              <a:pPr fontAlgn="base">
                <a:spcBef>
                  <a:spcPct val="0"/>
                </a:spcBef>
                <a:spcAft>
                  <a:spcPct val="0"/>
                </a:spcAft>
              </a:pPr>
              <a:t>11</a:t>
            </a:fld>
            <a:endParaRPr lang="en-US" altLang="en-US" dirty="0">
              <a:solidFill>
                <a:srgbClr val="FFFFFF"/>
              </a:solidFill>
            </a:endParaRP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Placeholder 3"/>
          <p:cNvSpPr>
            <a:spLocks noGrp="1"/>
          </p:cNvSpPr>
          <p:nvPr>
            <p:ph type="body" sz="half" idx="2"/>
          </p:nvPr>
        </p:nvSpPr>
        <p:spPr>
          <a:xfrm>
            <a:off x="685800" y="61039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3"/>
              </a:rPr>
              <a:t>www.SubrUniversityCenter.org</a:t>
            </a:r>
            <a:endParaRPr lang="en-US" altLang="en-US" dirty="0" smtClean="0">
              <a:latin typeface="Elephant" pitchFamily="18" charset="0"/>
            </a:endParaRPr>
          </a:p>
          <a:p>
            <a:endParaRPr lang="en-US" altLang="en-US" dirty="0" smtClean="0"/>
          </a:p>
        </p:txBody>
      </p:sp>
      <p:pic>
        <p:nvPicPr>
          <p:cNvPr id="184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088063"/>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27000" y="1371600"/>
            <a:ext cx="2133600" cy="1143000"/>
          </a:xfrm>
        </p:spPr>
        <p:txBody>
          <a:bodyPr>
            <a:noAutofit/>
          </a:bodyPr>
          <a:lstStyle/>
          <a:p>
            <a:pPr marL="342900" indent="-342900" fontAlgn="auto">
              <a:spcAft>
                <a:spcPts val="0"/>
              </a:spcAft>
              <a:buFont typeface="Wingdings" panose="05000000000000000000" pitchFamily="2" charset="2"/>
              <a:buChar char="q"/>
              <a:defRPr/>
            </a:pPr>
            <a:r>
              <a:rPr lang="en-US" dirty="0" smtClean="0">
                <a:solidFill>
                  <a:srgbClr val="002060"/>
                </a:solidFill>
              </a:rPr>
              <a:t>Workforce Training Outcomes</a:t>
            </a:r>
            <a:endParaRPr lang="en-US" dirty="0">
              <a:solidFill>
                <a:srgbClr val="002060"/>
              </a:solidFill>
            </a:endParaRPr>
          </a:p>
        </p:txBody>
      </p:sp>
      <p:sp>
        <p:nvSpPr>
          <p:cNvPr id="9" name="Content Placeholder 2"/>
          <p:cNvSpPr txBox="1">
            <a:spLocks/>
          </p:cNvSpPr>
          <p:nvPr/>
        </p:nvSpPr>
        <p:spPr>
          <a:xfrm>
            <a:off x="2286000" y="1371600"/>
            <a:ext cx="6477000" cy="3886200"/>
          </a:xfrm>
          <a:prstGeom prst="rect">
            <a:avLst/>
          </a:prstGeo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lgn="l" defTabSz="914400" rtl="0" eaLnBrk="1" latinLnBrk="0" hangingPunct="1">
              <a:spcBef>
                <a:spcPct val="20000"/>
              </a:spcBef>
              <a:buClr>
                <a:schemeClr val="accent1"/>
              </a:buClr>
              <a:buSzPct val="85000"/>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Clr>
                <a:schemeClr val="accent1"/>
              </a:buClr>
              <a:buSzPct val="85000"/>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Clr>
                <a:schemeClr val="accent1"/>
              </a:buClr>
              <a:buSzPct val="90000"/>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Clr>
                <a:schemeClr val="accent1"/>
              </a:buClr>
              <a:buSzPct val="100000"/>
              <a:buFont typeface="Arial" pitchFamily="34" charset="0"/>
              <a:buNone/>
              <a:defRPr sz="2000"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9pPr>
          </a:lstStyle>
          <a:p>
            <a:pPr marL="457200" indent="-457200" fontAlgn="auto">
              <a:spcAft>
                <a:spcPts val="0"/>
              </a:spcAft>
              <a:buClr>
                <a:srgbClr val="93A299"/>
              </a:buClr>
              <a:buFont typeface="Wingdings" panose="05000000000000000000" pitchFamily="2" charset="2"/>
              <a:buChar char="Ø"/>
              <a:defRPr/>
            </a:pPr>
            <a:r>
              <a:rPr lang="en-US" sz="2400" dirty="0" smtClean="0">
                <a:solidFill>
                  <a:srgbClr val="292934"/>
                </a:solidFill>
              </a:rPr>
              <a:t>Monroe (2013-2014): 87 hours, 109                                   participations</a:t>
            </a:r>
          </a:p>
          <a:p>
            <a:pPr marL="457200" indent="-457200" fontAlgn="auto">
              <a:spcAft>
                <a:spcPts val="0"/>
              </a:spcAft>
              <a:buClr>
                <a:srgbClr val="93A299"/>
              </a:buClr>
              <a:buFont typeface="Wingdings" panose="05000000000000000000" pitchFamily="2" charset="2"/>
              <a:buChar char="Ø"/>
              <a:defRPr/>
            </a:pPr>
            <a:r>
              <a:rPr lang="en-US" sz="2400" dirty="0" smtClean="0">
                <a:solidFill>
                  <a:srgbClr val="292934"/>
                </a:solidFill>
              </a:rPr>
              <a:t>Tallulah: (2014-2015):  97 participations</a:t>
            </a:r>
          </a:p>
          <a:p>
            <a:pPr marL="457200" indent="-457200" fontAlgn="auto">
              <a:spcAft>
                <a:spcPts val="0"/>
              </a:spcAft>
              <a:buClr>
                <a:srgbClr val="93A299"/>
              </a:buClr>
              <a:buFont typeface="Wingdings" panose="05000000000000000000" pitchFamily="2" charset="2"/>
              <a:buChar char="Ø"/>
              <a:defRPr/>
            </a:pPr>
            <a:r>
              <a:rPr lang="en-US" sz="2400" dirty="0" smtClean="0">
                <a:solidFill>
                  <a:srgbClr val="292934"/>
                </a:solidFill>
              </a:rPr>
              <a:t>Baton Rouge (</a:t>
            </a:r>
            <a:r>
              <a:rPr lang="en-US" sz="2400" dirty="0" smtClean="0">
                <a:solidFill>
                  <a:srgbClr val="292934"/>
                </a:solidFill>
              </a:rPr>
              <a:t>2015-2016): </a:t>
            </a:r>
            <a:r>
              <a:rPr lang="en-US" sz="2400" dirty="0" smtClean="0">
                <a:solidFill>
                  <a:srgbClr val="292934"/>
                </a:solidFill>
              </a:rPr>
              <a:t>202 participations </a:t>
            </a:r>
          </a:p>
          <a:p>
            <a:pPr marL="457200" indent="-457200" fontAlgn="auto">
              <a:spcAft>
                <a:spcPts val="0"/>
              </a:spcAft>
              <a:buClr>
                <a:srgbClr val="93A299"/>
              </a:buClr>
              <a:buFont typeface="Wingdings" panose="05000000000000000000" pitchFamily="2" charset="2"/>
              <a:buChar char="Ø"/>
              <a:defRPr/>
            </a:pPr>
            <a:r>
              <a:rPr lang="en-US" sz="2400" dirty="0" smtClean="0">
                <a:solidFill>
                  <a:srgbClr val="292934"/>
                </a:solidFill>
              </a:rPr>
              <a:t>Kentwood (2015-2016): 57 participations </a:t>
            </a:r>
          </a:p>
          <a:p>
            <a:pPr marL="457200" indent="-457200" fontAlgn="auto">
              <a:spcAft>
                <a:spcPts val="0"/>
              </a:spcAft>
              <a:buClr>
                <a:srgbClr val="93A299"/>
              </a:buClr>
              <a:buFont typeface="Wingdings" panose="05000000000000000000" pitchFamily="2" charset="2"/>
              <a:buChar char="Ø"/>
              <a:defRPr/>
            </a:pPr>
            <a:r>
              <a:rPr lang="en-US" sz="2400" dirty="0" smtClean="0">
                <a:solidFill>
                  <a:srgbClr val="292934"/>
                </a:solidFill>
              </a:rPr>
              <a:t>Ferriday (2015-2016): 64 participations </a:t>
            </a:r>
          </a:p>
          <a:p>
            <a:pPr marL="457200" indent="-457200" fontAlgn="auto">
              <a:spcAft>
                <a:spcPts val="0"/>
              </a:spcAft>
              <a:buClr>
                <a:srgbClr val="93A299"/>
              </a:buClr>
              <a:buFont typeface="Wingdings" panose="05000000000000000000" pitchFamily="2" charset="2"/>
              <a:buChar char="Ø"/>
              <a:defRPr/>
            </a:pPr>
            <a:r>
              <a:rPr lang="en-US" sz="2400" dirty="0" smtClean="0">
                <a:solidFill>
                  <a:srgbClr val="292934"/>
                </a:solidFill>
              </a:rPr>
              <a:t>White Castle (2015-2016): 25 participations </a:t>
            </a:r>
          </a:p>
          <a:p>
            <a:pPr marL="457200" indent="-457200" fontAlgn="auto">
              <a:spcAft>
                <a:spcPts val="0"/>
              </a:spcAft>
              <a:buClr>
                <a:srgbClr val="93A299"/>
              </a:buClr>
              <a:buFont typeface="Wingdings" panose="05000000000000000000" pitchFamily="2" charset="2"/>
              <a:buChar char="Ø"/>
              <a:defRPr/>
            </a:pPr>
            <a:endParaRPr lang="en-US" sz="2400" dirty="0" smtClean="0">
              <a:solidFill>
                <a:srgbClr val="292934"/>
              </a:solidFill>
            </a:endParaRPr>
          </a:p>
          <a:p>
            <a:pPr marL="457200" indent="-457200" fontAlgn="auto">
              <a:spcAft>
                <a:spcPts val="0"/>
              </a:spcAft>
              <a:buClr>
                <a:srgbClr val="93A299"/>
              </a:buClr>
              <a:buFont typeface="Wingdings" panose="05000000000000000000" pitchFamily="2" charset="2"/>
              <a:buChar char="Ø"/>
              <a:defRPr/>
            </a:pPr>
            <a:endParaRPr lang="en-US" sz="2400" dirty="0" smtClean="0">
              <a:solidFill>
                <a:srgbClr val="292934"/>
              </a:solidFill>
            </a:endParaRPr>
          </a:p>
        </p:txBody>
      </p:sp>
      <p:sp>
        <p:nvSpPr>
          <p:cNvPr id="1843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2D90FB87-23E4-4321-A14A-218881B54612}" type="slidenum">
              <a:rPr lang="en-US" altLang="en-US">
                <a:solidFill>
                  <a:srgbClr val="FFFFFF"/>
                </a:solidFill>
              </a:rPr>
              <a:pPr fontAlgn="base">
                <a:spcBef>
                  <a:spcPct val="0"/>
                </a:spcBef>
                <a:spcAft>
                  <a:spcPct val="0"/>
                </a:spcAft>
              </a:pPr>
              <a:t>12</a:t>
            </a:fld>
            <a:endParaRPr lang="en-US" altLang="en-US" dirty="0">
              <a:solidFill>
                <a:srgbClr val="FFFFFF"/>
              </a:solidFill>
            </a:endParaRP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3"/>
          <p:cNvSpPr>
            <a:spLocks noGrp="1"/>
          </p:cNvSpPr>
          <p:nvPr>
            <p:ph type="body" sz="half" idx="2"/>
          </p:nvPr>
        </p:nvSpPr>
        <p:spPr>
          <a:xfrm>
            <a:off x="685800" y="61039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3"/>
              </a:rPr>
              <a:t>www.SubrUniversityCenter.org</a:t>
            </a:r>
            <a:endParaRPr lang="en-US" altLang="en-US" dirty="0" smtClean="0">
              <a:latin typeface="Elephant" pitchFamily="18" charset="0"/>
            </a:endParaRPr>
          </a:p>
          <a:p>
            <a:endParaRPr lang="en-US" altLang="en-US" dirty="0" smtClean="0"/>
          </a:p>
        </p:txBody>
      </p:sp>
      <p:pic>
        <p:nvPicPr>
          <p:cNvPr id="1945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088063"/>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DAD64AC9-FEF0-492D-82E4-724B950B38A7}" type="slidenum">
              <a:rPr lang="en-US" altLang="en-US">
                <a:solidFill>
                  <a:srgbClr val="FFFFFF"/>
                </a:solidFill>
              </a:rPr>
              <a:pPr fontAlgn="base">
                <a:spcBef>
                  <a:spcPct val="0"/>
                </a:spcBef>
                <a:spcAft>
                  <a:spcPct val="0"/>
                </a:spcAft>
              </a:pPr>
              <a:t>13</a:t>
            </a:fld>
            <a:endParaRPr lang="en-US" altLang="en-US" dirty="0">
              <a:solidFill>
                <a:srgbClr val="FFFFFF"/>
              </a:solidFill>
            </a:endParaRPr>
          </a:p>
        </p:txBody>
      </p:sp>
      <p:sp>
        <p:nvSpPr>
          <p:cNvPr id="10" name="Title 1"/>
          <p:cNvSpPr txBox="1">
            <a:spLocks/>
          </p:cNvSpPr>
          <p:nvPr/>
        </p:nvSpPr>
        <p:spPr>
          <a:xfrm>
            <a:off x="285750" y="609600"/>
            <a:ext cx="2362200" cy="1524000"/>
          </a:xfrm>
          <a:prstGeom prst="rect">
            <a:avLst/>
          </a:prstGeom>
        </p:spPr>
        <p:txBody>
          <a:bodyPr anchor="b"/>
          <a:lstStyle>
            <a:lvl1pPr algn="l" defTabSz="914400" rtl="0" eaLnBrk="1" latinLnBrk="0" hangingPunct="1">
              <a:spcBef>
                <a:spcPct val="0"/>
              </a:spcBef>
              <a:buNone/>
              <a:defRPr sz="2400" b="0" kern="1200" spc="-100" baseline="0">
                <a:solidFill>
                  <a:schemeClr val="tx2"/>
                </a:solidFill>
                <a:latin typeface="+mj-lt"/>
                <a:ea typeface="+mj-ea"/>
                <a:cs typeface="+mj-cs"/>
              </a:defRPr>
            </a:lvl1pPr>
          </a:lstStyle>
          <a:p>
            <a:pPr marL="342900" indent="-342900" fontAlgn="auto">
              <a:spcAft>
                <a:spcPts val="0"/>
              </a:spcAft>
              <a:buFont typeface="Wingdings" panose="05000000000000000000" pitchFamily="2" charset="2"/>
              <a:buChar char="q"/>
              <a:defRPr/>
            </a:pPr>
            <a:r>
              <a:rPr lang="en-US" dirty="0" smtClean="0">
                <a:solidFill>
                  <a:srgbClr val="002060"/>
                </a:solidFill>
              </a:rPr>
              <a:t>“Disaster Recovery Training”</a:t>
            </a:r>
            <a:endParaRPr lang="en-US" dirty="0">
              <a:solidFill>
                <a:srgbClr val="002060"/>
              </a:solidFill>
            </a:endParaRPr>
          </a:p>
        </p:txBody>
      </p:sp>
      <p:sp>
        <p:nvSpPr>
          <p:cNvPr id="11" name="Content Placeholder 2"/>
          <p:cNvSpPr txBox="1">
            <a:spLocks/>
          </p:cNvSpPr>
          <p:nvPr/>
        </p:nvSpPr>
        <p:spPr>
          <a:xfrm>
            <a:off x="499997" y="2286000"/>
            <a:ext cx="2362200" cy="1828800"/>
          </a:xfrm>
          <a:prstGeom prst="rect">
            <a:avLst/>
          </a:prstGeo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lgn="l" defTabSz="914400" rtl="0" eaLnBrk="1" latinLnBrk="0" hangingPunct="1">
              <a:spcBef>
                <a:spcPct val="20000"/>
              </a:spcBef>
              <a:buClr>
                <a:schemeClr val="accent1"/>
              </a:buClr>
              <a:buSzPct val="85000"/>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Clr>
                <a:schemeClr val="accent1"/>
              </a:buClr>
              <a:buSzPct val="85000"/>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Clr>
                <a:schemeClr val="accent1"/>
              </a:buClr>
              <a:buSzPct val="90000"/>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Clr>
                <a:schemeClr val="accent1"/>
              </a:buClr>
              <a:buSzPct val="100000"/>
              <a:buFont typeface="Arial" pitchFamily="34" charset="0"/>
              <a:buNone/>
              <a:defRPr sz="2000"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9pPr>
          </a:lstStyle>
          <a:p>
            <a:pPr fontAlgn="auto">
              <a:spcAft>
                <a:spcPts val="0"/>
              </a:spcAft>
              <a:buClr>
                <a:srgbClr val="93A299"/>
              </a:buClr>
              <a:defRPr/>
            </a:pPr>
            <a:r>
              <a:rPr lang="en-US" sz="2000" dirty="0" smtClean="0">
                <a:solidFill>
                  <a:srgbClr val="292934"/>
                </a:solidFill>
              </a:rPr>
              <a:t>Baton Rouge, </a:t>
            </a:r>
            <a:r>
              <a:rPr lang="en-US" sz="2000" dirty="0" smtClean="0">
                <a:solidFill>
                  <a:srgbClr val="292934"/>
                </a:solidFill>
              </a:rPr>
              <a:t>Thursday</a:t>
            </a:r>
            <a:r>
              <a:rPr lang="en-US" sz="2000" dirty="0" smtClean="0">
                <a:solidFill>
                  <a:srgbClr val="292934"/>
                </a:solidFill>
              </a:rPr>
              <a:t>, </a:t>
            </a:r>
            <a:r>
              <a:rPr lang="en-US" sz="2000" dirty="0" smtClean="0">
                <a:solidFill>
                  <a:srgbClr val="292934"/>
                </a:solidFill>
              </a:rPr>
              <a:t>October 8, 2016, 8:00 AM - 1:00 PM:150 </a:t>
            </a:r>
            <a:r>
              <a:rPr lang="en-US" sz="2000" dirty="0" smtClean="0">
                <a:solidFill>
                  <a:srgbClr val="292934"/>
                </a:solidFill>
              </a:rPr>
              <a:t>participations</a:t>
            </a:r>
          </a:p>
          <a:p>
            <a:pPr marL="457200" indent="-457200" fontAlgn="auto">
              <a:spcAft>
                <a:spcPts val="0"/>
              </a:spcAft>
              <a:buClr>
                <a:srgbClr val="93A299"/>
              </a:buClr>
              <a:buFont typeface="Wingdings" panose="05000000000000000000" pitchFamily="2" charset="2"/>
              <a:buChar char="Ø"/>
              <a:defRPr/>
            </a:pPr>
            <a:endParaRPr lang="en-US" sz="2000" dirty="0" smtClean="0">
              <a:solidFill>
                <a:srgbClr val="292934"/>
              </a:solidFill>
            </a:endParaRPr>
          </a:p>
          <a:p>
            <a:pPr marL="457200" indent="-457200" fontAlgn="auto">
              <a:spcAft>
                <a:spcPts val="0"/>
              </a:spcAft>
              <a:buClr>
                <a:srgbClr val="93A299"/>
              </a:buClr>
              <a:buFont typeface="Wingdings" panose="05000000000000000000" pitchFamily="2" charset="2"/>
              <a:buChar char="Ø"/>
              <a:defRPr/>
            </a:pPr>
            <a:endParaRPr lang="en-US" sz="2400" dirty="0" smtClean="0">
              <a:solidFill>
                <a:srgbClr val="292934"/>
              </a:solidFill>
            </a:endParaRPr>
          </a:p>
          <a:p>
            <a:pPr marL="457200" indent="-457200" fontAlgn="auto">
              <a:spcAft>
                <a:spcPts val="0"/>
              </a:spcAft>
              <a:buClr>
                <a:srgbClr val="93A299"/>
              </a:buClr>
              <a:buFont typeface="Wingdings" panose="05000000000000000000" pitchFamily="2" charset="2"/>
              <a:buChar char="Ø"/>
              <a:defRPr/>
            </a:pPr>
            <a:endParaRPr lang="en-US" sz="2400" dirty="0">
              <a:solidFill>
                <a:srgbClr val="292934"/>
              </a:solidFill>
            </a:endParaRPr>
          </a:p>
          <a:p>
            <a:pPr marL="457200" indent="-457200" fontAlgn="auto">
              <a:spcAft>
                <a:spcPts val="0"/>
              </a:spcAft>
              <a:buClr>
                <a:srgbClr val="93A299"/>
              </a:buClr>
              <a:buFont typeface="Wingdings" panose="05000000000000000000" pitchFamily="2" charset="2"/>
              <a:buChar char="Ø"/>
              <a:defRPr/>
            </a:pPr>
            <a:endParaRPr lang="en-US" sz="2400" dirty="0" smtClean="0">
              <a:solidFill>
                <a:srgbClr val="292934"/>
              </a:solidFill>
            </a:endParaRPr>
          </a:p>
          <a:p>
            <a:pPr fontAlgn="auto">
              <a:spcAft>
                <a:spcPts val="0"/>
              </a:spcAft>
              <a:buClr>
                <a:srgbClr val="93A299"/>
              </a:buClr>
              <a:defRPr/>
            </a:pPr>
            <a:endParaRPr lang="en-US" sz="2400" dirty="0" smtClean="0">
              <a:solidFill>
                <a:srgbClr val="292934"/>
              </a:solidFill>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457200"/>
            <a:ext cx="3121025" cy="571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Placeholder 3"/>
          <p:cNvSpPr>
            <a:spLocks noGrp="1"/>
          </p:cNvSpPr>
          <p:nvPr>
            <p:ph type="body" sz="half" idx="2"/>
          </p:nvPr>
        </p:nvSpPr>
        <p:spPr>
          <a:xfrm>
            <a:off x="685800" y="61039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3"/>
              </a:rPr>
              <a:t>www.SubrUniversityCenter.org</a:t>
            </a:r>
            <a:endParaRPr lang="en-US" altLang="en-US" dirty="0" smtClean="0">
              <a:latin typeface="Elephant" pitchFamily="18" charset="0"/>
            </a:endParaRPr>
          </a:p>
          <a:p>
            <a:endParaRPr lang="en-US" altLang="en-US" dirty="0" smtClean="0"/>
          </a:p>
        </p:txBody>
      </p:sp>
      <p:pic>
        <p:nvPicPr>
          <p:cNvPr id="204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088063"/>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685800" y="228600"/>
            <a:ext cx="8077200" cy="685800"/>
          </a:xfrm>
        </p:spPr>
        <p:txBody>
          <a:bodyPr>
            <a:noAutofit/>
          </a:bodyPr>
          <a:lstStyle/>
          <a:p>
            <a:pPr marL="342900" indent="-342900" fontAlgn="auto">
              <a:spcAft>
                <a:spcPts val="0"/>
              </a:spcAft>
              <a:buFont typeface="Wingdings" panose="05000000000000000000" pitchFamily="2" charset="2"/>
              <a:buChar char="q"/>
              <a:defRPr/>
            </a:pPr>
            <a:r>
              <a:rPr lang="en-US" dirty="0" smtClean="0">
                <a:solidFill>
                  <a:srgbClr val="002060"/>
                </a:solidFill>
              </a:rPr>
              <a:t>“Creating Neighborhood Developers” Feb. – April, 2017</a:t>
            </a:r>
            <a:endParaRPr lang="en-US" dirty="0">
              <a:solidFill>
                <a:srgbClr val="002060"/>
              </a:solidFill>
            </a:endParaRPr>
          </a:p>
        </p:txBody>
      </p:sp>
      <p:sp>
        <p:nvSpPr>
          <p:cNvPr id="9" name="Content Placeholder 2"/>
          <p:cNvSpPr txBox="1">
            <a:spLocks/>
          </p:cNvSpPr>
          <p:nvPr/>
        </p:nvSpPr>
        <p:spPr>
          <a:xfrm>
            <a:off x="1600200" y="990600"/>
            <a:ext cx="5334000" cy="3962400"/>
          </a:xfrm>
          <a:prstGeom prst="rect">
            <a:avLst/>
          </a:prstGeo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lgn="l" defTabSz="914400" rtl="0" eaLnBrk="1" latinLnBrk="0" hangingPunct="1">
              <a:spcBef>
                <a:spcPct val="20000"/>
              </a:spcBef>
              <a:buClr>
                <a:schemeClr val="accent1"/>
              </a:buClr>
              <a:buSzPct val="85000"/>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Clr>
                <a:schemeClr val="accent1"/>
              </a:buClr>
              <a:buSzPct val="85000"/>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Clr>
                <a:schemeClr val="accent1"/>
              </a:buClr>
              <a:buSzPct val="90000"/>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Clr>
                <a:schemeClr val="accent1"/>
              </a:buClr>
              <a:buSzPct val="100000"/>
              <a:buFont typeface="Arial" pitchFamily="34" charset="0"/>
              <a:buNone/>
              <a:defRPr sz="2000"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9pPr>
          </a:lstStyle>
          <a:p>
            <a:pPr marL="457200" indent="-457200" fontAlgn="auto">
              <a:spcAft>
                <a:spcPts val="0"/>
              </a:spcAft>
              <a:buClr>
                <a:srgbClr val="93A299"/>
              </a:buClr>
              <a:buFont typeface="Wingdings" panose="05000000000000000000" pitchFamily="2" charset="2"/>
              <a:buChar char="Ø"/>
              <a:defRPr/>
            </a:pPr>
            <a:endParaRPr lang="en-US" sz="1800" dirty="0" smtClean="0">
              <a:solidFill>
                <a:srgbClr val="292934"/>
              </a:solidFill>
            </a:endParaRPr>
          </a:p>
          <a:p>
            <a:pPr algn="ctr" fontAlgn="auto">
              <a:spcAft>
                <a:spcPts val="0"/>
              </a:spcAft>
              <a:buClr>
                <a:srgbClr val="93A299"/>
              </a:buClr>
              <a:defRPr/>
            </a:pPr>
            <a:r>
              <a:rPr lang="en-US" sz="1800" b="1" dirty="0" smtClean="0">
                <a:solidFill>
                  <a:srgbClr val="292934"/>
                </a:solidFill>
              </a:rPr>
              <a:t>Weekly Course Sessions </a:t>
            </a:r>
            <a:endParaRPr lang="en-US" sz="1800" b="1" dirty="0">
              <a:solidFill>
                <a:srgbClr val="292934"/>
              </a:solidFill>
            </a:endParaRPr>
          </a:p>
          <a:p>
            <a:pPr marL="457200" indent="-457200" fontAlgn="auto">
              <a:spcAft>
                <a:spcPts val="0"/>
              </a:spcAft>
              <a:buClr>
                <a:srgbClr val="93A299"/>
              </a:buClr>
              <a:buFont typeface="Wingdings" panose="05000000000000000000" pitchFamily="2" charset="2"/>
              <a:buChar char="Ø"/>
              <a:defRPr/>
            </a:pPr>
            <a:r>
              <a:rPr lang="en-US" sz="1800" dirty="0" smtClean="0">
                <a:solidFill>
                  <a:srgbClr val="292934"/>
                </a:solidFill>
              </a:rPr>
              <a:t>Understanding </a:t>
            </a:r>
            <a:r>
              <a:rPr lang="en-US" sz="1800" dirty="0">
                <a:solidFill>
                  <a:srgbClr val="292934"/>
                </a:solidFill>
              </a:rPr>
              <a:t>the Impact of Business Cycles and Financial Market Condition on the Availability of Funds for the Real Estate Industry Project </a:t>
            </a:r>
            <a:r>
              <a:rPr lang="en-US" sz="1800" dirty="0" smtClean="0">
                <a:solidFill>
                  <a:srgbClr val="292934"/>
                </a:solidFill>
              </a:rPr>
              <a:t>Management </a:t>
            </a:r>
          </a:p>
          <a:p>
            <a:pPr marL="457200" indent="-457200" fontAlgn="auto">
              <a:spcAft>
                <a:spcPts val="0"/>
              </a:spcAft>
              <a:buClr>
                <a:srgbClr val="93A299"/>
              </a:buClr>
              <a:buFont typeface="Wingdings" panose="05000000000000000000" pitchFamily="2" charset="2"/>
              <a:buChar char="Ø"/>
              <a:defRPr/>
            </a:pPr>
            <a:r>
              <a:rPr lang="en-US" sz="1800" dirty="0">
                <a:solidFill>
                  <a:srgbClr val="292934"/>
                </a:solidFill>
              </a:rPr>
              <a:t>Emerging Developers </a:t>
            </a:r>
            <a:r>
              <a:rPr lang="en-US" sz="1800" dirty="0" smtClean="0">
                <a:solidFill>
                  <a:srgbClr val="292934"/>
                </a:solidFill>
              </a:rPr>
              <a:t>– Acquisition</a:t>
            </a:r>
          </a:p>
          <a:p>
            <a:pPr marL="457200" indent="-457200" fontAlgn="auto">
              <a:spcAft>
                <a:spcPts val="0"/>
              </a:spcAft>
              <a:buClr>
                <a:srgbClr val="93A299"/>
              </a:buClr>
              <a:buFont typeface="Wingdings" panose="05000000000000000000" pitchFamily="2" charset="2"/>
              <a:buChar char="Ø"/>
              <a:defRPr/>
            </a:pPr>
            <a:r>
              <a:rPr lang="en-US" sz="1800" dirty="0">
                <a:solidFill>
                  <a:srgbClr val="292934"/>
                </a:solidFill>
              </a:rPr>
              <a:t>Emerging Developers - Provisional </a:t>
            </a:r>
            <a:r>
              <a:rPr lang="en-US" sz="1800" dirty="0" smtClean="0">
                <a:solidFill>
                  <a:srgbClr val="292934"/>
                </a:solidFill>
              </a:rPr>
              <a:t>Capacity</a:t>
            </a:r>
          </a:p>
          <a:p>
            <a:pPr marL="457200" indent="-457200" fontAlgn="auto">
              <a:spcAft>
                <a:spcPts val="0"/>
              </a:spcAft>
              <a:buClr>
                <a:srgbClr val="93A299"/>
              </a:buClr>
              <a:buFont typeface="Wingdings" panose="05000000000000000000" pitchFamily="2" charset="2"/>
              <a:buChar char="Ø"/>
              <a:defRPr/>
            </a:pPr>
            <a:r>
              <a:rPr lang="en-US" sz="1800" dirty="0" smtClean="0">
                <a:solidFill>
                  <a:srgbClr val="292934"/>
                </a:solidFill>
              </a:rPr>
              <a:t>Funding</a:t>
            </a:r>
          </a:p>
          <a:p>
            <a:pPr marL="457200" indent="-457200" fontAlgn="auto">
              <a:spcAft>
                <a:spcPts val="0"/>
              </a:spcAft>
              <a:buClr>
                <a:srgbClr val="93A299"/>
              </a:buClr>
              <a:buFont typeface="Wingdings" panose="05000000000000000000" pitchFamily="2" charset="2"/>
              <a:buChar char="Ø"/>
              <a:defRPr/>
            </a:pPr>
            <a:r>
              <a:rPr lang="en-US" sz="1800" dirty="0">
                <a:solidFill>
                  <a:srgbClr val="292934"/>
                </a:solidFill>
              </a:rPr>
              <a:t>Development and </a:t>
            </a:r>
            <a:r>
              <a:rPr lang="en-US" sz="1800" dirty="0" smtClean="0">
                <a:solidFill>
                  <a:srgbClr val="292934"/>
                </a:solidFill>
              </a:rPr>
              <a:t>Construction</a:t>
            </a:r>
          </a:p>
          <a:p>
            <a:pPr marL="457200" indent="-457200" fontAlgn="auto">
              <a:spcAft>
                <a:spcPts val="0"/>
              </a:spcAft>
              <a:buClr>
                <a:srgbClr val="93A299"/>
              </a:buClr>
              <a:buFont typeface="Wingdings" panose="05000000000000000000" pitchFamily="2" charset="2"/>
              <a:buChar char="Ø"/>
              <a:defRPr/>
            </a:pPr>
            <a:r>
              <a:rPr lang="en-US" sz="1800" dirty="0" smtClean="0">
                <a:solidFill>
                  <a:srgbClr val="292934"/>
                </a:solidFill>
              </a:rPr>
              <a:t>Licenses </a:t>
            </a:r>
            <a:r>
              <a:rPr lang="en-US" sz="1800" dirty="0">
                <a:solidFill>
                  <a:srgbClr val="292934"/>
                </a:solidFill>
              </a:rPr>
              <a:t>– Permits – </a:t>
            </a:r>
            <a:r>
              <a:rPr lang="en-US" sz="1800" dirty="0" smtClean="0">
                <a:solidFill>
                  <a:srgbClr val="292934"/>
                </a:solidFill>
              </a:rPr>
              <a:t>Certifications</a:t>
            </a:r>
          </a:p>
          <a:p>
            <a:pPr marL="457200" indent="-457200" fontAlgn="auto">
              <a:spcAft>
                <a:spcPts val="0"/>
              </a:spcAft>
              <a:buClr>
                <a:srgbClr val="93A299"/>
              </a:buClr>
              <a:buFont typeface="Wingdings" panose="05000000000000000000" pitchFamily="2" charset="2"/>
              <a:buChar char="Ø"/>
              <a:defRPr/>
            </a:pPr>
            <a:r>
              <a:rPr lang="en-US" sz="1800" dirty="0">
                <a:solidFill>
                  <a:srgbClr val="292934"/>
                </a:solidFill>
              </a:rPr>
              <a:t>Project Management</a:t>
            </a:r>
            <a:endParaRPr lang="en-US" sz="1800" dirty="0" smtClean="0">
              <a:solidFill>
                <a:srgbClr val="292934"/>
              </a:solidFill>
            </a:endParaRPr>
          </a:p>
        </p:txBody>
      </p:sp>
      <p:sp>
        <p:nvSpPr>
          <p:cNvPr id="2048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1EDF4D9C-E871-49ED-B9D1-CDB8EF44766E}" type="slidenum">
              <a:rPr lang="en-US" altLang="en-US">
                <a:solidFill>
                  <a:srgbClr val="FFFFFF"/>
                </a:solidFill>
              </a:rPr>
              <a:pPr fontAlgn="base">
                <a:spcBef>
                  <a:spcPct val="0"/>
                </a:spcBef>
                <a:spcAft>
                  <a:spcPct val="0"/>
                </a:spcAft>
              </a:pPr>
              <a:t>14</a:t>
            </a:fld>
            <a:endParaRPr lang="en-US" altLang="en-US" dirty="0">
              <a:solidFill>
                <a:srgbClr val="FFFFFF"/>
              </a:solidFill>
            </a:endParaRPr>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Placeholder 3"/>
          <p:cNvSpPr>
            <a:spLocks noGrp="1"/>
          </p:cNvSpPr>
          <p:nvPr>
            <p:ph type="body" sz="half" idx="2"/>
          </p:nvPr>
        </p:nvSpPr>
        <p:spPr>
          <a:xfrm>
            <a:off x="685800" y="61039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4"/>
              </a:rPr>
              <a:t>www.SubrUniversityCenter.org</a:t>
            </a:r>
            <a:endParaRPr lang="en-US" altLang="en-US" dirty="0" smtClean="0">
              <a:latin typeface="Elephant" pitchFamily="18" charset="0"/>
            </a:endParaRPr>
          </a:p>
          <a:p>
            <a:endParaRPr lang="en-US" altLang="en-US" dirty="0" smtClean="0"/>
          </a:p>
        </p:txBody>
      </p:sp>
      <p:pic>
        <p:nvPicPr>
          <p:cNvPr id="2150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088063"/>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12A4D87D-1EA6-4429-A878-A630B6077E51}" type="slidenum">
              <a:rPr lang="en-US" altLang="en-US">
                <a:solidFill>
                  <a:srgbClr val="FFFFFF"/>
                </a:solidFill>
              </a:rPr>
              <a:pPr fontAlgn="base">
                <a:spcBef>
                  <a:spcPct val="0"/>
                </a:spcBef>
                <a:spcAft>
                  <a:spcPct val="0"/>
                </a:spcAft>
              </a:pPr>
              <a:t>15</a:t>
            </a:fld>
            <a:endParaRPr lang="en-US" altLang="en-US" dirty="0">
              <a:solidFill>
                <a:srgbClr val="FFFFFF"/>
              </a:solidFill>
            </a:endParaRPr>
          </a:p>
        </p:txBody>
      </p:sp>
      <p:pic>
        <p:nvPicPr>
          <p:cNvPr id="2151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617" y="1371600"/>
            <a:ext cx="3793066" cy="2133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083" y="3736427"/>
            <a:ext cx="3657600" cy="2057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3175" y="1233854"/>
            <a:ext cx="3873910" cy="500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a:spLocks noGrp="1"/>
          </p:cNvSpPr>
          <p:nvPr>
            <p:ph type="title"/>
          </p:nvPr>
        </p:nvSpPr>
        <p:spPr>
          <a:xfrm>
            <a:off x="685800" y="697996"/>
            <a:ext cx="8458200" cy="533400"/>
          </a:xfrm>
        </p:spPr>
        <p:txBody>
          <a:bodyPr>
            <a:noAutofit/>
          </a:bodyPr>
          <a:lstStyle/>
          <a:p>
            <a:pPr marL="342900" indent="-342900" fontAlgn="auto">
              <a:spcAft>
                <a:spcPts val="0"/>
              </a:spcAft>
              <a:buFont typeface="Wingdings" panose="05000000000000000000" pitchFamily="2" charset="2"/>
              <a:buChar char="q"/>
              <a:defRPr/>
            </a:pPr>
            <a:r>
              <a:rPr lang="en-US" dirty="0" smtClean="0">
                <a:solidFill>
                  <a:srgbClr val="002060"/>
                </a:solidFill>
              </a:rPr>
              <a:t>“</a:t>
            </a:r>
            <a:r>
              <a:rPr lang="en-US" dirty="0">
                <a:solidFill>
                  <a:srgbClr val="002060"/>
                </a:solidFill>
              </a:rPr>
              <a:t>Creating Neighborhood Developers” </a:t>
            </a:r>
            <a:r>
              <a:rPr lang="en-US" dirty="0" smtClean="0">
                <a:solidFill>
                  <a:srgbClr val="002060"/>
                </a:solidFill>
              </a:rPr>
              <a:t>Over 140 Attendees</a:t>
            </a:r>
            <a:endParaRPr lang="en-US" dirty="0">
              <a:solidFill>
                <a:srgbClr val="002060"/>
              </a:solidFill>
            </a:endParaRPr>
          </a:p>
        </p:txBody>
      </p:sp>
    </p:spTree>
    <p:custDataLst>
      <p:tags r:id="rId1"/>
    </p:custDataLst>
    <p:extLst>
      <p:ext uri="{BB962C8B-B14F-4D97-AF65-F5344CB8AC3E}">
        <p14:creationId xmlns:p14="http://schemas.microsoft.com/office/powerpoint/2010/main" val="19037797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Placeholder 3"/>
          <p:cNvSpPr>
            <a:spLocks noGrp="1"/>
          </p:cNvSpPr>
          <p:nvPr>
            <p:ph type="body" sz="half" idx="2"/>
          </p:nvPr>
        </p:nvSpPr>
        <p:spPr>
          <a:xfrm>
            <a:off x="706438" y="5899150"/>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3"/>
              </a:rPr>
              <a:t>www.SubrUniversityCenter.org</a:t>
            </a:r>
            <a:endParaRPr lang="en-US" altLang="en-US" dirty="0" smtClean="0">
              <a:latin typeface="Elephant" pitchFamily="18" charset="0"/>
            </a:endParaRPr>
          </a:p>
          <a:p>
            <a:endParaRPr lang="en-US" altLang="en-US" dirty="0" smtClean="0"/>
          </a:p>
        </p:txBody>
      </p:sp>
      <p:pic>
        <p:nvPicPr>
          <p:cNvPr id="225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89915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F14CBD8D-189B-4FA3-BC0C-7C7785F6A652}" type="slidenum">
              <a:rPr lang="en-US" altLang="en-US">
                <a:solidFill>
                  <a:srgbClr val="FFFFFF"/>
                </a:solidFill>
              </a:rPr>
              <a:pPr fontAlgn="base">
                <a:spcBef>
                  <a:spcPct val="0"/>
                </a:spcBef>
                <a:spcAft>
                  <a:spcPct val="0"/>
                </a:spcAft>
              </a:pPr>
              <a:t>16</a:t>
            </a:fld>
            <a:endParaRPr lang="en-US" altLang="en-US" dirty="0">
              <a:solidFill>
                <a:srgbClr val="FFFFFF"/>
              </a:solidFill>
            </a:endParaRPr>
          </a:p>
        </p:txBody>
      </p:sp>
      <p:sp>
        <p:nvSpPr>
          <p:cNvPr id="5" name="Title 1"/>
          <p:cNvSpPr>
            <a:spLocks noGrp="1"/>
          </p:cNvSpPr>
          <p:nvPr>
            <p:ph type="title"/>
          </p:nvPr>
        </p:nvSpPr>
        <p:spPr>
          <a:xfrm>
            <a:off x="533400" y="152400"/>
            <a:ext cx="7772400" cy="1066800"/>
          </a:xfrm>
        </p:spPr>
        <p:txBody>
          <a:bodyPr>
            <a:noAutofit/>
          </a:bodyPr>
          <a:lstStyle/>
          <a:p>
            <a:pPr marL="342900" indent="-342900" fontAlgn="auto">
              <a:spcAft>
                <a:spcPts val="0"/>
              </a:spcAft>
              <a:buFont typeface="Wingdings" panose="05000000000000000000" pitchFamily="2" charset="2"/>
              <a:buChar char="q"/>
              <a:defRPr/>
            </a:pPr>
            <a:r>
              <a:rPr lang="en-US" dirty="0" smtClean="0">
                <a:solidFill>
                  <a:srgbClr val="002060"/>
                </a:solidFill>
              </a:rPr>
              <a:t>EDAUC Outcomes: Entrepreneurship </a:t>
            </a:r>
            <a:br>
              <a:rPr lang="en-US" dirty="0" smtClean="0">
                <a:solidFill>
                  <a:srgbClr val="002060"/>
                </a:solidFill>
              </a:rPr>
            </a:br>
            <a:endParaRPr lang="en-US" dirty="0">
              <a:solidFill>
                <a:srgbClr val="002060"/>
              </a:solidFill>
            </a:endParaRPr>
          </a:p>
        </p:txBody>
      </p:sp>
      <p:sp>
        <p:nvSpPr>
          <p:cNvPr id="22534" name="Rectangle 2"/>
          <p:cNvSpPr>
            <a:spLocks noChangeArrowheads="1"/>
          </p:cNvSpPr>
          <p:nvPr/>
        </p:nvSpPr>
        <p:spPr bwMode="auto">
          <a:xfrm>
            <a:off x="304800" y="1495425"/>
            <a:ext cx="3200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indent="0" algn="ctr"/>
            <a:r>
              <a:rPr lang="en-US" altLang="en-US" sz="2400" dirty="0" smtClean="0">
                <a:solidFill>
                  <a:srgbClr val="292934"/>
                </a:solidFill>
              </a:rPr>
              <a:t>“The Village in Pointe Coupee Parish”</a:t>
            </a:r>
          </a:p>
          <a:p>
            <a:pPr marL="0" indent="0" algn="ctr"/>
            <a:endParaRPr lang="en-US" altLang="en-US" sz="2400" dirty="0" smtClean="0">
              <a:solidFill>
                <a:srgbClr val="292934"/>
              </a:solidFill>
            </a:endParaRPr>
          </a:p>
          <a:p>
            <a:pPr marL="0" indent="0"/>
            <a:r>
              <a:rPr lang="en-US" altLang="en-US" sz="2400" dirty="0" smtClean="0">
                <a:solidFill>
                  <a:srgbClr val="292934"/>
                </a:solidFill>
              </a:rPr>
              <a:t>The </a:t>
            </a:r>
            <a:r>
              <a:rPr lang="en-US" altLang="en-US" sz="2400" dirty="0">
                <a:solidFill>
                  <a:srgbClr val="292934"/>
                </a:solidFill>
              </a:rPr>
              <a:t>Center </a:t>
            </a:r>
            <a:r>
              <a:rPr lang="en-US" altLang="en-US" sz="2400" dirty="0" smtClean="0">
                <a:solidFill>
                  <a:srgbClr val="292934"/>
                </a:solidFill>
              </a:rPr>
              <a:t>facilitates </a:t>
            </a:r>
            <a:r>
              <a:rPr lang="en-US" altLang="en-US" sz="2400" dirty="0">
                <a:solidFill>
                  <a:srgbClr val="292934"/>
                </a:solidFill>
              </a:rPr>
              <a:t>a  rural community church leader to build a community </a:t>
            </a:r>
            <a:r>
              <a:rPr lang="en-US" altLang="en-US" sz="2400" dirty="0" smtClean="0">
                <a:solidFill>
                  <a:srgbClr val="292934"/>
                </a:solidFill>
              </a:rPr>
              <a:t>center.</a:t>
            </a:r>
            <a:endParaRPr lang="en-US" altLang="en-US" sz="2400" dirty="0">
              <a:solidFill>
                <a:srgbClr val="292934"/>
              </a:solidFill>
            </a:endParaRPr>
          </a:p>
        </p:txBody>
      </p:sp>
      <p:pic>
        <p:nvPicPr>
          <p:cNvPr id="225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7275" y="749300"/>
            <a:ext cx="2943225" cy="2932113"/>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9650" y="749300"/>
            <a:ext cx="2994025" cy="2932113"/>
          </a:xfrm>
          <a:prstGeom prst="rect">
            <a:avLst/>
          </a:prstGeom>
          <a:noFill/>
          <a:extLst>
            <a:ext uri="{909E8E84-426E-40DD-AFC4-6F175D3DCCD1}">
              <a14:hiddenFill xmlns:a14="http://schemas.microsoft.com/office/drawing/2010/main">
                <a:solidFill>
                  <a:srgbClr val="FFFFFF"/>
                </a:solidFill>
              </a14:hiddenFill>
            </a:ext>
          </a:extLst>
        </p:spPr>
      </p:pic>
      <p:pic>
        <p:nvPicPr>
          <p:cNvPr id="2253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7275" y="3187700"/>
            <a:ext cx="2943225" cy="2921000"/>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6163" y="3206750"/>
            <a:ext cx="2921000" cy="29257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Placeholder 3"/>
          <p:cNvSpPr>
            <a:spLocks noGrp="1"/>
          </p:cNvSpPr>
          <p:nvPr>
            <p:ph type="body" sz="half" idx="2"/>
          </p:nvPr>
        </p:nvSpPr>
        <p:spPr>
          <a:xfrm>
            <a:off x="706438" y="5899150"/>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3"/>
              </a:rPr>
              <a:t>www.SubrUniversityCenter.org</a:t>
            </a:r>
            <a:endParaRPr lang="en-US" altLang="en-US" dirty="0" smtClean="0">
              <a:latin typeface="Elephant" pitchFamily="18" charset="0"/>
            </a:endParaRPr>
          </a:p>
          <a:p>
            <a:endParaRPr lang="en-US" altLang="en-US" dirty="0" smtClean="0"/>
          </a:p>
        </p:txBody>
      </p:sp>
      <p:pic>
        <p:nvPicPr>
          <p:cNvPr id="235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89915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55BE6AA6-700C-4095-A1BA-A008319EBEF4}" type="slidenum">
              <a:rPr lang="en-US" altLang="en-US">
                <a:solidFill>
                  <a:srgbClr val="FFFFFF"/>
                </a:solidFill>
              </a:rPr>
              <a:pPr fontAlgn="base">
                <a:spcBef>
                  <a:spcPct val="0"/>
                </a:spcBef>
                <a:spcAft>
                  <a:spcPct val="0"/>
                </a:spcAft>
              </a:pPr>
              <a:t>17</a:t>
            </a:fld>
            <a:endParaRPr lang="en-US" altLang="en-US" dirty="0">
              <a:solidFill>
                <a:srgbClr val="FFFFFF"/>
              </a:solidFill>
            </a:endParaRPr>
          </a:p>
        </p:txBody>
      </p:sp>
      <p:sp>
        <p:nvSpPr>
          <p:cNvPr id="5" name="Title 1"/>
          <p:cNvSpPr>
            <a:spLocks noGrp="1"/>
          </p:cNvSpPr>
          <p:nvPr>
            <p:ph type="title"/>
          </p:nvPr>
        </p:nvSpPr>
        <p:spPr>
          <a:xfrm>
            <a:off x="457200" y="685800"/>
            <a:ext cx="7772400" cy="1066800"/>
          </a:xfrm>
        </p:spPr>
        <p:txBody>
          <a:bodyPr>
            <a:noAutofit/>
          </a:bodyPr>
          <a:lstStyle/>
          <a:p>
            <a:pPr marL="342900" indent="-342900" fontAlgn="auto">
              <a:spcAft>
                <a:spcPts val="0"/>
              </a:spcAft>
              <a:buFont typeface="Wingdings" panose="05000000000000000000" pitchFamily="2" charset="2"/>
              <a:buChar char="q"/>
              <a:defRPr/>
            </a:pPr>
            <a:r>
              <a:rPr lang="en-US" dirty="0" smtClean="0">
                <a:solidFill>
                  <a:srgbClr val="002060"/>
                </a:solidFill>
              </a:rPr>
              <a:t>EDAUC Outcomes: Entrepreneurship </a:t>
            </a:r>
            <a:br>
              <a:rPr lang="en-US" dirty="0" smtClean="0">
                <a:solidFill>
                  <a:srgbClr val="002060"/>
                </a:solidFill>
              </a:rPr>
            </a:br>
            <a:endParaRPr lang="en-US" dirty="0">
              <a:solidFill>
                <a:srgbClr val="002060"/>
              </a:solidFill>
            </a:endParaRPr>
          </a:p>
        </p:txBody>
      </p:sp>
      <p:sp>
        <p:nvSpPr>
          <p:cNvPr id="23558" name="Rectangle 2"/>
          <p:cNvSpPr>
            <a:spLocks noChangeArrowheads="1"/>
          </p:cNvSpPr>
          <p:nvPr/>
        </p:nvSpPr>
        <p:spPr bwMode="auto">
          <a:xfrm>
            <a:off x="534988" y="1828442"/>
            <a:ext cx="3505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buFont typeface="Wingdings" pitchFamily="2" charset="2"/>
              <a:buChar char="Ø"/>
            </a:pPr>
            <a:r>
              <a:rPr lang="en-US" altLang="en-US" sz="2400" dirty="0">
                <a:solidFill>
                  <a:srgbClr val="292934"/>
                </a:solidFill>
              </a:rPr>
              <a:t>The training program helped shape such projects </a:t>
            </a:r>
            <a:r>
              <a:rPr lang="en-US" altLang="en-US" sz="2400" dirty="0" smtClean="0">
                <a:solidFill>
                  <a:srgbClr val="292934"/>
                </a:solidFill>
              </a:rPr>
              <a:t>as:</a:t>
            </a:r>
            <a:endParaRPr lang="en-US" altLang="en-US" sz="2400" dirty="0">
              <a:solidFill>
                <a:srgbClr val="292934"/>
              </a:solidFill>
            </a:endParaRPr>
          </a:p>
        </p:txBody>
      </p:sp>
      <p:sp>
        <p:nvSpPr>
          <p:cNvPr id="23559" name="Rectangle 10"/>
          <p:cNvSpPr>
            <a:spLocks noChangeArrowheads="1"/>
          </p:cNvSpPr>
          <p:nvPr/>
        </p:nvSpPr>
        <p:spPr bwMode="auto">
          <a:xfrm>
            <a:off x="4267200" y="1828800"/>
            <a:ext cx="4572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buFont typeface="Arial" charset="0"/>
              <a:buChar char="•"/>
            </a:pPr>
            <a:r>
              <a:rPr lang="en-US" altLang="en-US" sz="2400" dirty="0">
                <a:solidFill>
                  <a:srgbClr val="292934"/>
                </a:solidFill>
              </a:rPr>
              <a:t>Ouachita Parish Police Jury: Grocery Store - Hwy 165 South</a:t>
            </a:r>
          </a:p>
          <a:p>
            <a:pPr>
              <a:buFont typeface="Arial" charset="0"/>
              <a:buChar char="•"/>
            </a:pPr>
            <a:r>
              <a:rPr lang="en-US" altLang="en-US" sz="2400" dirty="0">
                <a:solidFill>
                  <a:srgbClr val="292934"/>
                </a:solidFill>
              </a:rPr>
              <a:t>Ferriday Shopping Center: Town of Ferriday </a:t>
            </a:r>
          </a:p>
          <a:p>
            <a:pPr>
              <a:buFont typeface="Arial" charset="0"/>
              <a:buChar char="•"/>
            </a:pPr>
            <a:r>
              <a:rPr lang="en-US" altLang="en-US" sz="2400" dirty="0">
                <a:solidFill>
                  <a:srgbClr val="292934"/>
                </a:solidFill>
              </a:rPr>
              <a:t>Winnsboro Town: Community Arena</a:t>
            </a:r>
          </a:p>
          <a:p>
            <a:pPr>
              <a:buFont typeface="Arial" charset="0"/>
              <a:buChar char="•"/>
            </a:pPr>
            <a:r>
              <a:rPr lang="en-US" altLang="en-US" sz="2400" dirty="0">
                <a:solidFill>
                  <a:srgbClr val="292934"/>
                </a:solidFill>
              </a:rPr>
              <a:t>Lafourche Parish Government: Housing Development</a:t>
            </a:r>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Placeholder 3"/>
          <p:cNvSpPr>
            <a:spLocks noGrp="1"/>
          </p:cNvSpPr>
          <p:nvPr>
            <p:ph type="body" sz="half" idx="2"/>
          </p:nvPr>
        </p:nvSpPr>
        <p:spPr>
          <a:xfrm>
            <a:off x="706438" y="5899150"/>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3"/>
              </a:rPr>
              <a:t>www.SubrUniversityCenter.org</a:t>
            </a:r>
            <a:endParaRPr lang="en-US" altLang="en-US" dirty="0" smtClean="0">
              <a:latin typeface="Elephant" pitchFamily="18" charset="0"/>
            </a:endParaRPr>
          </a:p>
          <a:p>
            <a:endParaRPr lang="en-US" altLang="en-US" dirty="0" smtClean="0"/>
          </a:p>
        </p:txBody>
      </p:sp>
      <p:pic>
        <p:nvPicPr>
          <p:cNvPr id="2457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89915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90042D12-FC59-49BE-82CE-0BAA9CDC8EAE}" type="slidenum">
              <a:rPr lang="en-US" altLang="en-US">
                <a:solidFill>
                  <a:srgbClr val="FFFFFF"/>
                </a:solidFill>
              </a:rPr>
              <a:pPr fontAlgn="base">
                <a:spcBef>
                  <a:spcPct val="0"/>
                </a:spcBef>
                <a:spcAft>
                  <a:spcPct val="0"/>
                </a:spcAft>
              </a:pPr>
              <a:t>18</a:t>
            </a:fld>
            <a:endParaRPr lang="en-US" altLang="en-US" dirty="0">
              <a:solidFill>
                <a:srgbClr val="FFFFFF"/>
              </a:solidFill>
            </a:endParaRPr>
          </a:p>
        </p:txBody>
      </p:sp>
      <p:sp>
        <p:nvSpPr>
          <p:cNvPr id="5" name="Title 1"/>
          <p:cNvSpPr>
            <a:spLocks noGrp="1"/>
          </p:cNvSpPr>
          <p:nvPr>
            <p:ph type="title"/>
          </p:nvPr>
        </p:nvSpPr>
        <p:spPr>
          <a:xfrm>
            <a:off x="457200" y="685800"/>
            <a:ext cx="7772400" cy="1066800"/>
          </a:xfrm>
        </p:spPr>
        <p:txBody>
          <a:bodyPr>
            <a:noAutofit/>
          </a:bodyPr>
          <a:lstStyle/>
          <a:p>
            <a:pPr marL="342900" indent="-342900" fontAlgn="auto">
              <a:spcAft>
                <a:spcPts val="0"/>
              </a:spcAft>
              <a:buFont typeface="Wingdings" panose="05000000000000000000" pitchFamily="2" charset="2"/>
              <a:buChar char="q"/>
              <a:defRPr/>
            </a:pPr>
            <a:r>
              <a:rPr lang="en-US" dirty="0" smtClean="0">
                <a:solidFill>
                  <a:srgbClr val="002060"/>
                </a:solidFill>
              </a:rPr>
              <a:t>EDAUC Outcomes: Entrepreneurship </a:t>
            </a:r>
            <a:br>
              <a:rPr lang="en-US" dirty="0" smtClean="0">
                <a:solidFill>
                  <a:srgbClr val="002060"/>
                </a:solidFill>
              </a:rPr>
            </a:br>
            <a:endParaRPr lang="en-US" dirty="0">
              <a:solidFill>
                <a:srgbClr val="002060"/>
              </a:solidFill>
            </a:endParaRPr>
          </a:p>
        </p:txBody>
      </p:sp>
      <p:sp>
        <p:nvSpPr>
          <p:cNvPr id="24582" name="Rectangle 2"/>
          <p:cNvSpPr>
            <a:spLocks noChangeArrowheads="1"/>
          </p:cNvSpPr>
          <p:nvPr/>
        </p:nvSpPr>
        <p:spPr bwMode="auto">
          <a:xfrm>
            <a:off x="438150" y="1676400"/>
            <a:ext cx="8401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buFont typeface="Wingdings" pitchFamily="2" charset="2"/>
              <a:buChar char="Ø"/>
            </a:pPr>
            <a:r>
              <a:rPr lang="en-US" altLang="en-US" dirty="0">
                <a:solidFill>
                  <a:srgbClr val="292934"/>
                </a:solidFill>
              </a:rPr>
              <a:t>The training program produced several entrepreneurs at Tallulah, Madison Parish. Among them are a community developer and a bakery shop owner.</a:t>
            </a:r>
          </a:p>
        </p:txBody>
      </p:sp>
      <p:pic>
        <p:nvPicPr>
          <p:cNvPr id="2458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438400"/>
            <a:ext cx="6591300" cy="291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Placeholder 3"/>
          <p:cNvSpPr>
            <a:spLocks noGrp="1"/>
          </p:cNvSpPr>
          <p:nvPr>
            <p:ph type="body" sz="half" idx="2"/>
          </p:nvPr>
        </p:nvSpPr>
        <p:spPr>
          <a:xfrm>
            <a:off x="685800" y="61674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4"/>
              </a:rPr>
              <a:t>www.SubrUniversityCenter.org</a:t>
            </a:r>
            <a:endParaRPr lang="en-US" altLang="en-US" dirty="0" smtClean="0">
              <a:latin typeface="Elephant" pitchFamily="18" charset="0"/>
            </a:endParaRPr>
          </a:p>
          <a:p>
            <a:endParaRPr lang="en-US" altLang="en-US" dirty="0" smtClean="0"/>
          </a:p>
        </p:txBody>
      </p:sp>
      <p:pic>
        <p:nvPicPr>
          <p:cNvPr id="2560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13410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C58A7316-3DEF-47C4-81B6-4755DC5D6FF7}" type="slidenum">
              <a:rPr lang="en-US" altLang="en-US">
                <a:solidFill>
                  <a:srgbClr val="FFFFFF"/>
                </a:solidFill>
              </a:rPr>
              <a:pPr fontAlgn="base">
                <a:spcBef>
                  <a:spcPct val="0"/>
                </a:spcBef>
                <a:spcAft>
                  <a:spcPct val="0"/>
                </a:spcAft>
              </a:pPr>
              <a:t>19</a:t>
            </a:fld>
            <a:endParaRPr lang="en-US" altLang="en-US" dirty="0">
              <a:solidFill>
                <a:srgbClr val="FFFFFF"/>
              </a:solidFill>
            </a:endParaRPr>
          </a:p>
        </p:txBody>
      </p:sp>
      <p:pic>
        <p:nvPicPr>
          <p:cNvPr id="2560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9263" y="436563"/>
            <a:ext cx="5562600" cy="573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457200" y="1371600"/>
            <a:ext cx="2133600" cy="1524000"/>
          </a:xfrm>
        </p:spPr>
        <p:txBody>
          <a:bodyPr>
            <a:noAutofit/>
          </a:bodyPr>
          <a:lstStyle/>
          <a:p>
            <a:pPr marL="342900" indent="-342900" fontAlgn="auto">
              <a:spcAft>
                <a:spcPts val="0"/>
              </a:spcAft>
              <a:buFont typeface="Wingdings" panose="05000000000000000000" pitchFamily="2" charset="2"/>
              <a:buChar char="q"/>
              <a:defRPr/>
            </a:pPr>
            <a:r>
              <a:rPr lang="en-US" dirty="0" smtClean="0">
                <a:solidFill>
                  <a:srgbClr val="002060"/>
                </a:solidFill>
              </a:rPr>
              <a:t>A Sample of Sequential Training Flow Chart (Cont.)</a:t>
            </a:r>
            <a:endParaRPr lang="en-US" dirty="0">
              <a:solidFill>
                <a:srgbClr val="002060"/>
              </a:solidFill>
            </a:endParaRPr>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3"/>
          <p:cNvSpPr>
            <a:spLocks noGrp="1"/>
          </p:cNvSpPr>
          <p:nvPr>
            <p:ph type="body" sz="half" idx="2"/>
          </p:nvPr>
        </p:nvSpPr>
        <p:spPr>
          <a:xfrm>
            <a:off x="685800" y="61674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4"/>
              </a:rPr>
              <a:t>www.SubrUniversityCenter.org</a:t>
            </a:r>
            <a:endParaRPr lang="en-US" altLang="en-US" dirty="0" smtClean="0">
              <a:latin typeface="Elephant" pitchFamily="18" charset="0"/>
            </a:endParaRPr>
          </a:p>
          <a:p>
            <a:endParaRPr lang="en-US" altLang="en-US" dirty="0" smtClean="0"/>
          </a:p>
        </p:txBody>
      </p:sp>
      <p:pic>
        <p:nvPicPr>
          <p:cNvPr id="717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13410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381000" y="1143000"/>
            <a:ext cx="2514600" cy="762000"/>
          </a:xfrm>
        </p:spPr>
        <p:txBody>
          <a:bodyPr>
            <a:noAutofit/>
          </a:bodyPr>
          <a:lstStyle/>
          <a:p>
            <a:pPr marL="457200" indent="-457200" fontAlgn="auto">
              <a:spcAft>
                <a:spcPts val="0"/>
              </a:spcAft>
              <a:buFont typeface="Wingdings" panose="05000000000000000000" pitchFamily="2" charset="2"/>
              <a:buChar char="q"/>
              <a:defRPr/>
            </a:pPr>
            <a:r>
              <a:rPr lang="en-US" sz="2800" dirty="0" smtClean="0">
                <a:solidFill>
                  <a:srgbClr val="002060"/>
                </a:solidFill>
              </a:rPr>
              <a:t>Program Focus</a:t>
            </a:r>
            <a:endParaRPr lang="en-US" sz="2800" dirty="0">
              <a:solidFill>
                <a:srgbClr val="002060"/>
              </a:solidFill>
            </a:endParaRPr>
          </a:p>
        </p:txBody>
      </p:sp>
      <p:sp>
        <p:nvSpPr>
          <p:cNvPr id="9" name="Content Placeholder 2"/>
          <p:cNvSpPr txBox="1">
            <a:spLocks/>
          </p:cNvSpPr>
          <p:nvPr/>
        </p:nvSpPr>
        <p:spPr>
          <a:xfrm>
            <a:off x="2667000" y="838200"/>
            <a:ext cx="5943600" cy="4762500"/>
          </a:xfrm>
          <a:prstGeom prst="rect">
            <a:avLst/>
          </a:prstGeo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lgn="l" defTabSz="914400" rtl="0" eaLnBrk="1" latinLnBrk="0" hangingPunct="1">
              <a:spcBef>
                <a:spcPct val="20000"/>
              </a:spcBef>
              <a:buClr>
                <a:schemeClr val="accent1"/>
              </a:buClr>
              <a:buSzPct val="85000"/>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Clr>
                <a:schemeClr val="accent1"/>
              </a:buClr>
              <a:buSzPct val="85000"/>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Clr>
                <a:schemeClr val="accent1"/>
              </a:buClr>
              <a:buSzPct val="90000"/>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Clr>
                <a:schemeClr val="accent1"/>
              </a:buClr>
              <a:buSzPct val="100000"/>
              <a:buFont typeface="Arial" pitchFamily="34" charset="0"/>
              <a:buNone/>
              <a:defRPr sz="2000"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9pPr>
          </a:lstStyle>
          <a:p>
            <a:pPr fontAlgn="auto">
              <a:spcAft>
                <a:spcPts val="0"/>
              </a:spcAft>
              <a:defRPr/>
            </a:pPr>
            <a:r>
              <a:rPr lang="en-US" sz="2400" dirty="0"/>
              <a:t>Economically Distressed and Underserved Communities in </a:t>
            </a:r>
            <a:r>
              <a:rPr lang="en-US" sz="2400" dirty="0" smtClean="0"/>
              <a:t>Louisiana:</a:t>
            </a:r>
          </a:p>
          <a:p>
            <a:pPr marL="342900" indent="-342900" fontAlgn="auto">
              <a:spcAft>
                <a:spcPts val="0"/>
              </a:spcAft>
              <a:buFont typeface="Wingdings" panose="05000000000000000000" pitchFamily="2" charset="2"/>
              <a:buChar char="Ø"/>
              <a:defRPr/>
            </a:pPr>
            <a:r>
              <a:rPr lang="en-US" sz="2400" dirty="0" smtClean="0"/>
              <a:t>Workforce development </a:t>
            </a:r>
          </a:p>
          <a:p>
            <a:pPr marL="342900" indent="-342900" fontAlgn="auto">
              <a:spcAft>
                <a:spcPts val="0"/>
              </a:spcAft>
              <a:buFont typeface="Wingdings" panose="05000000000000000000" pitchFamily="2" charset="2"/>
              <a:buChar char="Ø"/>
              <a:defRPr/>
            </a:pPr>
            <a:r>
              <a:rPr lang="en-US" sz="2400" dirty="0" smtClean="0"/>
              <a:t>Small Business and Entrepreneurship</a:t>
            </a:r>
          </a:p>
          <a:p>
            <a:pPr marL="342900" indent="-342900" fontAlgn="auto">
              <a:spcAft>
                <a:spcPts val="0"/>
              </a:spcAft>
              <a:buFont typeface="Wingdings" panose="05000000000000000000" pitchFamily="2" charset="2"/>
              <a:buChar char="Ø"/>
              <a:defRPr/>
            </a:pPr>
            <a:r>
              <a:rPr lang="en-US" sz="2400" dirty="0" smtClean="0"/>
              <a:t>Applied research </a:t>
            </a:r>
          </a:p>
          <a:p>
            <a:pPr marL="342900" indent="-342900" fontAlgn="auto">
              <a:spcAft>
                <a:spcPts val="0"/>
              </a:spcAft>
              <a:buFont typeface="Wingdings" panose="05000000000000000000" pitchFamily="2" charset="2"/>
              <a:buChar char="Ø"/>
              <a:defRPr/>
            </a:pPr>
            <a:endParaRPr lang="en-US" sz="2400" dirty="0"/>
          </a:p>
          <a:p>
            <a:pPr fontAlgn="auto">
              <a:spcAft>
                <a:spcPts val="0"/>
              </a:spcAft>
              <a:defRPr/>
            </a:pPr>
            <a:r>
              <a:rPr lang="en-US" sz="2400" dirty="0" smtClean="0"/>
              <a:t>Global Competitiveness: </a:t>
            </a:r>
          </a:p>
          <a:p>
            <a:pPr marL="342900" indent="-342900" fontAlgn="auto">
              <a:spcAft>
                <a:spcPts val="0"/>
              </a:spcAft>
              <a:buFont typeface="Wingdings" panose="05000000000000000000" pitchFamily="2" charset="2"/>
              <a:buChar char="Ø"/>
              <a:defRPr/>
            </a:pPr>
            <a:r>
              <a:rPr lang="en-US" sz="2400" dirty="0" smtClean="0"/>
              <a:t>Advancing entrepreneurship</a:t>
            </a:r>
          </a:p>
          <a:p>
            <a:pPr marL="342900" indent="-342900" fontAlgn="auto">
              <a:spcAft>
                <a:spcPts val="0"/>
              </a:spcAft>
              <a:buFont typeface="Wingdings" panose="05000000000000000000" pitchFamily="2" charset="2"/>
              <a:buChar char="Ø"/>
              <a:defRPr/>
            </a:pPr>
            <a:r>
              <a:rPr lang="en-US" sz="2400" dirty="0" smtClean="0"/>
              <a:t>Innovation</a:t>
            </a:r>
          </a:p>
          <a:p>
            <a:pPr marL="342900" indent="-342900" fontAlgn="auto">
              <a:spcAft>
                <a:spcPts val="0"/>
              </a:spcAft>
              <a:buFont typeface="Wingdings" panose="05000000000000000000" pitchFamily="2" charset="2"/>
              <a:buChar char="Ø"/>
              <a:defRPr/>
            </a:pPr>
            <a:r>
              <a:rPr lang="en-US" sz="2400" dirty="0" smtClean="0"/>
              <a:t>International trade.</a:t>
            </a:r>
          </a:p>
          <a:p>
            <a:pPr marL="342900" indent="-342900" fontAlgn="auto">
              <a:spcAft>
                <a:spcPts val="0"/>
              </a:spcAft>
              <a:buFont typeface="Wingdings" panose="05000000000000000000" pitchFamily="2" charset="2"/>
              <a:buChar char="Ø"/>
              <a:defRPr/>
            </a:pPr>
            <a:endParaRPr lang="en-US" sz="2000" dirty="0" smtClean="0"/>
          </a:p>
        </p:txBody>
      </p:sp>
      <p:sp>
        <p:nvSpPr>
          <p:cNvPr id="717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74BC06A4-E93A-4E59-8002-7C682DE8F2DF}" type="slidenum">
              <a:rPr lang="en-US" altLang="en-US">
                <a:solidFill>
                  <a:srgbClr val="FFFFFF"/>
                </a:solidFill>
              </a:rPr>
              <a:pPr fontAlgn="base">
                <a:spcBef>
                  <a:spcPct val="0"/>
                </a:spcBef>
                <a:spcAft>
                  <a:spcPct val="0"/>
                </a:spcAft>
              </a:pPr>
              <a:t>2</a:t>
            </a:fld>
            <a:endParaRPr lang="en-US" altLang="en-US" dirty="0">
              <a:solidFill>
                <a:srgbClr val="FFFFFF"/>
              </a:solidFill>
            </a:endParaRPr>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Placeholder 3"/>
          <p:cNvSpPr>
            <a:spLocks noGrp="1"/>
          </p:cNvSpPr>
          <p:nvPr>
            <p:ph type="body" sz="half" idx="2"/>
          </p:nvPr>
        </p:nvSpPr>
        <p:spPr>
          <a:xfrm>
            <a:off x="701675" y="5903913"/>
            <a:ext cx="7924800" cy="490537"/>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3"/>
              </a:rPr>
              <a:t>wwww.SubrUniversityCenter.org</a:t>
            </a:r>
            <a:endParaRPr lang="en-US" altLang="en-US" dirty="0" smtClean="0">
              <a:latin typeface="Elephant" pitchFamily="18" charset="0"/>
            </a:endParaRPr>
          </a:p>
          <a:p>
            <a:endParaRPr lang="en-US" altLang="en-US" dirty="0" smtClean="0"/>
          </a:p>
        </p:txBody>
      </p:sp>
      <p:pic>
        <p:nvPicPr>
          <p:cNvPr id="266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88010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006475" y="533400"/>
            <a:ext cx="7391400" cy="639763"/>
          </a:xfrm>
        </p:spPr>
        <p:txBody>
          <a:bodyPr/>
          <a:lstStyle/>
          <a:p>
            <a:pPr algn="ctr" fontAlgn="auto">
              <a:spcAft>
                <a:spcPts val="0"/>
              </a:spcAft>
              <a:defRPr/>
            </a:pPr>
            <a:r>
              <a:rPr lang="en-US" sz="3200" b="1" dirty="0">
                <a:solidFill>
                  <a:schemeClr val="tx1"/>
                </a:solidFill>
                <a:effectLst>
                  <a:outerShdw blurRad="38100" dist="38100" dir="2700000" algn="tl">
                    <a:srgbClr val="000000">
                      <a:alpha val="43137"/>
                    </a:srgbClr>
                  </a:outerShdw>
                </a:effectLst>
              </a:rPr>
              <a:t>Applied Research &amp; Economic </a:t>
            </a:r>
            <a:r>
              <a:rPr lang="en-US" sz="3200" b="1" dirty="0" smtClean="0">
                <a:solidFill>
                  <a:schemeClr val="tx1"/>
                </a:solidFill>
                <a:effectLst>
                  <a:outerShdw blurRad="38100" dist="38100" dir="2700000" algn="tl">
                    <a:srgbClr val="000000">
                      <a:alpha val="43137"/>
                    </a:srgbClr>
                  </a:outerShdw>
                </a:effectLst>
              </a:rPr>
              <a:t>Analysis</a:t>
            </a:r>
            <a:endParaRPr lang="en-US" b="1" dirty="0">
              <a:solidFill>
                <a:schemeClr val="tx1"/>
              </a:solidFill>
              <a:effectLst>
                <a:outerShdw blurRad="38100" dist="38100" dir="2700000" algn="tl">
                  <a:srgbClr val="000000">
                    <a:alpha val="43137"/>
                  </a:srgbClr>
                </a:outerShdw>
              </a:effectLst>
            </a:endParaRPr>
          </a:p>
        </p:txBody>
      </p:sp>
      <p:sp>
        <p:nvSpPr>
          <p:cNvPr id="9" name="Title 1"/>
          <p:cNvSpPr txBox="1">
            <a:spLocks/>
          </p:cNvSpPr>
          <p:nvPr/>
        </p:nvSpPr>
        <p:spPr>
          <a:xfrm>
            <a:off x="246063" y="1295400"/>
            <a:ext cx="2209800" cy="1287463"/>
          </a:xfrm>
          <a:prstGeom prst="rect">
            <a:avLst/>
          </a:prstGeom>
        </p:spPr>
        <p:txBody>
          <a:bodyPr anchor="b">
            <a:normAutofit/>
          </a:bodyPr>
          <a:lstStyle>
            <a:lvl1pPr algn="l" defTabSz="914400" rtl="0" eaLnBrk="1" latinLnBrk="0" hangingPunct="1">
              <a:spcBef>
                <a:spcPct val="0"/>
              </a:spcBef>
              <a:buNone/>
              <a:defRPr sz="2400" b="0" kern="1200" spc="-100" baseline="0">
                <a:solidFill>
                  <a:schemeClr val="tx2"/>
                </a:solidFill>
                <a:latin typeface="+mj-lt"/>
                <a:ea typeface="+mj-ea"/>
                <a:cs typeface="+mj-cs"/>
              </a:defRPr>
            </a:lvl1pPr>
          </a:lstStyle>
          <a:p>
            <a:pPr marL="342900" indent="-342900" fontAlgn="auto">
              <a:spcAft>
                <a:spcPts val="0"/>
              </a:spcAft>
              <a:buFont typeface="Wingdings" panose="05000000000000000000" pitchFamily="2" charset="2"/>
              <a:buChar char="Ø"/>
              <a:defRPr/>
            </a:pPr>
            <a:r>
              <a:rPr lang="en-US" dirty="0">
                <a:solidFill>
                  <a:srgbClr val="002060"/>
                </a:solidFill>
              </a:rPr>
              <a:t>Completed </a:t>
            </a:r>
            <a:r>
              <a:rPr lang="en-US" dirty="0" smtClean="0">
                <a:solidFill>
                  <a:srgbClr val="002060"/>
                </a:solidFill>
              </a:rPr>
              <a:t>Research: 2014 </a:t>
            </a:r>
            <a:r>
              <a:rPr lang="en-US" dirty="0">
                <a:solidFill>
                  <a:srgbClr val="002060"/>
                </a:solidFill>
              </a:rPr>
              <a:t>-15 </a:t>
            </a:r>
          </a:p>
        </p:txBody>
      </p:sp>
      <p:sp>
        <p:nvSpPr>
          <p:cNvPr id="11" name="TextBox 10"/>
          <p:cNvSpPr txBox="1"/>
          <p:nvPr/>
        </p:nvSpPr>
        <p:spPr>
          <a:xfrm>
            <a:off x="2209800" y="1465263"/>
            <a:ext cx="6172200" cy="4278312"/>
          </a:xfrm>
          <a:prstGeom prst="rect">
            <a:avLst/>
          </a:prstGeom>
          <a:noFill/>
          <a:ln w="28575">
            <a:noFill/>
          </a:ln>
          <a:effectLst/>
        </p:spPr>
        <p:txBody>
          <a:bodyPr>
            <a:spAutoFit/>
          </a:bodyPr>
          <a:lstStyle/>
          <a:p>
            <a:pPr fontAlgn="auto">
              <a:spcBef>
                <a:spcPts val="0"/>
              </a:spcBef>
              <a:spcAft>
                <a:spcPts val="0"/>
              </a:spcAft>
              <a:defRPr/>
            </a:pPr>
            <a:r>
              <a:rPr lang="en-US" b="1" dirty="0">
                <a:solidFill>
                  <a:srgbClr val="FF0000"/>
                </a:solidFill>
                <a:latin typeface="+mj-lt"/>
                <a:cs typeface="+mn-cs"/>
              </a:rPr>
              <a:t>Industry Cluster Analyses of Capital and North Delta Planning District</a:t>
            </a:r>
          </a:p>
          <a:p>
            <a:pPr fontAlgn="auto">
              <a:spcBef>
                <a:spcPts val="0"/>
              </a:spcBef>
              <a:spcAft>
                <a:spcPts val="0"/>
              </a:spcAft>
              <a:defRPr/>
            </a:pPr>
            <a:endParaRPr lang="en-US" b="1" dirty="0">
              <a:solidFill>
                <a:srgbClr val="FF0000"/>
              </a:solidFill>
              <a:latin typeface="+mj-lt"/>
              <a:cs typeface="+mn-cs"/>
            </a:endParaRPr>
          </a:p>
          <a:p>
            <a:pPr fontAlgn="auto">
              <a:spcBef>
                <a:spcPts val="0"/>
              </a:spcBef>
              <a:spcAft>
                <a:spcPts val="0"/>
              </a:spcAft>
              <a:defRPr/>
            </a:pPr>
            <a:r>
              <a:rPr lang="en-US" dirty="0">
                <a:solidFill>
                  <a:srgbClr val="292934"/>
                </a:solidFill>
                <a:latin typeface="+mj-lt"/>
                <a:cs typeface="+mn-cs"/>
              </a:rPr>
              <a:t>Objectives: Identify economic movers and emerging industries for policy support</a:t>
            </a:r>
          </a:p>
          <a:p>
            <a:pPr fontAlgn="auto">
              <a:spcBef>
                <a:spcPts val="0"/>
              </a:spcBef>
              <a:spcAft>
                <a:spcPts val="0"/>
              </a:spcAft>
              <a:defRPr/>
            </a:pPr>
            <a:endParaRPr lang="en-US" dirty="0">
              <a:solidFill>
                <a:srgbClr val="292934"/>
              </a:solidFill>
              <a:latin typeface="+mj-lt"/>
              <a:cs typeface="+mn-cs"/>
            </a:endParaRPr>
          </a:p>
          <a:p>
            <a:pPr fontAlgn="auto">
              <a:spcBef>
                <a:spcPts val="0"/>
              </a:spcBef>
              <a:spcAft>
                <a:spcPts val="0"/>
              </a:spcAft>
              <a:defRPr/>
            </a:pPr>
            <a:r>
              <a:rPr lang="en-US" dirty="0">
                <a:solidFill>
                  <a:srgbClr val="292934"/>
                </a:solidFill>
                <a:latin typeface="+mj-lt"/>
                <a:cs typeface="+mn-cs"/>
              </a:rPr>
              <a:t>Three technical reports produced and available at the Center’s website and Research Gate: </a:t>
            </a:r>
          </a:p>
          <a:p>
            <a:pPr marL="342900" indent="-342900" fontAlgn="auto">
              <a:spcBef>
                <a:spcPts val="0"/>
              </a:spcBef>
              <a:spcAft>
                <a:spcPts val="0"/>
              </a:spcAft>
              <a:buFont typeface="Courier New" panose="02070309020205020404" pitchFamily="49" charset="0"/>
              <a:buChar char="o"/>
              <a:defRPr/>
            </a:pPr>
            <a:r>
              <a:rPr lang="en-US" dirty="0">
                <a:solidFill>
                  <a:srgbClr val="292934"/>
                </a:solidFill>
                <a:latin typeface="+mj-lt"/>
                <a:cs typeface="+mn-cs"/>
              </a:rPr>
              <a:t>Industry cluster analysis for capital region and North Delta Regional Planning &amp; Development District, </a:t>
            </a:r>
          </a:p>
          <a:p>
            <a:pPr marL="342900" indent="-342900" fontAlgn="auto">
              <a:spcBef>
                <a:spcPts val="0"/>
              </a:spcBef>
              <a:spcAft>
                <a:spcPts val="0"/>
              </a:spcAft>
              <a:buFont typeface="Courier New" panose="02070309020205020404" pitchFamily="49" charset="0"/>
              <a:buChar char="o"/>
              <a:defRPr/>
            </a:pPr>
            <a:r>
              <a:rPr lang="en-US" dirty="0">
                <a:solidFill>
                  <a:srgbClr val="292934"/>
                </a:solidFill>
                <a:latin typeface="+mj-lt"/>
                <a:cs typeface="+mn-cs"/>
              </a:rPr>
              <a:t>Economic Profile of Concordia, East Carrol, Madison, and Tensas Parishes in Northeastern Louisiana, and </a:t>
            </a:r>
          </a:p>
          <a:p>
            <a:pPr marL="342900" indent="-342900" fontAlgn="auto">
              <a:spcBef>
                <a:spcPts val="0"/>
              </a:spcBef>
              <a:spcAft>
                <a:spcPts val="0"/>
              </a:spcAft>
              <a:buFont typeface="Courier New" panose="02070309020205020404" pitchFamily="49" charset="0"/>
              <a:buChar char="o"/>
              <a:defRPr/>
            </a:pPr>
            <a:r>
              <a:rPr lang="en-US" dirty="0">
                <a:solidFill>
                  <a:srgbClr val="292934"/>
                </a:solidFill>
                <a:latin typeface="+mj-lt"/>
                <a:cs typeface="+mn-cs"/>
              </a:rPr>
              <a:t>Cotton Export potential for the Northeastern Region after Panama Canal expansion.</a:t>
            </a:r>
          </a:p>
          <a:p>
            <a:pPr fontAlgn="auto">
              <a:spcBef>
                <a:spcPts val="0"/>
              </a:spcBef>
              <a:spcAft>
                <a:spcPts val="0"/>
              </a:spcAft>
              <a:defRPr/>
            </a:pPr>
            <a:endParaRPr lang="en-US" sz="2000" dirty="0">
              <a:solidFill>
                <a:srgbClr val="292934"/>
              </a:solidFill>
              <a:latin typeface="+mj-lt"/>
              <a:cs typeface="+mn-cs"/>
            </a:endParaRPr>
          </a:p>
        </p:txBody>
      </p:sp>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Placeholder 3"/>
          <p:cNvSpPr>
            <a:spLocks noGrp="1"/>
          </p:cNvSpPr>
          <p:nvPr>
            <p:ph type="body" sz="half" idx="2"/>
          </p:nvPr>
        </p:nvSpPr>
        <p:spPr>
          <a:xfrm>
            <a:off x="685800" y="61674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4"/>
              </a:rPr>
              <a:t>www.SubrUniversityCenter.org</a:t>
            </a:r>
            <a:endParaRPr lang="en-US" altLang="en-US" dirty="0" smtClean="0">
              <a:latin typeface="Elephant" pitchFamily="18" charset="0"/>
            </a:endParaRPr>
          </a:p>
          <a:p>
            <a:endParaRPr lang="en-US" altLang="en-US" dirty="0" smtClean="0"/>
          </a:p>
        </p:txBody>
      </p:sp>
      <p:pic>
        <p:nvPicPr>
          <p:cNvPr id="2969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13410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315913" y="384175"/>
            <a:ext cx="2579687" cy="1643063"/>
          </a:xfrm>
        </p:spPr>
        <p:txBody>
          <a:bodyPr/>
          <a:lstStyle/>
          <a:p>
            <a:pPr marL="342900" indent="-342900" fontAlgn="auto">
              <a:spcAft>
                <a:spcPts val="0"/>
              </a:spcAft>
              <a:buFont typeface="Wingdings" panose="05000000000000000000" pitchFamily="2" charset="2"/>
              <a:buChar char="q"/>
              <a:defRPr/>
            </a:pPr>
            <a:r>
              <a:rPr lang="en-US" dirty="0" smtClean="0">
                <a:solidFill>
                  <a:srgbClr val="002060"/>
                </a:solidFill>
              </a:rPr>
              <a:t>Industry Cluster Analysis for Baton Rouge Capital Region</a:t>
            </a:r>
            <a:endParaRPr lang="en-US" sz="2000" dirty="0">
              <a:solidFill>
                <a:srgbClr val="002060"/>
              </a:solidFill>
            </a:endParaRPr>
          </a:p>
        </p:txBody>
      </p:sp>
      <p:sp>
        <p:nvSpPr>
          <p:cNvPr id="2970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FD730541-6F34-44B1-9609-80A92EF7E8AD}" type="slidenum">
              <a:rPr lang="en-US" altLang="en-US">
                <a:solidFill>
                  <a:srgbClr val="FFFFFF"/>
                </a:solidFill>
              </a:rPr>
              <a:pPr fontAlgn="base">
                <a:spcBef>
                  <a:spcPct val="0"/>
                </a:spcBef>
                <a:spcAft>
                  <a:spcPct val="0"/>
                </a:spcAft>
              </a:pPr>
              <a:t>21</a:t>
            </a:fld>
            <a:endParaRPr lang="en-US" altLang="en-US" dirty="0">
              <a:solidFill>
                <a:srgbClr val="FFFFFF"/>
              </a:solidFill>
            </a:endParaRPr>
          </a:p>
        </p:txBody>
      </p:sp>
      <p:pic>
        <p:nvPicPr>
          <p:cNvPr id="297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384175"/>
            <a:ext cx="5943600" cy="2587625"/>
          </a:xfrm>
          <a:prstGeom prst="rect">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9703"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3000375"/>
            <a:ext cx="5943600" cy="31623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284602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3"/>
          <p:cNvSpPr>
            <a:spLocks noGrp="1"/>
          </p:cNvSpPr>
          <p:nvPr>
            <p:ph type="body" sz="half" idx="2"/>
          </p:nvPr>
        </p:nvSpPr>
        <p:spPr>
          <a:xfrm>
            <a:off x="685800" y="61674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4"/>
              </a:rPr>
              <a:t>www.SubrUniversityCenter.org</a:t>
            </a:r>
            <a:endParaRPr lang="en-US" altLang="en-US" dirty="0" smtClean="0">
              <a:latin typeface="Elephant" pitchFamily="18" charset="0"/>
            </a:endParaRPr>
          </a:p>
          <a:p>
            <a:endParaRPr lang="en-US" altLang="en-US" dirty="0" smtClean="0"/>
          </a:p>
        </p:txBody>
      </p:sp>
      <p:pic>
        <p:nvPicPr>
          <p:cNvPr id="307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13410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7B4EF3D4-8CFD-4FAE-AA12-27099B17BBF6}" type="slidenum">
              <a:rPr lang="en-US" altLang="en-US">
                <a:solidFill>
                  <a:srgbClr val="FFFFFF"/>
                </a:solidFill>
              </a:rPr>
              <a:pPr fontAlgn="base">
                <a:spcBef>
                  <a:spcPct val="0"/>
                </a:spcBef>
                <a:spcAft>
                  <a:spcPct val="0"/>
                </a:spcAft>
              </a:pPr>
              <a:t>22</a:t>
            </a:fld>
            <a:endParaRPr lang="en-US" altLang="en-US" dirty="0">
              <a:solidFill>
                <a:srgbClr val="FFFFFF"/>
              </a:solidFill>
            </a:endParaRPr>
          </a:p>
        </p:txBody>
      </p:sp>
      <p:pic>
        <p:nvPicPr>
          <p:cNvPr id="3072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0675" y="392113"/>
            <a:ext cx="6130925" cy="3036887"/>
          </a:xfrm>
          <a:prstGeom prst="rect">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7025" y="3482975"/>
            <a:ext cx="6130925" cy="2684463"/>
          </a:xfrm>
          <a:prstGeom prst="rect">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315913" y="384175"/>
            <a:ext cx="2579687" cy="1643063"/>
          </a:xfrm>
          <a:prstGeom prst="rect">
            <a:avLst/>
          </a:prstGeom>
        </p:spPr>
        <p:txBody>
          <a:bodyPr anchor="b">
            <a:normAutofit/>
          </a:bodyPr>
          <a:lstStyle>
            <a:lvl1pPr algn="l" defTabSz="914400" rtl="0" eaLnBrk="1" latinLnBrk="0" hangingPunct="1">
              <a:spcBef>
                <a:spcPct val="0"/>
              </a:spcBef>
              <a:buNone/>
              <a:defRPr sz="2400" b="0" kern="1200" spc="-100" baseline="0">
                <a:solidFill>
                  <a:schemeClr val="tx2"/>
                </a:solidFill>
                <a:latin typeface="+mj-lt"/>
                <a:ea typeface="+mj-ea"/>
                <a:cs typeface="+mj-cs"/>
              </a:defRPr>
            </a:lvl1pPr>
          </a:lstStyle>
          <a:p>
            <a:pPr marL="342900" indent="-342900" fontAlgn="auto">
              <a:spcAft>
                <a:spcPts val="0"/>
              </a:spcAft>
              <a:buFont typeface="Wingdings" panose="05000000000000000000" pitchFamily="2" charset="2"/>
              <a:buChar char="q"/>
              <a:defRPr/>
            </a:pPr>
            <a:r>
              <a:rPr lang="en-US" dirty="0" smtClean="0">
                <a:solidFill>
                  <a:srgbClr val="002060"/>
                </a:solidFill>
              </a:rPr>
              <a:t>Industry Cluster Analysis for northeast Louisiana</a:t>
            </a:r>
            <a:endParaRPr lang="en-US" sz="2000" dirty="0">
              <a:solidFill>
                <a:srgbClr val="002060"/>
              </a:solidFill>
            </a:endParaRPr>
          </a:p>
        </p:txBody>
      </p:sp>
    </p:spTree>
    <p:custDataLst>
      <p:tags r:id="rId1"/>
    </p:custDataLst>
    <p:extLst>
      <p:ext uri="{BB962C8B-B14F-4D97-AF65-F5344CB8AC3E}">
        <p14:creationId xmlns:p14="http://schemas.microsoft.com/office/powerpoint/2010/main" val="15738618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Placeholder 3"/>
          <p:cNvSpPr>
            <a:spLocks noGrp="1"/>
          </p:cNvSpPr>
          <p:nvPr>
            <p:ph type="body" sz="half" idx="2"/>
          </p:nvPr>
        </p:nvSpPr>
        <p:spPr>
          <a:xfrm>
            <a:off x="685800" y="61674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4"/>
              </a:rPr>
              <a:t>www.SubrUniversityCenter.org</a:t>
            </a:r>
            <a:endParaRPr lang="en-US" altLang="en-US" dirty="0" smtClean="0">
              <a:latin typeface="Elephant" pitchFamily="18" charset="0"/>
            </a:endParaRPr>
          </a:p>
          <a:p>
            <a:endParaRPr lang="en-US" altLang="en-US" dirty="0" smtClean="0"/>
          </a:p>
        </p:txBody>
      </p:sp>
      <p:pic>
        <p:nvPicPr>
          <p:cNvPr id="2765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13410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304800" y="838200"/>
            <a:ext cx="2590800" cy="1366838"/>
          </a:xfrm>
        </p:spPr>
        <p:txBody>
          <a:bodyPr/>
          <a:lstStyle/>
          <a:p>
            <a:pPr marL="342900" indent="-342900" fontAlgn="auto">
              <a:spcAft>
                <a:spcPts val="0"/>
              </a:spcAft>
              <a:buFont typeface="Wingdings" panose="05000000000000000000" pitchFamily="2" charset="2"/>
              <a:buChar char="q"/>
              <a:defRPr/>
            </a:pPr>
            <a:r>
              <a:rPr lang="en-US" dirty="0" smtClean="0">
                <a:solidFill>
                  <a:srgbClr val="002060"/>
                </a:solidFill>
              </a:rPr>
              <a:t>Industry Cluster Analysis of Madison Parish</a:t>
            </a:r>
            <a:endParaRPr lang="en-US" sz="2000" dirty="0">
              <a:solidFill>
                <a:srgbClr val="002060"/>
              </a:solidFill>
            </a:endParaRPr>
          </a:p>
        </p:txBody>
      </p:sp>
      <p:sp>
        <p:nvSpPr>
          <p:cNvPr id="2765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66649BC9-B378-49AA-AADB-A99CCE56C496}" type="slidenum">
              <a:rPr lang="en-US" altLang="en-US">
                <a:solidFill>
                  <a:srgbClr val="FFFFFF"/>
                </a:solidFill>
              </a:rPr>
              <a:pPr fontAlgn="base">
                <a:spcBef>
                  <a:spcPct val="0"/>
                </a:spcBef>
                <a:spcAft>
                  <a:spcPct val="0"/>
                </a:spcAft>
              </a:pPr>
              <a:t>23</a:t>
            </a:fld>
            <a:endParaRPr lang="en-US" altLang="en-US" dirty="0">
              <a:solidFill>
                <a:srgbClr val="FFFFFF"/>
              </a:solidFill>
            </a:endParaRPr>
          </a:p>
        </p:txBody>
      </p:sp>
      <p:pic>
        <p:nvPicPr>
          <p:cNvPr id="2765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1366838"/>
            <a:ext cx="5181600" cy="450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896563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3"/>
          <p:cNvSpPr>
            <a:spLocks noGrp="1"/>
          </p:cNvSpPr>
          <p:nvPr>
            <p:ph type="body" sz="half" idx="2"/>
          </p:nvPr>
        </p:nvSpPr>
        <p:spPr>
          <a:xfrm>
            <a:off x="685800" y="61674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4"/>
              </a:rPr>
              <a:t>www.SubrUniversityCenter.org</a:t>
            </a:r>
            <a:endParaRPr lang="en-US" altLang="en-US" dirty="0" smtClean="0">
              <a:latin typeface="Elephant" pitchFamily="18" charset="0"/>
            </a:endParaRPr>
          </a:p>
          <a:p>
            <a:endParaRPr lang="en-US" altLang="en-US" dirty="0" smtClean="0"/>
          </a:p>
        </p:txBody>
      </p:sp>
      <p:pic>
        <p:nvPicPr>
          <p:cNvPr id="3174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13410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0CAAF183-95B7-42DF-9C7E-AAB791854819}" type="slidenum">
              <a:rPr lang="en-US" altLang="en-US">
                <a:solidFill>
                  <a:srgbClr val="FFFFFF"/>
                </a:solidFill>
              </a:rPr>
              <a:pPr fontAlgn="base">
                <a:spcBef>
                  <a:spcPct val="0"/>
                </a:spcBef>
                <a:spcAft>
                  <a:spcPct val="0"/>
                </a:spcAft>
              </a:pPr>
              <a:t>24</a:t>
            </a:fld>
            <a:endParaRPr lang="en-US" altLang="en-US" dirty="0">
              <a:solidFill>
                <a:srgbClr val="FFFFFF"/>
              </a:solidFill>
            </a:endParaRPr>
          </a:p>
        </p:txBody>
      </p:sp>
      <p:sp>
        <p:nvSpPr>
          <p:cNvPr id="10" name="TextBox 9"/>
          <p:cNvSpPr txBox="1"/>
          <p:nvPr/>
        </p:nvSpPr>
        <p:spPr>
          <a:xfrm>
            <a:off x="2438400" y="1295400"/>
            <a:ext cx="5927725" cy="1816100"/>
          </a:xfrm>
          <a:prstGeom prst="rect">
            <a:avLst/>
          </a:prstGeom>
          <a:noFill/>
          <a:ln w="28575">
            <a:noFill/>
          </a:ln>
        </p:spPr>
        <p:txBody>
          <a:bodyPr>
            <a:spAutoFit/>
          </a:bodyPr>
          <a:lstStyle/>
          <a:p>
            <a:pPr fontAlgn="auto">
              <a:spcBef>
                <a:spcPts val="0"/>
              </a:spcBef>
              <a:spcAft>
                <a:spcPts val="0"/>
              </a:spcAft>
              <a:defRPr/>
            </a:pPr>
            <a:r>
              <a:rPr lang="en-US" b="1" dirty="0">
                <a:solidFill>
                  <a:srgbClr val="FF0000"/>
                </a:solidFill>
                <a:latin typeface="Arial"/>
              </a:rPr>
              <a:t>“Earl K. Long Hospital Closure: Community Inputs on Potential Uses of the Property and Economic Profiles of Residents Living within the Vicinity of the Property”</a:t>
            </a:r>
          </a:p>
          <a:p>
            <a:pPr fontAlgn="auto">
              <a:spcBef>
                <a:spcPts val="0"/>
              </a:spcBef>
              <a:spcAft>
                <a:spcPts val="0"/>
              </a:spcAft>
              <a:defRPr/>
            </a:pPr>
            <a:r>
              <a:rPr lang="en-US" dirty="0">
                <a:solidFill>
                  <a:srgbClr val="292934"/>
                </a:solidFill>
                <a:latin typeface="Arial"/>
              </a:rPr>
              <a:t>Objective: To summarize community responses and regional socio-economic profiles</a:t>
            </a:r>
            <a:endParaRPr lang="en-US" b="1" dirty="0">
              <a:solidFill>
                <a:srgbClr val="FF0000"/>
              </a:solidFill>
              <a:latin typeface="Arial"/>
            </a:endParaRPr>
          </a:p>
        </p:txBody>
      </p:sp>
      <p:pic>
        <p:nvPicPr>
          <p:cNvPr id="31750" name="Content Placeholder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62213" y="3200400"/>
            <a:ext cx="5910262" cy="28178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333375" y="1295400"/>
            <a:ext cx="2438400" cy="1219200"/>
          </a:xfrm>
          <a:prstGeom prst="rect">
            <a:avLst/>
          </a:prstGeom>
        </p:spPr>
        <p:txBody>
          <a:bodyPr anchor="b">
            <a:normAutofit/>
          </a:bodyPr>
          <a:lstStyle>
            <a:lvl1pPr algn="l" defTabSz="914400" rtl="0" eaLnBrk="1" latinLnBrk="0" hangingPunct="1">
              <a:spcBef>
                <a:spcPct val="0"/>
              </a:spcBef>
              <a:buNone/>
              <a:defRPr sz="2400" b="0" kern="1200" spc="-100" baseline="0">
                <a:solidFill>
                  <a:schemeClr val="tx2"/>
                </a:solidFill>
                <a:latin typeface="+mj-lt"/>
                <a:ea typeface="+mj-ea"/>
                <a:cs typeface="+mj-cs"/>
              </a:defRPr>
            </a:lvl1pPr>
          </a:lstStyle>
          <a:p>
            <a:pPr marL="342900" indent="-342900" fontAlgn="auto">
              <a:spcAft>
                <a:spcPts val="0"/>
              </a:spcAft>
              <a:buFont typeface="Wingdings" panose="05000000000000000000" pitchFamily="2" charset="2"/>
              <a:buChar char="Ø"/>
              <a:defRPr/>
            </a:pPr>
            <a:r>
              <a:rPr lang="en-US" dirty="0" smtClean="0">
                <a:solidFill>
                  <a:srgbClr val="002060"/>
                </a:solidFill>
              </a:rPr>
              <a:t>Completed Research: 2015-2016 </a:t>
            </a:r>
            <a:endParaRPr lang="en-US" dirty="0">
              <a:solidFill>
                <a:srgbClr val="002060"/>
              </a:solidFill>
            </a:endParaRPr>
          </a:p>
        </p:txBody>
      </p:sp>
    </p:spTree>
    <p:custDataLst>
      <p:tags r:id="rId1"/>
    </p:custDataLst>
    <p:extLst>
      <p:ext uri="{BB962C8B-B14F-4D97-AF65-F5344CB8AC3E}">
        <p14:creationId xmlns:p14="http://schemas.microsoft.com/office/powerpoint/2010/main" val="17313211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Placeholder 3"/>
          <p:cNvSpPr>
            <a:spLocks noGrp="1"/>
          </p:cNvSpPr>
          <p:nvPr>
            <p:ph type="body" sz="half" idx="2"/>
          </p:nvPr>
        </p:nvSpPr>
        <p:spPr>
          <a:xfrm>
            <a:off x="685800" y="61674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4"/>
              </a:rPr>
              <a:t>www.SubrUniversityCenter.org</a:t>
            </a:r>
            <a:endParaRPr lang="en-US" altLang="en-US" dirty="0" smtClean="0">
              <a:latin typeface="Elephant" pitchFamily="18" charset="0"/>
            </a:endParaRPr>
          </a:p>
          <a:p>
            <a:endParaRPr lang="en-US" altLang="en-US" dirty="0" smtClean="0"/>
          </a:p>
        </p:txBody>
      </p:sp>
      <p:pic>
        <p:nvPicPr>
          <p:cNvPr id="3277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13410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285650C9-8433-4BF3-A816-61B924A03139}" type="slidenum">
              <a:rPr lang="en-US" altLang="en-US">
                <a:solidFill>
                  <a:srgbClr val="FFFFFF"/>
                </a:solidFill>
              </a:rPr>
              <a:pPr fontAlgn="base">
                <a:spcBef>
                  <a:spcPct val="0"/>
                </a:spcBef>
                <a:spcAft>
                  <a:spcPct val="0"/>
                </a:spcAft>
              </a:pPr>
              <a:t>25</a:t>
            </a:fld>
            <a:endParaRPr lang="en-US" altLang="en-US" dirty="0">
              <a:solidFill>
                <a:srgbClr val="FFFFFF"/>
              </a:solidFill>
            </a:endParaRPr>
          </a:p>
        </p:txBody>
      </p:sp>
      <p:pic>
        <p:nvPicPr>
          <p:cNvPr id="32773"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5200" y="622300"/>
            <a:ext cx="4937125"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1050" y="3090863"/>
            <a:ext cx="4056063"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086100"/>
            <a:ext cx="3429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315913" y="838200"/>
            <a:ext cx="3189287" cy="2017713"/>
          </a:xfrm>
          <a:prstGeom prst="rect">
            <a:avLst/>
          </a:prstGeom>
        </p:spPr>
        <p:txBody>
          <a:bodyPr anchor="b"/>
          <a:lstStyle>
            <a:lvl1pPr algn="l" defTabSz="914400" rtl="0" eaLnBrk="1" latinLnBrk="0" hangingPunct="1">
              <a:spcBef>
                <a:spcPct val="0"/>
              </a:spcBef>
              <a:buNone/>
              <a:defRPr sz="2400" b="0" kern="1200" spc="-100" baseline="0">
                <a:solidFill>
                  <a:schemeClr val="tx2"/>
                </a:solidFill>
                <a:latin typeface="+mj-lt"/>
                <a:ea typeface="+mj-ea"/>
                <a:cs typeface="+mj-cs"/>
              </a:defRPr>
            </a:lvl1pPr>
          </a:lstStyle>
          <a:p>
            <a:pPr marL="342900" indent="-342900" fontAlgn="auto">
              <a:spcAft>
                <a:spcPts val="0"/>
              </a:spcAft>
              <a:buFont typeface="Wingdings" panose="05000000000000000000" pitchFamily="2" charset="2"/>
              <a:buChar char="q"/>
              <a:defRPr/>
            </a:pPr>
            <a:r>
              <a:rPr lang="en-US" i="1" dirty="0" smtClean="0">
                <a:solidFill>
                  <a:srgbClr val="002060"/>
                </a:solidFill>
              </a:rPr>
              <a:t>Infographics</a:t>
            </a:r>
            <a:r>
              <a:rPr lang="en-US" dirty="0" smtClean="0">
                <a:solidFill>
                  <a:srgbClr val="002060"/>
                </a:solidFill>
              </a:rPr>
              <a:t> of Community Responses from North Baton Rouge Residents Louisiana</a:t>
            </a:r>
            <a:endParaRPr lang="en-US" dirty="0">
              <a:solidFill>
                <a:srgbClr val="002060"/>
              </a:solidFill>
            </a:endParaRPr>
          </a:p>
        </p:txBody>
      </p:sp>
    </p:spTree>
    <p:custDataLst>
      <p:tags r:id="rId1"/>
    </p:custDataLst>
    <p:extLst>
      <p:ext uri="{BB962C8B-B14F-4D97-AF65-F5344CB8AC3E}">
        <p14:creationId xmlns:p14="http://schemas.microsoft.com/office/powerpoint/2010/main" val="40806523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Placeholder 3"/>
          <p:cNvSpPr>
            <a:spLocks noGrp="1"/>
          </p:cNvSpPr>
          <p:nvPr>
            <p:ph type="body" sz="half" idx="2"/>
          </p:nvPr>
        </p:nvSpPr>
        <p:spPr>
          <a:xfrm>
            <a:off x="685800" y="61674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4"/>
              </a:rPr>
              <a:t>www.SubrUniversityCenter.org</a:t>
            </a:r>
            <a:endParaRPr lang="en-US" altLang="en-US" dirty="0" smtClean="0">
              <a:latin typeface="Elephant" pitchFamily="18" charset="0"/>
            </a:endParaRPr>
          </a:p>
          <a:p>
            <a:endParaRPr lang="en-US" altLang="en-US" dirty="0" smtClean="0"/>
          </a:p>
        </p:txBody>
      </p:sp>
      <p:pic>
        <p:nvPicPr>
          <p:cNvPr id="3379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13410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8DE84523-519C-486B-A758-228A7B2CA24B}" type="slidenum">
              <a:rPr lang="en-US" altLang="en-US">
                <a:solidFill>
                  <a:srgbClr val="FFFFFF"/>
                </a:solidFill>
              </a:rPr>
              <a:pPr fontAlgn="base">
                <a:spcBef>
                  <a:spcPct val="0"/>
                </a:spcBef>
                <a:spcAft>
                  <a:spcPct val="0"/>
                </a:spcAft>
              </a:pPr>
              <a:t>26</a:t>
            </a:fld>
            <a:endParaRPr lang="en-US" altLang="en-US" dirty="0">
              <a:solidFill>
                <a:srgbClr val="FFFFFF"/>
              </a:solidFill>
            </a:endParaRPr>
          </a:p>
        </p:txBody>
      </p:sp>
      <p:sp>
        <p:nvSpPr>
          <p:cNvPr id="10" name="TextBox 9"/>
          <p:cNvSpPr txBox="1"/>
          <p:nvPr/>
        </p:nvSpPr>
        <p:spPr>
          <a:xfrm>
            <a:off x="2590800" y="1055687"/>
            <a:ext cx="6172200" cy="3692525"/>
          </a:xfrm>
          <a:prstGeom prst="rect">
            <a:avLst/>
          </a:prstGeom>
          <a:noFill/>
          <a:ln w="28575">
            <a:noFill/>
          </a:ln>
        </p:spPr>
        <p:txBody>
          <a:bodyPr>
            <a:spAutoFit/>
          </a:bodyPr>
          <a:lstStyle/>
          <a:p>
            <a:pPr fontAlgn="auto">
              <a:spcBef>
                <a:spcPts val="0"/>
              </a:spcBef>
              <a:spcAft>
                <a:spcPts val="0"/>
              </a:spcAft>
              <a:defRPr/>
            </a:pPr>
            <a:r>
              <a:rPr lang="en-US" b="1" dirty="0">
                <a:solidFill>
                  <a:srgbClr val="FF0000"/>
                </a:solidFill>
                <a:latin typeface="Arial"/>
              </a:rPr>
              <a:t>“Meeting Tourist Expectations and Customer Satisfactions by Hotels and Restaurants in Greater Baton Rouge and Monroe Metropolitan Areas”</a:t>
            </a:r>
          </a:p>
          <a:p>
            <a:pPr fontAlgn="auto">
              <a:spcBef>
                <a:spcPts val="0"/>
              </a:spcBef>
              <a:spcAft>
                <a:spcPts val="0"/>
              </a:spcAft>
              <a:defRPr/>
            </a:pPr>
            <a:endParaRPr lang="en-US" dirty="0">
              <a:solidFill>
                <a:srgbClr val="292934"/>
              </a:solidFill>
              <a:latin typeface="Arial"/>
            </a:endParaRPr>
          </a:p>
          <a:p>
            <a:pPr fontAlgn="auto">
              <a:spcBef>
                <a:spcPts val="0"/>
              </a:spcBef>
              <a:spcAft>
                <a:spcPts val="0"/>
              </a:spcAft>
              <a:defRPr/>
            </a:pPr>
            <a:r>
              <a:rPr lang="en-US" dirty="0">
                <a:solidFill>
                  <a:srgbClr val="292934"/>
                </a:solidFill>
                <a:latin typeface="Arial"/>
              </a:rPr>
              <a:t>Objectives:</a:t>
            </a:r>
          </a:p>
          <a:p>
            <a:pPr marL="285750" indent="-285750" fontAlgn="auto">
              <a:spcBef>
                <a:spcPts val="0"/>
              </a:spcBef>
              <a:spcAft>
                <a:spcPts val="0"/>
              </a:spcAft>
              <a:buFont typeface="Wingdings" panose="05000000000000000000" pitchFamily="2" charset="2"/>
              <a:buChar char="Ø"/>
              <a:defRPr/>
            </a:pPr>
            <a:r>
              <a:rPr lang="en-US" dirty="0">
                <a:solidFill>
                  <a:srgbClr val="292934"/>
                </a:solidFill>
                <a:latin typeface="Arial"/>
              </a:rPr>
              <a:t>Providing a baseline data on service quality offered by accommodation and restaurants. </a:t>
            </a:r>
          </a:p>
          <a:p>
            <a:pPr marL="285750" indent="-285750" fontAlgn="auto">
              <a:spcBef>
                <a:spcPts val="0"/>
              </a:spcBef>
              <a:spcAft>
                <a:spcPts val="0"/>
              </a:spcAft>
              <a:buFont typeface="Wingdings" panose="05000000000000000000" pitchFamily="2" charset="2"/>
              <a:buChar char="Ø"/>
              <a:defRPr/>
            </a:pPr>
            <a:endParaRPr lang="en-US" dirty="0">
              <a:solidFill>
                <a:srgbClr val="292934"/>
              </a:solidFill>
              <a:latin typeface="Arial"/>
            </a:endParaRPr>
          </a:p>
          <a:p>
            <a:pPr marL="285750" indent="-285750" fontAlgn="auto">
              <a:spcBef>
                <a:spcPts val="0"/>
              </a:spcBef>
              <a:spcAft>
                <a:spcPts val="0"/>
              </a:spcAft>
              <a:buFont typeface="Wingdings" panose="05000000000000000000" pitchFamily="2" charset="2"/>
              <a:buChar char="Ø"/>
              <a:defRPr/>
            </a:pPr>
            <a:r>
              <a:rPr lang="en-US" dirty="0">
                <a:solidFill>
                  <a:srgbClr val="292934"/>
                </a:solidFill>
                <a:latin typeface="Arial"/>
              </a:rPr>
              <a:t>Empirically describes how consumers perceive service quality and whether they are satisfied with services offered by accommodation and food service sectors in the two regions.  </a:t>
            </a:r>
          </a:p>
          <a:p>
            <a:pPr fontAlgn="auto">
              <a:spcBef>
                <a:spcPts val="0"/>
              </a:spcBef>
              <a:spcAft>
                <a:spcPts val="0"/>
              </a:spcAft>
              <a:defRPr/>
            </a:pPr>
            <a:endParaRPr lang="en-US" dirty="0">
              <a:solidFill>
                <a:srgbClr val="292934"/>
              </a:solidFill>
              <a:latin typeface="Arial"/>
            </a:endParaRPr>
          </a:p>
        </p:txBody>
      </p:sp>
      <p:sp>
        <p:nvSpPr>
          <p:cNvPr id="11" name="Title 1"/>
          <p:cNvSpPr txBox="1">
            <a:spLocks/>
          </p:cNvSpPr>
          <p:nvPr/>
        </p:nvSpPr>
        <p:spPr>
          <a:xfrm>
            <a:off x="158750" y="887412"/>
            <a:ext cx="2432050" cy="1343025"/>
          </a:xfrm>
          <a:prstGeom prst="rect">
            <a:avLst/>
          </a:prstGeom>
        </p:spPr>
        <p:txBody>
          <a:bodyPr anchor="b">
            <a:normAutofit/>
          </a:bodyPr>
          <a:lstStyle>
            <a:lvl1pPr algn="l" defTabSz="914400" rtl="0" eaLnBrk="1" latinLnBrk="0" hangingPunct="1">
              <a:spcBef>
                <a:spcPct val="0"/>
              </a:spcBef>
              <a:buNone/>
              <a:defRPr sz="2400" b="0" kern="1200" spc="-100" baseline="0">
                <a:solidFill>
                  <a:schemeClr val="tx2"/>
                </a:solidFill>
                <a:latin typeface="+mj-lt"/>
                <a:ea typeface="+mj-ea"/>
                <a:cs typeface="+mj-cs"/>
              </a:defRPr>
            </a:lvl1pPr>
          </a:lstStyle>
          <a:p>
            <a:pPr marL="342900" indent="-342900" fontAlgn="auto">
              <a:spcAft>
                <a:spcPts val="0"/>
              </a:spcAft>
              <a:buFont typeface="Wingdings" panose="05000000000000000000" pitchFamily="2" charset="2"/>
              <a:buChar char="Ø"/>
              <a:defRPr/>
            </a:pPr>
            <a:r>
              <a:rPr lang="en-US" dirty="0" smtClean="0">
                <a:solidFill>
                  <a:srgbClr val="002060"/>
                </a:solidFill>
              </a:rPr>
              <a:t>Completed Research: 2015-2016 </a:t>
            </a:r>
            <a:endParaRPr lang="en-US" dirty="0">
              <a:solidFill>
                <a:srgbClr val="002060"/>
              </a:solidFill>
            </a:endParaRPr>
          </a:p>
        </p:txBody>
      </p:sp>
    </p:spTree>
    <p:custDataLst>
      <p:tags r:id="rId1"/>
    </p:custDataLst>
    <p:extLst>
      <p:ext uri="{BB962C8B-B14F-4D97-AF65-F5344CB8AC3E}">
        <p14:creationId xmlns:p14="http://schemas.microsoft.com/office/powerpoint/2010/main" val="35645485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Placeholder 3"/>
          <p:cNvSpPr>
            <a:spLocks noGrp="1"/>
          </p:cNvSpPr>
          <p:nvPr>
            <p:ph type="body" sz="half" idx="2"/>
          </p:nvPr>
        </p:nvSpPr>
        <p:spPr>
          <a:xfrm>
            <a:off x="685800" y="61674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4"/>
              </a:rPr>
              <a:t>www.SubrUniversityCenter.org</a:t>
            </a:r>
            <a:endParaRPr lang="en-US" altLang="en-US" dirty="0" smtClean="0">
              <a:latin typeface="Elephant" pitchFamily="18" charset="0"/>
            </a:endParaRPr>
          </a:p>
          <a:p>
            <a:endParaRPr lang="en-US" altLang="en-US" dirty="0" smtClean="0"/>
          </a:p>
        </p:txBody>
      </p:sp>
      <p:pic>
        <p:nvPicPr>
          <p:cNvPr id="3584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13410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A998ACFB-233A-4163-9294-167B7B1944AB}" type="slidenum">
              <a:rPr lang="en-US" altLang="en-US">
                <a:solidFill>
                  <a:srgbClr val="FFFFFF"/>
                </a:solidFill>
              </a:rPr>
              <a:pPr fontAlgn="base">
                <a:spcBef>
                  <a:spcPct val="0"/>
                </a:spcBef>
                <a:spcAft>
                  <a:spcPct val="0"/>
                </a:spcAft>
              </a:pPr>
              <a:t>27</a:t>
            </a:fld>
            <a:endParaRPr lang="en-US" altLang="en-US" dirty="0">
              <a:solidFill>
                <a:srgbClr val="FFFFFF"/>
              </a:solidFill>
            </a:endParaRPr>
          </a:p>
        </p:txBody>
      </p:sp>
      <p:pic>
        <p:nvPicPr>
          <p:cNvPr id="3584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457200"/>
            <a:ext cx="6477000" cy="571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457200" y="792163"/>
            <a:ext cx="2143125" cy="1417637"/>
          </a:xfrm>
        </p:spPr>
        <p:txBody>
          <a:bodyPr>
            <a:normAutofit fontScale="90000"/>
          </a:bodyPr>
          <a:lstStyle/>
          <a:p>
            <a:pPr marL="342900" indent="-342900" fontAlgn="auto">
              <a:spcAft>
                <a:spcPts val="0"/>
              </a:spcAft>
              <a:buFont typeface="Wingdings" panose="05000000000000000000" pitchFamily="2" charset="2"/>
              <a:buChar char="q"/>
              <a:defRPr/>
            </a:pPr>
            <a:r>
              <a:rPr lang="en-US" dirty="0" smtClean="0">
                <a:solidFill>
                  <a:srgbClr val="002060"/>
                </a:solidFill>
              </a:rPr>
              <a:t>Results on text analysis for Baton Rouge Area</a:t>
            </a:r>
            <a:endParaRPr lang="en-US" sz="2000" dirty="0">
              <a:solidFill>
                <a:srgbClr val="002060"/>
              </a:solidFill>
            </a:endParaRPr>
          </a:p>
        </p:txBody>
      </p:sp>
    </p:spTree>
    <p:custDataLst>
      <p:tags r:id="rId1"/>
    </p:custDataLst>
    <p:extLst>
      <p:ext uri="{BB962C8B-B14F-4D97-AF65-F5344CB8AC3E}">
        <p14:creationId xmlns:p14="http://schemas.microsoft.com/office/powerpoint/2010/main" val="33329803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Placeholder 3"/>
          <p:cNvSpPr>
            <a:spLocks noGrp="1"/>
          </p:cNvSpPr>
          <p:nvPr>
            <p:ph type="body" sz="half" idx="2"/>
          </p:nvPr>
        </p:nvSpPr>
        <p:spPr>
          <a:xfrm>
            <a:off x="685800" y="61674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4"/>
              </a:rPr>
              <a:t>www.SubrUniversityCenter.org</a:t>
            </a:r>
            <a:endParaRPr lang="en-US" altLang="en-US" dirty="0" smtClean="0">
              <a:latin typeface="Elephant" pitchFamily="18" charset="0"/>
            </a:endParaRPr>
          </a:p>
          <a:p>
            <a:endParaRPr lang="en-US" altLang="en-US" dirty="0" smtClean="0"/>
          </a:p>
        </p:txBody>
      </p:sp>
      <p:pic>
        <p:nvPicPr>
          <p:cNvPr id="3686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13410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612C6887-0B20-4253-811E-DE678BD886C3}" type="slidenum">
              <a:rPr lang="en-US" altLang="en-US">
                <a:solidFill>
                  <a:srgbClr val="FFFFFF"/>
                </a:solidFill>
              </a:rPr>
              <a:pPr fontAlgn="base">
                <a:spcBef>
                  <a:spcPct val="0"/>
                </a:spcBef>
                <a:spcAft>
                  <a:spcPct val="0"/>
                </a:spcAft>
              </a:pPr>
              <a:t>28</a:t>
            </a:fld>
            <a:endParaRPr lang="en-US" altLang="en-US" dirty="0">
              <a:solidFill>
                <a:srgbClr val="FFFFFF"/>
              </a:solidFill>
            </a:endParaRPr>
          </a:p>
        </p:txBody>
      </p:sp>
      <p:sp>
        <p:nvSpPr>
          <p:cNvPr id="10" name="TextBox 9"/>
          <p:cNvSpPr txBox="1"/>
          <p:nvPr/>
        </p:nvSpPr>
        <p:spPr>
          <a:xfrm>
            <a:off x="2514599" y="914400"/>
            <a:ext cx="6172200" cy="3140075"/>
          </a:xfrm>
          <a:prstGeom prst="rect">
            <a:avLst/>
          </a:prstGeom>
          <a:noFill/>
          <a:ln w="28575">
            <a:noFill/>
          </a:ln>
        </p:spPr>
        <p:txBody>
          <a:bodyPr>
            <a:spAutoFit/>
          </a:bodyPr>
          <a:lstStyle/>
          <a:p>
            <a:pPr fontAlgn="auto">
              <a:spcBef>
                <a:spcPts val="0"/>
              </a:spcBef>
              <a:spcAft>
                <a:spcPts val="0"/>
              </a:spcAft>
              <a:defRPr/>
            </a:pPr>
            <a:r>
              <a:rPr lang="en-US" sz="2000" b="1" dirty="0">
                <a:solidFill>
                  <a:srgbClr val="FF0000"/>
                </a:solidFill>
                <a:latin typeface="Arial"/>
              </a:rPr>
              <a:t>“Hotel Feasibility Study for Ferriday Town, Concordia Parish, Northeastern Louisiana”</a:t>
            </a:r>
          </a:p>
          <a:p>
            <a:pPr fontAlgn="auto">
              <a:spcBef>
                <a:spcPts val="0"/>
              </a:spcBef>
              <a:spcAft>
                <a:spcPts val="0"/>
              </a:spcAft>
              <a:defRPr/>
            </a:pPr>
            <a:endParaRPr lang="en-US" sz="2000" dirty="0">
              <a:solidFill>
                <a:srgbClr val="292934"/>
              </a:solidFill>
              <a:latin typeface="Arial"/>
            </a:endParaRPr>
          </a:p>
          <a:p>
            <a:pPr fontAlgn="auto">
              <a:spcBef>
                <a:spcPts val="0"/>
              </a:spcBef>
              <a:spcAft>
                <a:spcPts val="0"/>
              </a:spcAft>
              <a:defRPr/>
            </a:pPr>
            <a:r>
              <a:rPr lang="en-US" sz="2000" dirty="0">
                <a:solidFill>
                  <a:srgbClr val="292934"/>
                </a:solidFill>
                <a:latin typeface="Arial"/>
              </a:rPr>
              <a:t>Objective:</a:t>
            </a:r>
          </a:p>
          <a:p>
            <a:pPr fontAlgn="auto">
              <a:spcBef>
                <a:spcPts val="0"/>
              </a:spcBef>
              <a:spcAft>
                <a:spcPts val="0"/>
              </a:spcAft>
              <a:defRPr/>
            </a:pPr>
            <a:r>
              <a:rPr lang="en-US" sz="2000" dirty="0">
                <a:solidFill>
                  <a:srgbClr val="292934"/>
                </a:solidFill>
                <a:latin typeface="Arial"/>
              </a:rPr>
              <a:t>Conduct economic feasibility analysis to identify variables that impact profitability of new hotel developments or turnaround projects such as location of the proposed hotel, the local hotel market, potential demand, and rate of occupancy</a:t>
            </a:r>
            <a:endParaRPr lang="en-US" sz="2000" dirty="0">
              <a:solidFill>
                <a:srgbClr val="FF0000"/>
              </a:solidFill>
              <a:latin typeface="Arial"/>
            </a:endParaRPr>
          </a:p>
          <a:p>
            <a:pPr fontAlgn="auto">
              <a:spcBef>
                <a:spcPts val="0"/>
              </a:spcBef>
              <a:spcAft>
                <a:spcPts val="0"/>
              </a:spcAft>
              <a:defRPr/>
            </a:pPr>
            <a:endParaRPr lang="en-US" dirty="0">
              <a:solidFill>
                <a:srgbClr val="292934"/>
              </a:solidFill>
              <a:latin typeface="Arial"/>
            </a:endParaRPr>
          </a:p>
        </p:txBody>
      </p:sp>
      <p:sp>
        <p:nvSpPr>
          <p:cNvPr id="13" name="Title 1"/>
          <p:cNvSpPr txBox="1">
            <a:spLocks/>
          </p:cNvSpPr>
          <p:nvPr/>
        </p:nvSpPr>
        <p:spPr>
          <a:xfrm>
            <a:off x="131762" y="762000"/>
            <a:ext cx="2382837" cy="1219200"/>
          </a:xfrm>
          <a:prstGeom prst="rect">
            <a:avLst/>
          </a:prstGeom>
        </p:spPr>
        <p:txBody>
          <a:bodyPr anchor="b">
            <a:normAutofit/>
          </a:bodyPr>
          <a:lstStyle>
            <a:lvl1pPr algn="l" defTabSz="914400" rtl="0" eaLnBrk="1" latinLnBrk="0" hangingPunct="1">
              <a:spcBef>
                <a:spcPct val="0"/>
              </a:spcBef>
              <a:buNone/>
              <a:defRPr sz="2400" b="0" kern="1200" spc="-100" baseline="0">
                <a:solidFill>
                  <a:schemeClr val="tx2"/>
                </a:solidFill>
                <a:latin typeface="+mj-lt"/>
                <a:ea typeface="+mj-ea"/>
                <a:cs typeface="+mj-cs"/>
              </a:defRPr>
            </a:lvl1pPr>
          </a:lstStyle>
          <a:p>
            <a:pPr marL="342900" indent="-342900" fontAlgn="auto">
              <a:spcAft>
                <a:spcPts val="0"/>
              </a:spcAft>
              <a:buFont typeface="Wingdings" panose="05000000000000000000" pitchFamily="2" charset="2"/>
              <a:buChar char="Ø"/>
              <a:defRPr/>
            </a:pPr>
            <a:r>
              <a:rPr lang="en-US" dirty="0" smtClean="0">
                <a:solidFill>
                  <a:srgbClr val="002060"/>
                </a:solidFill>
              </a:rPr>
              <a:t>Completed Research:</a:t>
            </a:r>
          </a:p>
          <a:p>
            <a:pPr fontAlgn="auto">
              <a:spcAft>
                <a:spcPts val="0"/>
              </a:spcAft>
              <a:defRPr/>
            </a:pPr>
            <a:r>
              <a:rPr lang="en-US" dirty="0">
                <a:solidFill>
                  <a:srgbClr val="002060"/>
                </a:solidFill>
              </a:rPr>
              <a:t> </a:t>
            </a:r>
            <a:r>
              <a:rPr lang="en-US" dirty="0" smtClean="0">
                <a:solidFill>
                  <a:srgbClr val="002060"/>
                </a:solidFill>
              </a:rPr>
              <a:t>    2015-2016</a:t>
            </a:r>
            <a:endParaRPr lang="en-US" dirty="0">
              <a:solidFill>
                <a:srgbClr val="002060"/>
              </a:solidFill>
            </a:endParaRPr>
          </a:p>
        </p:txBody>
      </p:sp>
    </p:spTree>
    <p:custDataLst>
      <p:tags r:id="rId1"/>
    </p:custDataLst>
    <p:extLst>
      <p:ext uri="{BB962C8B-B14F-4D97-AF65-F5344CB8AC3E}">
        <p14:creationId xmlns:p14="http://schemas.microsoft.com/office/powerpoint/2010/main" val="38373099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Placeholder 3"/>
          <p:cNvSpPr>
            <a:spLocks noGrp="1"/>
          </p:cNvSpPr>
          <p:nvPr>
            <p:ph type="body" sz="half" idx="2"/>
          </p:nvPr>
        </p:nvSpPr>
        <p:spPr>
          <a:xfrm>
            <a:off x="685800" y="61674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4"/>
              </a:rPr>
              <a:t>www.SubrUniversityCenter.org</a:t>
            </a:r>
            <a:endParaRPr lang="en-US" altLang="en-US" dirty="0" smtClean="0">
              <a:latin typeface="Elephant" pitchFamily="18" charset="0"/>
            </a:endParaRPr>
          </a:p>
          <a:p>
            <a:endParaRPr lang="en-US" altLang="en-US" dirty="0" smtClean="0"/>
          </a:p>
        </p:txBody>
      </p:sp>
      <p:pic>
        <p:nvPicPr>
          <p:cNvPr id="3789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13410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E6312EF3-2A8A-495A-8DC1-C445F46A8EE5}" type="slidenum">
              <a:rPr lang="en-US" altLang="en-US">
                <a:solidFill>
                  <a:srgbClr val="FFFFFF"/>
                </a:solidFill>
              </a:rPr>
              <a:pPr fontAlgn="base">
                <a:spcBef>
                  <a:spcPct val="0"/>
                </a:spcBef>
                <a:spcAft>
                  <a:spcPct val="0"/>
                </a:spcAft>
              </a:pPr>
              <a:t>29</a:t>
            </a:fld>
            <a:endParaRPr lang="en-US" altLang="en-US" dirty="0">
              <a:solidFill>
                <a:srgbClr val="FFFFFF"/>
              </a:solidFill>
            </a:endParaRPr>
          </a:p>
        </p:txBody>
      </p:sp>
      <p:grpSp>
        <p:nvGrpSpPr>
          <p:cNvPr id="37893" name="Group 6"/>
          <p:cNvGrpSpPr>
            <a:grpSpLocks/>
          </p:cNvGrpSpPr>
          <p:nvPr/>
        </p:nvGrpSpPr>
        <p:grpSpPr bwMode="auto">
          <a:xfrm>
            <a:off x="4005263" y="514350"/>
            <a:ext cx="4076700" cy="2617788"/>
            <a:chOff x="0" y="0"/>
            <a:chExt cx="3828288" cy="2618354"/>
          </a:xfrm>
        </p:grpSpPr>
        <p:sp>
          <p:nvSpPr>
            <p:cNvPr id="10" name="Shape 5719"/>
            <p:cNvSpPr/>
            <p:nvPr/>
          </p:nvSpPr>
          <p:spPr>
            <a:xfrm>
              <a:off x="0" y="0"/>
              <a:ext cx="3828288" cy="2599300"/>
            </a:xfrm>
            <a:custGeom>
              <a:avLst/>
              <a:gdLst/>
              <a:ahLst/>
              <a:cxnLst/>
              <a:rect l="0" t="0" r="0" b="0"/>
              <a:pathLst>
                <a:path w="3828288" h="2599945">
                  <a:moveTo>
                    <a:pt x="3489452" y="0"/>
                  </a:moveTo>
                  <a:cubicBezTo>
                    <a:pt x="3676650" y="0"/>
                    <a:pt x="3828288" y="151638"/>
                    <a:pt x="3828288" y="338836"/>
                  </a:cubicBezTo>
                  <a:lnTo>
                    <a:pt x="3828288" y="2261108"/>
                  </a:lnTo>
                  <a:cubicBezTo>
                    <a:pt x="3828288" y="2448306"/>
                    <a:pt x="3676650" y="2599945"/>
                    <a:pt x="3489452" y="2599945"/>
                  </a:cubicBezTo>
                  <a:lnTo>
                    <a:pt x="338836" y="2599945"/>
                  </a:lnTo>
                  <a:cubicBezTo>
                    <a:pt x="151638" y="2599945"/>
                    <a:pt x="0" y="2448306"/>
                    <a:pt x="0" y="2261108"/>
                  </a:cubicBezTo>
                  <a:lnTo>
                    <a:pt x="0" y="338836"/>
                  </a:lnTo>
                  <a:cubicBezTo>
                    <a:pt x="0" y="151638"/>
                    <a:pt x="151638" y="0"/>
                    <a:pt x="338836" y="0"/>
                  </a:cubicBezTo>
                  <a:close/>
                </a:path>
              </a:pathLst>
            </a:custGeom>
            <a:ln w="28956" cap="flat">
              <a:miter lim="127000"/>
            </a:ln>
          </p:spPr>
          <p:style>
            <a:lnRef idx="1">
              <a:srgbClr val="ED7D31"/>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37946" name="Rectangle 10"/>
            <p:cNvSpPr>
              <a:spLocks noChangeArrowheads="1"/>
            </p:cNvSpPr>
            <p:nvPr/>
          </p:nvSpPr>
          <p:spPr bwMode="auto">
            <a:xfrm>
              <a:off x="3665728" y="2376805"/>
              <a:ext cx="53596" cy="24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400" i="1" dirty="0">
                  <a:solidFill>
                    <a:srgbClr val="FFFFFF"/>
                  </a:solidFill>
                  <a:latin typeface="Calibri" pitchFamily="34" charset="0"/>
                  <a:ea typeface="Calibri" pitchFamily="34" charset="0"/>
                  <a:cs typeface="Century" pitchFamily="18" charset="0"/>
                </a:rPr>
                <a:t> </a:t>
              </a:r>
              <a:endParaRPr lang="en-US" altLang="en-US" sz="1200" dirty="0">
                <a:solidFill>
                  <a:srgbClr val="000000"/>
                </a:solidFill>
                <a:latin typeface="Century" pitchFamily="18" charset="0"/>
                <a:ea typeface="Calibri" pitchFamily="34" charset="0"/>
                <a:cs typeface="Century" pitchFamily="18" charset="0"/>
              </a:endParaRPr>
            </a:p>
          </p:txBody>
        </p:sp>
        <p:pic>
          <p:nvPicPr>
            <p:cNvPr id="3794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194" y="201422"/>
              <a:ext cx="3502153" cy="219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48"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642" y="709422"/>
              <a:ext cx="3236977" cy="111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49"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642" y="709422"/>
              <a:ext cx="3236977" cy="111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50"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642" y="709422"/>
              <a:ext cx="3236977" cy="111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51"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642" y="709422"/>
              <a:ext cx="3236977" cy="111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52"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642" y="709422"/>
              <a:ext cx="3236977" cy="111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53"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642" y="709422"/>
              <a:ext cx="3236977" cy="111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54"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642" y="709422"/>
              <a:ext cx="3236977" cy="111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hape 93284"/>
            <p:cNvSpPr/>
            <p:nvPr/>
          </p:nvSpPr>
          <p:spPr>
            <a:xfrm>
              <a:off x="415923" y="1194058"/>
              <a:ext cx="304116" cy="849497"/>
            </a:xfrm>
            <a:custGeom>
              <a:avLst/>
              <a:gdLst/>
              <a:ahLst/>
              <a:cxnLst/>
              <a:rect l="0" t="0" r="0" b="0"/>
              <a:pathLst>
                <a:path w="304800" h="848868">
                  <a:moveTo>
                    <a:pt x="0" y="0"/>
                  </a:moveTo>
                  <a:lnTo>
                    <a:pt x="304800" y="0"/>
                  </a:lnTo>
                  <a:lnTo>
                    <a:pt x="304800" y="848868"/>
                  </a:lnTo>
                  <a:lnTo>
                    <a:pt x="0" y="848868"/>
                  </a:lnTo>
                  <a:lnTo>
                    <a:pt x="0" y="0"/>
                  </a:lnTo>
                </a:path>
              </a:pathLst>
            </a:custGeom>
            <a:ln w="0" cap="flat">
              <a:miter lim="127000"/>
            </a:ln>
          </p:spPr>
          <p:style>
            <a:lnRef idx="0">
              <a:srgbClr val="000000">
                <a:alpha val="0"/>
              </a:srgbClr>
            </a:lnRef>
            <a:fillRef idx="1">
              <a:srgbClr val="5B9BD5">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21" name="Shape 93285"/>
            <p:cNvSpPr/>
            <p:nvPr/>
          </p:nvSpPr>
          <p:spPr>
            <a:xfrm>
              <a:off x="1222428" y="1178180"/>
              <a:ext cx="305607" cy="865375"/>
            </a:xfrm>
            <a:custGeom>
              <a:avLst/>
              <a:gdLst/>
              <a:ahLst/>
              <a:cxnLst/>
              <a:rect l="0" t="0" r="0" b="0"/>
              <a:pathLst>
                <a:path w="304800" h="864108">
                  <a:moveTo>
                    <a:pt x="0" y="0"/>
                  </a:moveTo>
                  <a:lnTo>
                    <a:pt x="304800" y="0"/>
                  </a:lnTo>
                  <a:lnTo>
                    <a:pt x="304800" y="864108"/>
                  </a:lnTo>
                  <a:lnTo>
                    <a:pt x="0" y="864108"/>
                  </a:lnTo>
                  <a:lnTo>
                    <a:pt x="0" y="0"/>
                  </a:lnTo>
                </a:path>
              </a:pathLst>
            </a:custGeom>
            <a:ln w="0" cap="flat">
              <a:miter lim="127000"/>
            </a:ln>
          </p:spPr>
          <p:style>
            <a:lnRef idx="0">
              <a:srgbClr val="000000">
                <a:alpha val="0"/>
              </a:srgbClr>
            </a:lnRef>
            <a:fillRef idx="1">
              <a:srgbClr val="5B9BD5">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22" name="Shape 93286"/>
            <p:cNvSpPr/>
            <p:nvPr/>
          </p:nvSpPr>
          <p:spPr>
            <a:xfrm>
              <a:off x="2030424" y="1168653"/>
              <a:ext cx="305607" cy="874902"/>
            </a:xfrm>
            <a:custGeom>
              <a:avLst/>
              <a:gdLst/>
              <a:ahLst/>
              <a:cxnLst/>
              <a:rect l="0" t="0" r="0" b="0"/>
              <a:pathLst>
                <a:path w="304800" h="874776">
                  <a:moveTo>
                    <a:pt x="0" y="0"/>
                  </a:moveTo>
                  <a:lnTo>
                    <a:pt x="304800" y="0"/>
                  </a:lnTo>
                  <a:lnTo>
                    <a:pt x="304800" y="874776"/>
                  </a:lnTo>
                  <a:lnTo>
                    <a:pt x="0" y="874776"/>
                  </a:lnTo>
                  <a:lnTo>
                    <a:pt x="0" y="0"/>
                  </a:lnTo>
                </a:path>
              </a:pathLst>
            </a:custGeom>
            <a:ln w="0" cap="flat">
              <a:miter lim="127000"/>
            </a:ln>
          </p:spPr>
          <p:style>
            <a:lnRef idx="0">
              <a:srgbClr val="000000">
                <a:alpha val="0"/>
              </a:srgbClr>
            </a:lnRef>
            <a:fillRef idx="1">
              <a:srgbClr val="5B9BD5">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23" name="Shape 93287"/>
            <p:cNvSpPr/>
            <p:nvPr/>
          </p:nvSpPr>
          <p:spPr>
            <a:xfrm>
              <a:off x="2839909" y="1159126"/>
              <a:ext cx="305608" cy="884429"/>
            </a:xfrm>
            <a:custGeom>
              <a:avLst/>
              <a:gdLst/>
              <a:ahLst/>
              <a:cxnLst/>
              <a:rect l="0" t="0" r="0" b="0"/>
              <a:pathLst>
                <a:path w="304800" h="883920">
                  <a:moveTo>
                    <a:pt x="0" y="0"/>
                  </a:moveTo>
                  <a:lnTo>
                    <a:pt x="304800" y="0"/>
                  </a:lnTo>
                  <a:lnTo>
                    <a:pt x="304800" y="883920"/>
                  </a:lnTo>
                  <a:lnTo>
                    <a:pt x="0" y="883920"/>
                  </a:lnTo>
                  <a:lnTo>
                    <a:pt x="0" y="0"/>
                  </a:lnTo>
                </a:path>
              </a:pathLst>
            </a:custGeom>
            <a:ln w="0" cap="flat">
              <a:miter lim="127000"/>
            </a:ln>
          </p:spPr>
          <p:style>
            <a:lnRef idx="0">
              <a:srgbClr val="000000">
                <a:alpha val="0"/>
              </a:srgbClr>
            </a:lnRef>
            <a:fillRef idx="1">
              <a:srgbClr val="5B9BD5">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24" name="Shape 5733"/>
            <p:cNvSpPr/>
            <p:nvPr/>
          </p:nvSpPr>
          <p:spPr>
            <a:xfrm>
              <a:off x="415923" y="1194058"/>
              <a:ext cx="304116" cy="849497"/>
            </a:xfrm>
            <a:custGeom>
              <a:avLst/>
              <a:gdLst/>
              <a:ahLst/>
              <a:cxnLst/>
              <a:rect l="0" t="0" r="0" b="0"/>
              <a:pathLst>
                <a:path w="304800" h="848868">
                  <a:moveTo>
                    <a:pt x="0" y="0"/>
                  </a:moveTo>
                  <a:lnTo>
                    <a:pt x="304800" y="0"/>
                  </a:lnTo>
                  <a:lnTo>
                    <a:pt x="304800" y="848868"/>
                  </a:lnTo>
                  <a:lnTo>
                    <a:pt x="0" y="848868"/>
                  </a:lnTo>
                  <a:close/>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25" name="Shape 5734"/>
            <p:cNvSpPr/>
            <p:nvPr/>
          </p:nvSpPr>
          <p:spPr>
            <a:xfrm>
              <a:off x="1222428" y="1178180"/>
              <a:ext cx="305607" cy="865375"/>
            </a:xfrm>
            <a:custGeom>
              <a:avLst/>
              <a:gdLst/>
              <a:ahLst/>
              <a:cxnLst/>
              <a:rect l="0" t="0" r="0" b="0"/>
              <a:pathLst>
                <a:path w="304800" h="864108">
                  <a:moveTo>
                    <a:pt x="0" y="0"/>
                  </a:moveTo>
                  <a:lnTo>
                    <a:pt x="304800" y="0"/>
                  </a:lnTo>
                  <a:lnTo>
                    <a:pt x="304800" y="864108"/>
                  </a:lnTo>
                  <a:lnTo>
                    <a:pt x="0" y="864108"/>
                  </a:lnTo>
                  <a:close/>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26" name="Shape 5735"/>
            <p:cNvSpPr/>
            <p:nvPr/>
          </p:nvSpPr>
          <p:spPr>
            <a:xfrm>
              <a:off x="2030424" y="1168653"/>
              <a:ext cx="305607" cy="874902"/>
            </a:xfrm>
            <a:custGeom>
              <a:avLst/>
              <a:gdLst/>
              <a:ahLst/>
              <a:cxnLst/>
              <a:rect l="0" t="0" r="0" b="0"/>
              <a:pathLst>
                <a:path w="304800" h="874776">
                  <a:moveTo>
                    <a:pt x="0" y="0"/>
                  </a:moveTo>
                  <a:lnTo>
                    <a:pt x="304800" y="0"/>
                  </a:lnTo>
                  <a:lnTo>
                    <a:pt x="304800" y="874776"/>
                  </a:lnTo>
                  <a:lnTo>
                    <a:pt x="0" y="874776"/>
                  </a:lnTo>
                  <a:close/>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27" name="Shape 5736"/>
            <p:cNvSpPr/>
            <p:nvPr/>
          </p:nvSpPr>
          <p:spPr>
            <a:xfrm>
              <a:off x="2839909" y="1159126"/>
              <a:ext cx="305608" cy="884429"/>
            </a:xfrm>
            <a:custGeom>
              <a:avLst/>
              <a:gdLst/>
              <a:ahLst/>
              <a:cxnLst/>
              <a:rect l="0" t="0" r="0" b="0"/>
              <a:pathLst>
                <a:path w="304800" h="883920">
                  <a:moveTo>
                    <a:pt x="0" y="0"/>
                  </a:moveTo>
                  <a:lnTo>
                    <a:pt x="304800" y="0"/>
                  </a:lnTo>
                  <a:lnTo>
                    <a:pt x="304800" y="883920"/>
                  </a:lnTo>
                  <a:lnTo>
                    <a:pt x="0" y="883920"/>
                  </a:lnTo>
                  <a:close/>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28" name="Shape 93288"/>
            <p:cNvSpPr/>
            <p:nvPr/>
          </p:nvSpPr>
          <p:spPr>
            <a:xfrm>
              <a:off x="1528035" y="936828"/>
              <a:ext cx="304116" cy="1106727"/>
            </a:xfrm>
            <a:custGeom>
              <a:avLst/>
              <a:gdLst/>
              <a:ahLst/>
              <a:cxnLst/>
              <a:rect l="0" t="0" r="0" b="0"/>
              <a:pathLst>
                <a:path w="304800" h="1106424">
                  <a:moveTo>
                    <a:pt x="0" y="0"/>
                  </a:moveTo>
                  <a:lnTo>
                    <a:pt x="304800" y="0"/>
                  </a:lnTo>
                  <a:lnTo>
                    <a:pt x="304800" y="1106424"/>
                  </a:lnTo>
                  <a:lnTo>
                    <a:pt x="0" y="1106424"/>
                  </a:lnTo>
                  <a:lnTo>
                    <a:pt x="0" y="0"/>
                  </a:lnTo>
                </a:path>
              </a:pathLst>
            </a:custGeom>
            <a:ln w="0" cap="flat">
              <a:round/>
            </a:ln>
          </p:spPr>
          <p:style>
            <a:lnRef idx="0">
              <a:srgbClr val="000000">
                <a:alpha val="0"/>
              </a:srgbClr>
            </a:lnRef>
            <a:fillRef idx="1">
              <a:srgbClr val="ED7D31">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29" name="Shape 93289"/>
            <p:cNvSpPr/>
            <p:nvPr/>
          </p:nvSpPr>
          <p:spPr>
            <a:xfrm>
              <a:off x="720040" y="868551"/>
              <a:ext cx="304116" cy="1175004"/>
            </a:xfrm>
            <a:custGeom>
              <a:avLst/>
              <a:gdLst/>
              <a:ahLst/>
              <a:cxnLst/>
              <a:rect l="0" t="0" r="0" b="0"/>
              <a:pathLst>
                <a:path w="304800" h="1175004">
                  <a:moveTo>
                    <a:pt x="0" y="0"/>
                  </a:moveTo>
                  <a:lnTo>
                    <a:pt x="304800" y="0"/>
                  </a:lnTo>
                  <a:lnTo>
                    <a:pt x="304800" y="1175004"/>
                  </a:lnTo>
                  <a:lnTo>
                    <a:pt x="0" y="1175004"/>
                  </a:lnTo>
                  <a:lnTo>
                    <a:pt x="0" y="0"/>
                  </a:lnTo>
                </a:path>
              </a:pathLst>
            </a:custGeom>
            <a:ln w="0" cap="flat">
              <a:round/>
            </a:ln>
          </p:spPr>
          <p:style>
            <a:lnRef idx="0">
              <a:srgbClr val="000000">
                <a:alpha val="0"/>
              </a:srgbClr>
            </a:lnRef>
            <a:fillRef idx="1">
              <a:srgbClr val="ED7D31">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30" name="Shape 93290"/>
            <p:cNvSpPr/>
            <p:nvPr/>
          </p:nvSpPr>
          <p:spPr>
            <a:xfrm>
              <a:off x="2336030" y="773280"/>
              <a:ext cx="304116" cy="1270275"/>
            </a:xfrm>
            <a:custGeom>
              <a:avLst/>
              <a:gdLst/>
              <a:ahLst/>
              <a:cxnLst/>
              <a:rect l="0" t="0" r="0" b="0"/>
              <a:pathLst>
                <a:path w="304800" h="1269492">
                  <a:moveTo>
                    <a:pt x="0" y="0"/>
                  </a:moveTo>
                  <a:lnTo>
                    <a:pt x="304800" y="0"/>
                  </a:lnTo>
                  <a:lnTo>
                    <a:pt x="304800" y="1269492"/>
                  </a:lnTo>
                  <a:lnTo>
                    <a:pt x="0" y="1269492"/>
                  </a:lnTo>
                  <a:lnTo>
                    <a:pt x="0" y="0"/>
                  </a:lnTo>
                </a:path>
              </a:pathLst>
            </a:custGeom>
            <a:ln w="0" cap="flat">
              <a:round/>
            </a:ln>
          </p:spPr>
          <p:style>
            <a:lnRef idx="0">
              <a:srgbClr val="000000">
                <a:alpha val="0"/>
              </a:srgbClr>
            </a:lnRef>
            <a:fillRef idx="1">
              <a:srgbClr val="ED7D31">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31" name="Shape 93291"/>
            <p:cNvSpPr/>
            <p:nvPr/>
          </p:nvSpPr>
          <p:spPr>
            <a:xfrm>
              <a:off x="3145517" y="719293"/>
              <a:ext cx="304116" cy="1324261"/>
            </a:xfrm>
            <a:custGeom>
              <a:avLst/>
              <a:gdLst/>
              <a:ahLst/>
              <a:cxnLst/>
              <a:rect l="0" t="0" r="0" b="0"/>
              <a:pathLst>
                <a:path w="304800" h="1324356">
                  <a:moveTo>
                    <a:pt x="0" y="0"/>
                  </a:moveTo>
                  <a:lnTo>
                    <a:pt x="304800" y="0"/>
                  </a:lnTo>
                  <a:lnTo>
                    <a:pt x="304800" y="1324356"/>
                  </a:lnTo>
                  <a:lnTo>
                    <a:pt x="0" y="1324356"/>
                  </a:lnTo>
                  <a:lnTo>
                    <a:pt x="0" y="0"/>
                  </a:lnTo>
                </a:path>
              </a:pathLst>
            </a:custGeom>
            <a:ln w="0" cap="flat">
              <a:round/>
            </a:ln>
          </p:spPr>
          <p:style>
            <a:lnRef idx="0">
              <a:srgbClr val="000000">
                <a:alpha val="0"/>
              </a:srgbClr>
            </a:lnRef>
            <a:fillRef idx="1">
              <a:srgbClr val="ED7D31">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32" name="Shape 5741"/>
            <p:cNvSpPr/>
            <p:nvPr/>
          </p:nvSpPr>
          <p:spPr>
            <a:xfrm>
              <a:off x="720040" y="868551"/>
              <a:ext cx="304116" cy="1175004"/>
            </a:xfrm>
            <a:custGeom>
              <a:avLst/>
              <a:gdLst/>
              <a:ahLst/>
              <a:cxnLst/>
              <a:rect l="0" t="0" r="0" b="0"/>
              <a:pathLst>
                <a:path w="304800" h="1175004">
                  <a:moveTo>
                    <a:pt x="0" y="0"/>
                  </a:moveTo>
                  <a:lnTo>
                    <a:pt x="304800" y="0"/>
                  </a:lnTo>
                  <a:lnTo>
                    <a:pt x="304800" y="1175004"/>
                  </a:lnTo>
                  <a:lnTo>
                    <a:pt x="0" y="1175004"/>
                  </a:lnTo>
                  <a:close/>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33" name="Shape 5742"/>
            <p:cNvSpPr/>
            <p:nvPr/>
          </p:nvSpPr>
          <p:spPr>
            <a:xfrm>
              <a:off x="1528035" y="936828"/>
              <a:ext cx="304116" cy="1106727"/>
            </a:xfrm>
            <a:custGeom>
              <a:avLst/>
              <a:gdLst/>
              <a:ahLst/>
              <a:cxnLst/>
              <a:rect l="0" t="0" r="0" b="0"/>
              <a:pathLst>
                <a:path w="304800" h="1106424">
                  <a:moveTo>
                    <a:pt x="0" y="0"/>
                  </a:moveTo>
                  <a:lnTo>
                    <a:pt x="304800" y="0"/>
                  </a:lnTo>
                  <a:lnTo>
                    <a:pt x="304800" y="1106424"/>
                  </a:lnTo>
                  <a:lnTo>
                    <a:pt x="0" y="1106424"/>
                  </a:lnTo>
                  <a:close/>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34" name="Shape 5743"/>
            <p:cNvSpPr/>
            <p:nvPr/>
          </p:nvSpPr>
          <p:spPr>
            <a:xfrm>
              <a:off x="2336030" y="773280"/>
              <a:ext cx="304116" cy="1270275"/>
            </a:xfrm>
            <a:custGeom>
              <a:avLst/>
              <a:gdLst/>
              <a:ahLst/>
              <a:cxnLst/>
              <a:rect l="0" t="0" r="0" b="0"/>
              <a:pathLst>
                <a:path w="304800" h="1269492">
                  <a:moveTo>
                    <a:pt x="0" y="0"/>
                  </a:moveTo>
                  <a:lnTo>
                    <a:pt x="304800" y="0"/>
                  </a:lnTo>
                  <a:lnTo>
                    <a:pt x="304800" y="1269492"/>
                  </a:lnTo>
                  <a:lnTo>
                    <a:pt x="0" y="1269492"/>
                  </a:lnTo>
                  <a:close/>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35" name="Shape 5744"/>
            <p:cNvSpPr/>
            <p:nvPr/>
          </p:nvSpPr>
          <p:spPr>
            <a:xfrm>
              <a:off x="3145517" y="719293"/>
              <a:ext cx="304116" cy="1324261"/>
            </a:xfrm>
            <a:custGeom>
              <a:avLst/>
              <a:gdLst/>
              <a:ahLst/>
              <a:cxnLst/>
              <a:rect l="0" t="0" r="0" b="0"/>
              <a:pathLst>
                <a:path w="304800" h="1324356">
                  <a:moveTo>
                    <a:pt x="0" y="0"/>
                  </a:moveTo>
                  <a:lnTo>
                    <a:pt x="304800" y="0"/>
                  </a:lnTo>
                  <a:lnTo>
                    <a:pt x="304800" y="1324356"/>
                  </a:lnTo>
                  <a:lnTo>
                    <a:pt x="0" y="1324356"/>
                  </a:lnTo>
                  <a:close/>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36" name="Shape 5745"/>
            <p:cNvSpPr/>
            <p:nvPr/>
          </p:nvSpPr>
          <p:spPr>
            <a:xfrm>
              <a:off x="316042" y="2041966"/>
              <a:ext cx="3231981" cy="0"/>
            </a:xfrm>
            <a:custGeom>
              <a:avLst/>
              <a:gdLst/>
              <a:ahLst/>
              <a:cxnLst/>
              <a:rect l="0" t="0" r="0" b="0"/>
              <a:pathLst>
                <a:path w="3232404">
                  <a:moveTo>
                    <a:pt x="0" y="0"/>
                  </a:moveTo>
                  <a:lnTo>
                    <a:pt x="3232404" y="0"/>
                  </a:lnTo>
                </a:path>
              </a:pathLst>
            </a:custGeom>
            <a:ln w="19812" cap="flat">
              <a:round/>
            </a:ln>
          </p:spPr>
          <p:style>
            <a:lnRef idx="1">
              <a:srgbClr val="404040"/>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37972" name="Rectangle 36"/>
            <p:cNvSpPr>
              <a:spLocks noChangeArrowheads="1"/>
            </p:cNvSpPr>
            <p:nvPr/>
          </p:nvSpPr>
          <p:spPr bwMode="auto">
            <a:xfrm>
              <a:off x="454914" y="1281022"/>
              <a:ext cx="300694" cy="14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900" dirty="0">
                  <a:solidFill>
                    <a:srgbClr val="FFFFFF"/>
                  </a:solidFill>
                  <a:latin typeface="Century" pitchFamily="18" charset="0"/>
                  <a:ea typeface="Century" pitchFamily="18" charset="0"/>
                  <a:cs typeface="Century" pitchFamily="18" charset="0"/>
                </a:rPr>
                <a:t>76.9</a:t>
              </a:r>
              <a:endParaRPr lang="en-US" altLang="en-US" sz="1200" dirty="0">
                <a:solidFill>
                  <a:srgbClr val="000000"/>
                </a:solidFill>
                <a:latin typeface="Century" pitchFamily="18" charset="0"/>
                <a:ea typeface="Century" pitchFamily="18" charset="0"/>
                <a:cs typeface="Century" pitchFamily="18" charset="0"/>
              </a:endParaRPr>
            </a:p>
          </p:txBody>
        </p:sp>
        <p:sp>
          <p:nvSpPr>
            <p:cNvPr id="37973" name="Rectangle 37"/>
            <p:cNvSpPr>
              <a:spLocks noChangeArrowheads="1"/>
            </p:cNvSpPr>
            <p:nvPr/>
          </p:nvSpPr>
          <p:spPr bwMode="auto">
            <a:xfrm>
              <a:off x="1263269" y="1265782"/>
              <a:ext cx="300694" cy="14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900" dirty="0">
                  <a:solidFill>
                    <a:srgbClr val="FFFFFF"/>
                  </a:solidFill>
                  <a:latin typeface="Century" pitchFamily="18" charset="0"/>
                  <a:ea typeface="Century" pitchFamily="18" charset="0"/>
                  <a:cs typeface="Century" pitchFamily="18" charset="0"/>
                </a:rPr>
                <a:t>78.3</a:t>
              </a:r>
              <a:endParaRPr lang="en-US" altLang="en-US" sz="1200" dirty="0">
                <a:solidFill>
                  <a:srgbClr val="000000"/>
                </a:solidFill>
                <a:latin typeface="Century" pitchFamily="18" charset="0"/>
                <a:ea typeface="Century" pitchFamily="18" charset="0"/>
                <a:cs typeface="Century" pitchFamily="18" charset="0"/>
              </a:endParaRPr>
            </a:p>
          </p:txBody>
        </p:sp>
        <p:sp>
          <p:nvSpPr>
            <p:cNvPr id="37974" name="Rectangle 38"/>
            <p:cNvSpPr>
              <a:spLocks noChangeArrowheads="1"/>
            </p:cNvSpPr>
            <p:nvPr/>
          </p:nvSpPr>
          <p:spPr bwMode="auto">
            <a:xfrm>
              <a:off x="2071243" y="1253972"/>
              <a:ext cx="300694" cy="14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900" dirty="0">
                  <a:solidFill>
                    <a:srgbClr val="FFFFFF"/>
                  </a:solidFill>
                  <a:latin typeface="Century" pitchFamily="18" charset="0"/>
                  <a:ea typeface="Century" pitchFamily="18" charset="0"/>
                  <a:cs typeface="Century" pitchFamily="18" charset="0"/>
                </a:rPr>
                <a:t>79.4</a:t>
              </a:r>
              <a:endParaRPr lang="en-US" altLang="en-US" sz="1200" dirty="0">
                <a:solidFill>
                  <a:srgbClr val="000000"/>
                </a:solidFill>
                <a:latin typeface="Century" pitchFamily="18" charset="0"/>
                <a:ea typeface="Century" pitchFamily="18" charset="0"/>
                <a:cs typeface="Century" pitchFamily="18" charset="0"/>
              </a:endParaRPr>
            </a:p>
          </p:txBody>
        </p:sp>
        <p:sp>
          <p:nvSpPr>
            <p:cNvPr id="37975" name="Rectangle 39"/>
            <p:cNvSpPr>
              <a:spLocks noChangeArrowheads="1"/>
            </p:cNvSpPr>
            <p:nvPr/>
          </p:nvSpPr>
          <p:spPr bwMode="auto">
            <a:xfrm>
              <a:off x="2879598" y="1245081"/>
              <a:ext cx="300694" cy="14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900" dirty="0">
                  <a:solidFill>
                    <a:srgbClr val="FFFFFF"/>
                  </a:solidFill>
                  <a:latin typeface="Century" pitchFamily="18" charset="0"/>
                  <a:ea typeface="Century" pitchFamily="18" charset="0"/>
                  <a:cs typeface="Century" pitchFamily="18" charset="0"/>
                </a:rPr>
                <a:t>80.1</a:t>
              </a:r>
              <a:endParaRPr lang="en-US" altLang="en-US" sz="1200" dirty="0">
                <a:solidFill>
                  <a:srgbClr val="000000"/>
                </a:solidFill>
                <a:latin typeface="Century" pitchFamily="18" charset="0"/>
                <a:ea typeface="Century" pitchFamily="18" charset="0"/>
                <a:cs typeface="Century" pitchFamily="18" charset="0"/>
              </a:endParaRPr>
            </a:p>
          </p:txBody>
        </p:sp>
        <p:sp>
          <p:nvSpPr>
            <p:cNvPr id="37976" name="Rectangle 40"/>
            <p:cNvSpPr>
              <a:spLocks noChangeArrowheads="1"/>
            </p:cNvSpPr>
            <p:nvPr/>
          </p:nvSpPr>
          <p:spPr bwMode="auto">
            <a:xfrm>
              <a:off x="711200" y="957193"/>
              <a:ext cx="427502" cy="16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000" dirty="0">
                  <a:solidFill>
                    <a:srgbClr val="FFFFFF"/>
                  </a:solidFill>
                  <a:latin typeface="Century" pitchFamily="18" charset="0"/>
                  <a:ea typeface="Century" pitchFamily="18" charset="0"/>
                  <a:cs typeface="Century" pitchFamily="18" charset="0"/>
                </a:rPr>
                <a:t>106.5</a:t>
              </a:r>
              <a:endParaRPr lang="en-US" altLang="en-US" sz="1200" dirty="0">
                <a:solidFill>
                  <a:srgbClr val="000000"/>
                </a:solidFill>
                <a:latin typeface="Century" pitchFamily="18" charset="0"/>
                <a:ea typeface="Century" pitchFamily="18" charset="0"/>
                <a:cs typeface="Century" pitchFamily="18" charset="0"/>
              </a:endParaRPr>
            </a:p>
          </p:txBody>
        </p:sp>
        <p:sp>
          <p:nvSpPr>
            <p:cNvPr id="37977" name="Rectangle 41"/>
            <p:cNvSpPr>
              <a:spLocks noChangeArrowheads="1"/>
            </p:cNvSpPr>
            <p:nvPr/>
          </p:nvSpPr>
          <p:spPr bwMode="auto">
            <a:xfrm>
              <a:off x="1519301" y="1025490"/>
              <a:ext cx="427814" cy="16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000" dirty="0">
                  <a:solidFill>
                    <a:srgbClr val="FFFFFF"/>
                  </a:solidFill>
                  <a:latin typeface="Century" pitchFamily="18" charset="0"/>
                  <a:ea typeface="Century" pitchFamily="18" charset="0"/>
                  <a:cs typeface="Century" pitchFamily="18" charset="0"/>
                </a:rPr>
                <a:t>100.4</a:t>
              </a:r>
              <a:endParaRPr lang="en-US" altLang="en-US" sz="1200" dirty="0">
                <a:solidFill>
                  <a:srgbClr val="000000"/>
                </a:solidFill>
                <a:latin typeface="Century" pitchFamily="18" charset="0"/>
                <a:ea typeface="Century" pitchFamily="18" charset="0"/>
                <a:cs typeface="Century" pitchFamily="18" charset="0"/>
              </a:endParaRPr>
            </a:p>
          </p:txBody>
        </p:sp>
        <p:sp>
          <p:nvSpPr>
            <p:cNvPr id="37978" name="Rectangle 42"/>
            <p:cNvSpPr>
              <a:spLocks noChangeArrowheads="1"/>
            </p:cNvSpPr>
            <p:nvPr/>
          </p:nvSpPr>
          <p:spPr bwMode="auto">
            <a:xfrm>
              <a:off x="2327656" y="863565"/>
              <a:ext cx="427814" cy="16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000" dirty="0">
                  <a:solidFill>
                    <a:srgbClr val="FFFFFF"/>
                  </a:solidFill>
                  <a:latin typeface="Century" pitchFamily="18" charset="0"/>
                  <a:ea typeface="Century" pitchFamily="18" charset="0"/>
                  <a:cs typeface="Century" pitchFamily="18" charset="0"/>
                </a:rPr>
                <a:t>115.0</a:t>
              </a:r>
              <a:endParaRPr lang="en-US" altLang="en-US" sz="1200" dirty="0">
                <a:solidFill>
                  <a:srgbClr val="000000"/>
                </a:solidFill>
                <a:latin typeface="Century" pitchFamily="18" charset="0"/>
                <a:ea typeface="Century" pitchFamily="18" charset="0"/>
                <a:cs typeface="Century" pitchFamily="18" charset="0"/>
              </a:endParaRPr>
            </a:p>
          </p:txBody>
        </p:sp>
        <p:sp>
          <p:nvSpPr>
            <p:cNvPr id="37979" name="Rectangle 43"/>
            <p:cNvSpPr>
              <a:spLocks noChangeArrowheads="1"/>
            </p:cNvSpPr>
            <p:nvPr/>
          </p:nvSpPr>
          <p:spPr bwMode="auto">
            <a:xfrm>
              <a:off x="3135630" y="808701"/>
              <a:ext cx="427814" cy="16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000" dirty="0">
                  <a:solidFill>
                    <a:srgbClr val="FFFFFF"/>
                  </a:solidFill>
                  <a:latin typeface="Century" pitchFamily="18" charset="0"/>
                  <a:ea typeface="Century" pitchFamily="18" charset="0"/>
                  <a:cs typeface="Century" pitchFamily="18" charset="0"/>
                </a:rPr>
                <a:t>120.0</a:t>
              </a:r>
              <a:endParaRPr lang="en-US" altLang="en-US" sz="1200" dirty="0">
                <a:solidFill>
                  <a:srgbClr val="000000"/>
                </a:solidFill>
                <a:latin typeface="Century" pitchFamily="18" charset="0"/>
                <a:ea typeface="Century" pitchFamily="18" charset="0"/>
                <a:cs typeface="Century" pitchFamily="18" charset="0"/>
              </a:endParaRPr>
            </a:p>
          </p:txBody>
        </p:sp>
        <p:sp>
          <p:nvSpPr>
            <p:cNvPr id="37980" name="Rectangle 44"/>
            <p:cNvSpPr>
              <a:spLocks noChangeArrowheads="1"/>
            </p:cNvSpPr>
            <p:nvPr/>
          </p:nvSpPr>
          <p:spPr bwMode="auto">
            <a:xfrm>
              <a:off x="562229" y="2168624"/>
              <a:ext cx="419893" cy="17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100" dirty="0">
                  <a:solidFill>
                    <a:srgbClr val="404040"/>
                  </a:solidFill>
                  <a:latin typeface="Century" pitchFamily="18" charset="0"/>
                  <a:ea typeface="Century" pitchFamily="18" charset="0"/>
                  <a:cs typeface="Century" pitchFamily="18" charset="0"/>
                </a:rPr>
                <a:t>2012</a:t>
              </a:r>
              <a:endParaRPr lang="en-US" altLang="en-US" sz="1200" dirty="0">
                <a:solidFill>
                  <a:srgbClr val="000000"/>
                </a:solidFill>
                <a:latin typeface="Century" pitchFamily="18" charset="0"/>
                <a:ea typeface="Century" pitchFamily="18" charset="0"/>
                <a:cs typeface="Century" pitchFamily="18" charset="0"/>
              </a:endParaRPr>
            </a:p>
          </p:txBody>
        </p:sp>
        <p:sp>
          <p:nvSpPr>
            <p:cNvPr id="37981" name="Rectangle 45"/>
            <p:cNvSpPr>
              <a:spLocks noChangeArrowheads="1"/>
            </p:cNvSpPr>
            <p:nvPr/>
          </p:nvSpPr>
          <p:spPr bwMode="auto">
            <a:xfrm>
              <a:off x="1370203" y="2168624"/>
              <a:ext cx="421109" cy="17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100" dirty="0">
                  <a:solidFill>
                    <a:srgbClr val="404040"/>
                  </a:solidFill>
                  <a:latin typeface="Century" pitchFamily="18" charset="0"/>
                  <a:ea typeface="Century" pitchFamily="18" charset="0"/>
                  <a:cs typeface="Century" pitchFamily="18" charset="0"/>
                </a:rPr>
                <a:t>2013</a:t>
              </a:r>
              <a:endParaRPr lang="en-US" altLang="en-US" sz="1200" dirty="0">
                <a:solidFill>
                  <a:srgbClr val="000000"/>
                </a:solidFill>
                <a:latin typeface="Century" pitchFamily="18" charset="0"/>
                <a:ea typeface="Century" pitchFamily="18" charset="0"/>
                <a:cs typeface="Century" pitchFamily="18" charset="0"/>
              </a:endParaRPr>
            </a:p>
          </p:txBody>
        </p:sp>
        <p:sp>
          <p:nvSpPr>
            <p:cNvPr id="37982" name="Rectangle 46"/>
            <p:cNvSpPr>
              <a:spLocks noChangeArrowheads="1"/>
            </p:cNvSpPr>
            <p:nvPr/>
          </p:nvSpPr>
          <p:spPr bwMode="auto">
            <a:xfrm>
              <a:off x="2178558" y="2168624"/>
              <a:ext cx="419893" cy="17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100" dirty="0">
                  <a:solidFill>
                    <a:srgbClr val="404040"/>
                  </a:solidFill>
                  <a:latin typeface="Century" pitchFamily="18" charset="0"/>
                  <a:ea typeface="Century" pitchFamily="18" charset="0"/>
                  <a:cs typeface="Century" pitchFamily="18" charset="0"/>
                </a:rPr>
                <a:t>2014</a:t>
              </a:r>
              <a:endParaRPr lang="en-US" altLang="en-US" sz="1200" dirty="0">
                <a:solidFill>
                  <a:srgbClr val="000000"/>
                </a:solidFill>
                <a:latin typeface="Century" pitchFamily="18" charset="0"/>
                <a:ea typeface="Century" pitchFamily="18" charset="0"/>
                <a:cs typeface="Century" pitchFamily="18" charset="0"/>
              </a:endParaRPr>
            </a:p>
          </p:txBody>
        </p:sp>
        <p:sp>
          <p:nvSpPr>
            <p:cNvPr id="37983" name="Rectangle 47"/>
            <p:cNvSpPr>
              <a:spLocks noChangeArrowheads="1"/>
            </p:cNvSpPr>
            <p:nvPr/>
          </p:nvSpPr>
          <p:spPr bwMode="auto">
            <a:xfrm>
              <a:off x="2986532" y="2168624"/>
              <a:ext cx="421109" cy="17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100" dirty="0">
                  <a:solidFill>
                    <a:srgbClr val="404040"/>
                  </a:solidFill>
                  <a:latin typeface="Century" pitchFamily="18" charset="0"/>
                  <a:ea typeface="Century" pitchFamily="18" charset="0"/>
                  <a:cs typeface="Century" pitchFamily="18" charset="0"/>
                </a:rPr>
                <a:t>2015</a:t>
              </a:r>
              <a:endParaRPr lang="en-US" altLang="en-US" sz="1200" dirty="0">
                <a:solidFill>
                  <a:srgbClr val="000000"/>
                </a:solidFill>
                <a:latin typeface="Century" pitchFamily="18" charset="0"/>
                <a:ea typeface="Century" pitchFamily="18" charset="0"/>
                <a:cs typeface="Century" pitchFamily="18" charset="0"/>
              </a:endParaRPr>
            </a:p>
          </p:txBody>
        </p:sp>
        <p:sp>
          <p:nvSpPr>
            <p:cNvPr id="37984" name="Rectangle 48"/>
            <p:cNvSpPr>
              <a:spLocks noChangeArrowheads="1"/>
            </p:cNvSpPr>
            <p:nvPr/>
          </p:nvSpPr>
          <p:spPr bwMode="auto">
            <a:xfrm>
              <a:off x="888619" y="338800"/>
              <a:ext cx="2707965" cy="19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200" dirty="0">
                  <a:solidFill>
                    <a:srgbClr val="404040"/>
                  </a:solidFill>
                  <a:latin typeface="Century" pitchFamily="18" charset="0"/>
                  <a:ea typeface="Century" pitchFamily="18" charset="0"/>
                  <a:cs typeface="Century" pitchFamily="18" charset="0"/>
                </a:rPr>
                <a:t>Average Daily Rate  ($/room)</a:t>
              </a:r>
              <a:endParaRPr lang="en-US" altLang="en-US" sz="1200" dirty="0">
                <a:solidFill>
                  <a:srgbClr val="000000"/>
                </a:solidFill>
                <a:latin typeface="Century" pitchFamily="18" charset="0"/>
                <a:ea typeface="Century" pitchFamily="18" charset="0"/>
                <a:cs typeface="Century" pitchFamily="18" charset="0"/>
              </a:endParaRPr>
            </a:p>
          </p:txBody>
        </p:sp>
        <p:sp>
          <p:nvSpPr>
            <p:cNvPr id="50" name="Shape 93292"/>
            <p:cNvSpPr/>
            <p:nvPr/>
          </p:nvSpPr>
          <p:spPr>
            <a:xfrm>
              <a:off x="995832" y="2191224"/>
              <a:ext cx="1824698" cy="201657"/>
            </a:xfrm>
            <a:custGeom>
              <a:avLst/>
              <a:gdLst/>
              <a:ahLst/>
              <a:cxnLst/>
              <a:rect l="0" t="0" r="0" b="0"/>
              <a:pathLst>
                <a:path w="1824228" h="202692">
                  <a:moveTo>
                    <a:pt x="0" y="0"/>
                  </a:moveTo>
                  <a:lnTo>
                    <a:pt x="1824228" y="0"/>
                  </a:lnTo>
                  <a:lnTo>
                    <a:pt x="1824228" y="202692"/>
                  </a:lnTo>
                  <a:lnTo>
                    <a:pt x="0" y="202692"/>
                  </a:lnTo>
                  <a:lnTo>
                    <a:pt x="0" y="0"/>
                  </a:lnTo>
                </a:path>
              </a:pathLst>
            </a:custGeom>
            <a:ln w="0" cap="flat">
              <a:round/>
            </a:ln>
          </p:spPr>
          <p:style>
            <a:lnRef idx="0">
              <a:srgbClr val="000000">
                <a:alpha val="0"/>
              </a:srgbClr>
            </a:lnRef>
            <a:fillRef idx="1">
              <a:srgbClr val="F2F2F2">
                <a:alpha val="38823"/>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51" name="Shape 93293"/>
            <p:cNvSpPr/>
            <p:nvPr/>
          </p:nvSpPr>
          <p:spPr>
            <a:xfrm>
              <a:off x="1144909" y="2273792"/>
              <a:ext cx="74538" cy="76216"/>
            </a:xfrm>
            <a:custGeom>
              <a:avLst/>
              <a:gdLst/>
              <a:ahLst/>
              <a:cxnLst/>
              <a:rect l="0" t="0" r="0" b="0"/>
              <a:pathLst>
                <a:path w="74676" h="74675">
                  <a:moveTo>
                    <a:pt x="0" y="0"/>
                  </a:moveTo>
                  <a:lnTo>
                    <a:pt x="74676" y="0"/>
                  </a:lnTo>
                  <a:lnTo>
                    <a:pt x="74676" y="74675"/>
                  </a:lnTo>
                  <a:lnTo>
                    <a:pt x="0" y="74675"/>
                  </a:lnTo>
                  <a:lnTo>
                    <a:pt x="0" y="0"/>
                  </a:lnTo>
                </a:path>
              </a:pathLst>
            </a:custGeom>
            <a:ln w="0" cap="flat">
              <a:round/>
            </a:ln>
          </p:spPr>
          <p:style>
            <a:lnRef idx="0">
              <a:srgbClr val="000000">
                <a:alpha val="0"/>
              </a:srgbClr>
            </a:lnRef>
            <a:fillRef idx="1">
              <a:srgbClr val="5B9BD5">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52" name="Shape 5761"/>
            <p:cNvSpPr/>
            <p:nvPr/>
          </p:nvSpPr>
          <p:spPr>
            <a:xfrm>
              <a:off x="1144909" y="2273792"/>
              <a:ext cx="74538" cy="76216"/>
            </a:xfrm>
            <a:custGeom>
              <a:avLst/>
              <a:gdLst/>
              <a:ahLst/>
              <a:cxnLst/>
              <a:rect l="0" t="0" r="0" b="0"/>
              <a:pathLst>
                <a:path w="74676" h="74675">
                  <a:moveTo>
                    <a:pt x="0" y="74675"/>
                  </a:moveTo>
                  <a:lnTo>
                    <a:pt x="74676" y="74675"/>
                  </a:lnTo>
                  <a:lnTo>
                    <a:pt x="74676" y="0"/>
                  </a:lnTo>
                  <a:lnTo>
                    <a:pt x="0" y="0"/>
                  </a:lnTo>
                  <a:close/>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37988" name="Rectangle 52"/>
            <p:cNvSpPr>
              <a:spLocks noChangeArrowheads="1"/>
            </p:cNvSpPr>
            <p:nvPr/>
          </p:nvSpPr>
          <p:spPr bwMode="auto">
            <a:xfrm>
              <a:off x="1254379" y="2255493"/>
              <a:ext cx="1219185" cy="17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100" dirty="0">
                  <a:solidFill>
                    <a:srgbClr val="404040"/>
                  </a:solidFill>
                  <a:latin typeface="Century" pitchFamily="18" charset="0"/>
                  <a:ea typeface="Century" pitchFamily="18" charset="0"/>
                  <a:cs typeface="Century" pitchFamily="18" charset="0"/>
                </a:rPr>
                <a:t>Ferriday Area</a:t>
              </a:r>
              <a:endParaRPr lang="en-US" altLang="en-US" sz="1200" dirty="0">
                <a:solidFill>
                  <a:srgbClr val="000000"/>
                </a:solidFill>
                <a:latin typeface="Century" pitchFamily="18" charset="0"/>
                <a:ea typeface="Century" pitchFamily="18" charset="0"/>
                <a:cs typeface="Century" pitchFamily="18" charset="0"/>
              </a:endParaRPr>
            </a:p>
          </p:txBody>
        </p:sp>
        <p:sp>
          <p:nvSpPr>
            <p:cNvPr id="54" name="Shape 93294"/>
            <p:cNvSpPr/>
            <p:nvPr/>
          </p:nvSpPr>
          <p:spPr>
            <a:xfrm>
              <a:off x="2310688" y="2273792"/>
              <a:ext cx="76029" cy="76216"/>
            </a:xfrm>
            <a:custGeom>
              <a:avLst/>
              <a:gdLst/>
              <a:ahLst/>
              <a:cxnLst/>
              <a:rect l="0" t="0" r="0" b="0"/>
              <a:pathLst>
                <a:path w="76200" h="74675">
                  <a:moveTo>
                    <a:pt x="0" y="0"/>
                  </a:moveTo>
                  <a:lnTo>
                    <a:pt x="76200" y="0"/>
                  </a:lnTo>
                  <a:lnTo>
                    <a:pt x="76200" y="74675"/>
                  </a:lnTo>
                  <a:lnTo>
                    <a:pt x="0" y="74675"/>
                  </a:lnTo>
                  <a:lnTo>
                    <a:pt x="0" y="0"/>
                  </a:lnTo>
                </a:path>
              </a:pathLst>
            </a:custGeom>
            <a:ln w="0" cap="flat">
              <a:round/>
            </a:ln>
          </p:spPr>
          <p:style>
            <a:lnRef idx="0">
              <a:srgbClr val="000000">
                <a:alpha val="0"/>
              </a:srgbClr>
            </a:lnRef>
            <a:fillRef idx="1">
              <a:srgbClr val="ED7D31">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55" name="Shape 5764"/>
            <p:cNvSpPr/>
            <p:nvPr/>
          </p:nvSpPr>
          <p:spPr>
            <a:xfrm>
              <a:off x="2310688" y="2273792"/>
              <a:ext cx="76029" cy="76216"/>
            </a:xfrm>
            <a:custGeom>
              <a:avLst/>
              <a:gdLst/>
              <a:ahLst/>
              <a:cxnLst/>
              <a:rect l="0" t="0" r="0" b="0"/>
              <a:pathLst>
                <a:path w="76200" h="74675">
                  <a:moveTo>
                    <a:pt x="0" y="74675"/>
                  </a:moveTo>
                  <a:lnTo>
                    <a:pt x="76200" y="74675"/>
                  </a:lnTo>
                  <a:lnTo>
                    <a:pt x="76200" y="0"/>
                  </a:lnTo>
                  <a:lnTo>
                    <a:pt x="0" y="0"/>
                  </a:lnTo>
                  <a:close/>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37991" name="Rectangle 55"/>
            <p:cNvSpPr>
              <a:spLocks noChangeArrowheads="1"/>
            </p:cNvSpPr>
            <p:nvPr/>
          </p:nvSpPr>
          <p:spPr bwMode="auto">
            <a:xfrm>
              <a:off x="2421509" y="2255493"/>
              <a:ext cx="404176" cy="17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100" dirty="0">
                  <a:solidFill>
                    <a:srgbClr val="404040"/>
                  </a:solidFill>
                  <a:latin typeface="Century" pitchFamily="18" charset="0"/>
                  <a:ea typeface="Century" pitchFamily="18" charset="0"/>
                  <a:cs typeface="Century" pitchFamily="18" charset="0"/>
                </a:rPr>
                <a:t>USA</a:t>
              </a:r>
              <a:endParaRPr lang="en-US" altLang="en-US" sz="1200" dirty="0">
                <a:solidFill>
                  <a:srgbClr val="000000"/>
                </a:solidFill>
                <a:latin typeface="Century" pitchFamily="18" charset="0"/>
                <a:ea typeface="Century" pitchFamily="18" charset="0"/>
                <a:cs typeface="Century" pitchFamily="18" charset="0"/>
              </a:endParaRPr>
            </a:p>
          </p:txBody>
        </p:sp>
        <p:sp>
          <p:nvSpPr>
            <p:cNvPr id="57" name="Shape 5766"/>
            <p:cNvSpPr/>
            <p:nvPr/>
          </p:nvSpPr>
          <p:spPr>
            <a:xfrm>
              <a:off x="161003" y="204832"/>
              <a:ext cx="3494356" cy="2188048"/>
            </a:xfrm>
            <a:custGeom>
              <a:avLst/>
              <a:gdLst/>
              <a:ahLst/>
              <a:cxnLst/>
              <a:rect l="0" t="0" r="0" b="0"/>
              <a:pathLst>
                <a:path w="3494533" h="2188528">
                  <a:moveTo>
                    <a:pt x="0" y="2188528"/>
                  </a:moveTo>
                  <a:lnTo>
                    <a:pt x="0" y="0"/>
                  </a:lnTo>
                  <a:lnTo>
                    <a:pt x="3494533" y="0"/>
                  </a:lnTo>
                  <a:lnTo>
                    <a:pt x="3494533" y="2188528"/>
                  </a:lnTo>
                </a:path>
              </a:pathLst>
            </a:custGeom>
            <a:ln w="9144" cap="flat">
              <a:round/>
            </a:ln>
          </p:spPr>
          <p:style>
            <a:lnRef idx="1">
              <a:srgbClr val="BFBFBF"/>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grpSp>
      <p:grpSp>
        <p:nvGrpSpPr>
          <p:cNvPr id="37894" name="Group 57"/>
          <p:cNvGrpSpPr>
            <a:grpSpLocks/>
          </p:cNvGrpSpPr>
          <p:nvPr/>
        </p:nvGrpSpPr>
        <p:grpSpPr bwMode="auto">
          <a:xfrm>
            <a:off x="4005263" y="3122613"/>
            <a:ext cx="4711700" cy="2878137"/>
            <a:chOff x="0" y="0"/>
            <a:chExt cx="4269811" cy="3090672"/>
          </a:xfrm>
        </p:grpSpPr>
        <p:sp>
          <p:nvSpPr>
            <p:cNvPr id="59" name="Shape 6633"/>
            <p:cNvSpPr/>
            <p:nvPr/>
          </p:nvSpPr>
          <p:spPr>
            <a:xfrm>
              <a:off x="0" y="0"/>
              <a:ext cx="3720260" cy="3090672"/>
            </a:xfrm>
            <a:custGeom>
              <a:avLst/>
              <a:gdLst/>
              <a:ahLst/>
              <a:cxnLst/>
              <a:rect l="0" t="0" r="0" b="0"/>
              <a:pathLst>
                <a:path w="3720084" h="3090672">
                  <a:moveTo>
                    <a:pt x="3317367" y="0"/>
                  </a:moveTo>
                  <a:cubicBezTo>
                    <a:pt x="3539744" y="0"/>
                    <a:pt x="3720084" y="180340"/>
                    <a:pt x="3720084" y="402717"/>
                  </a:cubicBezTo>
                  <a:lnTo>
                    <a:pt x="3720084" y="2687955"/>
                  </a:lnTo>
                  <a:cubicBezTo>
                    <a:pt x="3720084" y="2910332"/>
                    <a:pt x="3539744" y="3090672"/>
                    <a:pt x="3317367" y="3090672"/>
                  </a:cubicBezTo>
                  <a:lnTo>
                    <a:pt x="402717" y="3090672"/>
                  </a:lnTo>
                  <a:cubicBezTo>
                    <a:pt x="180340" y="3090672"/>
                    <a:pt x="0" y="2910332"/>
                    <a:pt x="0" y="2687955"/>
                  </a:cubicBezTo>
                  <a:lnTo>
                    <a:pt x="0" y="402717"/>
                  </a:lnTo>
                  <a:cubicBezTo>
                    <a:pt x="0" y="180340"/>
                    <a:pt x="180340" y="0"/>
                    <a:pt x="402717" y="0"/>
                  </a:cubicBezTo>
                  <a:close/>
                </a:path>
              </a:pathLst>
            </a:custGeom>
            <a:ln w="38100" cap="flat">
              <a:miter lim="127000"/>
            </a:ln>
          </p:spPr>
          <p:style>
            <a:lnRef idx="1">
              <a:srgbClr val="ED7D31"/>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pic>
          <p:nvPicPr>
            <p:cNvPr id="37898" name="Picture 5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054" y="224790"/>
              <a:ext cx="3358897" cy="263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6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7246" y="861822"/>
              <a:ext cx="3221736" cy="132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6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7246" y="861822"/>
              <a:ext cx="3221736" cy="132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6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7246" y="861822"/>
              <a:ext cx="3221736" cy="132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6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7246" y="861822"/>
              <a:ext cx="3221736" cy="132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6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7246" y="861822"/>
              <a:ext cx="3221736" cy="132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6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7246" y="861822"/>
              <a:ext cx="3221736" cy="132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6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7246" y="861822"/>
              <a:ext cx="3221736" cy="132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6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7246" y="861822"/>
              <a:ext cx="3221736" cy="132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Shape 93306"/>
            <p:cNvSpPr/>
            <p:nvPr/>
          </p:nvSpPr>
          <p:spPr>
            <a:xfrm>
              <a:off x="427268" y="1454133"/>
              <a:ext cx="322250" cy="946125"/>
            </a:xfrm>
            <a:custGeom>
              <a:avLst/>
              <a:gdLst/>
              <a:ahLst/>
              <a:cxnLst/>
              <a:rect l="0" t="0" r="0" b="0"/>
              <a:pathLst>
                <a:path w="321564" h="944880">
                  <a:moveTo>
                    <a:pt x="0" y="0"/>
                  </a:moveTo>
                  <a:lnTo>
                    <a:pt x="321564" y="0"/>
                  </a:lnTo>
                  <a:lnTo>
                    <a:pt x="321564" y="944880"/>
                  </a:lnTo>
                  <a:lnTo>
                    <a:pt x="0" y="944880"/>
                  </a:lnTo>
                  <a:lnTo>
                    <a:pt x="0" y="0"/>
                  </a:lnTo>
                </a:path>
              </a:pathLst>
            </a:custGeom>
            <a:ln w="0" cap="flat">
              <a:miter lim="127000"/>
            </a:ln>
          </p:spPr>
          <p:style>
            <a:lnRef idx="0">
              <a:srgbClr val="000000">
                <a:alpha val="0"/>
              </a:srgbClr>
            </a:lnRef>
            <a:fillRef idx="1">
              <a:srgbClr val="5B9BD5">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70" name="Shape 93307"/>
            <p:cNvSpPr/>
            <p:nvPr/>
          </p:nvSpPr>
          <p:spPr>
            <a:xfrm>
              <a:off x="1277491" y="1435381"/>
              <a:ext cx="322250" cy="964876"/>
            </a:xfrm>
            <a:custGeom>
              <a:avLst/>
              <a:gdLst/>
              <a:ahLst/>
              <a:cxnLst/>
              <a:rect l="0" t="0" r="0" b="0"/>
              <a:pathLst>
                <a:path w="321564" h="964692">
                  <a:moveTo>
                    <a:pt x="0" y="0"/>
                  </a:moveTo>
                  <a:lnTo>
                    <a:pt x="321564" y="0"/>
                  </a:lnTo>
                  <a:lnTo>
                    <a:pt x="321564" y="964692"/>
                  </a:lnTo>
                  <a:lnTo>
                    <a:pt x="0" y="964692"/>
                  </a:lnTo>
                  <a:lnTo>
                    <a:pt x="0" y="0"/>
                  </a:lnTo>
                </a:path>
              </a:pathLst>
            </a:custGeom>
            <a:ln w="0" cap="flat">
              <a:miter lim="127000"/>
            </a:ln>
          </p:spPr>
          <p:style>
            <a:lnRef idx="0">
              <a:srgbClr val="000000">
                <a:alpha val="0"/>
              </a:srgbClr>
            </a:lnRef>
            <a:fillRef idx="1">
              <a:srgbClr val="5B9BD5">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71" name="Shape 93308"/>
            <p:cNvSpPr/>
            <p:nvPr/>
          </p:nvSpPr>
          <p:spPr>
            <a:xfrm>
              <a:off x="2129151" y="1387649"/>
              <a:ext cx="322250" cy="1012609"/>
            </a:xfrm>
            <a:custGeom>
              <a:avLst/>
              <a:gdLst/>
              <a:ahLst/>
              <a:cxnLst/>
              <a:rect l="0" t="0" r="0" b="0"/>
              <a:pathLst>
                <a:path w="321564" h="1011936">
                  <a:moveTo>
                    <a:pt x="0" y="0"/>
                  </a:moveTo>
                  <a:lnTo>
                    <a:pt x="321564" y="0"/>
                  </a:lnTo>
                  <a:lnTo>
                    <a:pt x="321564" y="1011936"/>
                  </a:lnTo>
                  <a:lnTo>
                    <a:pt x="0" y="1011936"/>
                  </a:lnTo>
                  <a:lnTo>
                    <a:pt x="0" y="0"/>
                  </a:lnTo>
                </a:path>
              </a:pathLst>
            </a:custGeom>
            <a:ln w="0" cap="flat">
              <a:miter lim="127000"/>
            </a:ln>
          </p:spPr>
          <p:style>
            <a:lnRef idx="0">
              <a:srgbClr val="000000">
                <a:alpha val="0"/>
              </a:srgbClr>
            </a:lnRef>
            <a:fillRef idx="1">
              <a:srgbClr val="5B9BD5">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72" name="Shape 93309"/>
            <p:cNvSpPr/>
            <p:nvPr/>
          </p:nvSpPr>
          <p:spPr>
            <a:xfrm>
              <a:off x="2982250" y="1385944"/>
              <a:ext cx="320812" cy="1014314"/>
            </a:xfrm>
            <a:custGeom>
              <a:avLst/>
              <a:gdLst/>
              <a:ahLst/>
              <a:cxnLst/>
              <a:rect l="0" t="0" r="0" b="0"/>
              <a:pathLst>
                <a:path w="321564" h="1013460">
                  <a:moveTo>
                    <a:pt x="0" y="0"/>
                  </a:moveTo>
                  <a:lnTo>
                    <a:pt x="321564" y="0"/>
                  </a:lnTo>
                  <a:lnTo>
                    <a:pt x="321564" y="1013460"/>
                  </a:lnTo>
                  <a:lnTo>
                    <a:pt x="0" y="1013460"/>
                  </a:lnTo>
                  <a:lnTo>
                    <a:pt x="0" y="0"/>
                  </a:lnTo>
                </a:path>
              </a:pathLst>
            </a:custGeom>
            <a:ln w="0" cap="flat">
              <a:miter lim="127000"/>
            </a:ln>
          </p:spPr>
          <p:style>
            <a:lnRef idx="0">
              <a:srgbClr val="000000">
                <a:alpha val="0"/>
              </a:srgbClr>
            </a:lnRef>
            <a:fillRef idx="1">
              <a:srgbClr val="5B9BD5">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73" name="Shape 6647"/>
            <p:cNvSpPr/>
            <p:nvPr/>
          </p:nvSpPr>
          <p:spPr>
            <a:xfrm>
              <a:off x="427268" y="1454133"/>
              <a:ext cx="322250" cy="946125"/>
            </a:xfrm>
            <a:custGeom>
              <a:avLst/>
              <a:gdLst/>
              <a:ahLst/>
              <a:cxnLst/>
              <a:rect l="0" t="0" r="0" b="0"/>
              <a:pathLst>
                <a:path w="321564" h="944880">
                  <a:moveTo>
                    <a:pt x="0" y="0"/>
                  </a:moveTo>
                  <a:lnTo>
                    <a:pt x="321564" y="0"/>
                  </a:lnTo>
                  <a:lnTo>
                    <a:pt x="321564" y="944880"/>
                  </a:lnTo>
                  <a:lnTo>
                    <a:pt x="0" y="944880"/>
                  </a:lnTo>
                  <a:close/>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74" name="Shape 6648"/>
            <p:cNvSpPr/>
            <p:nvPr/>
          </p:nvSpPr>
          <p:spPr>
            <a:xfrm>
              <a:off x="1277491" y="1435381"/>
              <a:ext cx="322250" cy="964876"/>
            </a:xfrm>
            <a:custGeom>
              <a:avLst/>
              <a:gdLst/>
              <a:ahLst/>
              <a:cxnLst/>
              <a:rect l="0" t="0" r="0" b="0"/>
              <a:pathLst>
                <a:path w="321564" h="964692">
                  <a:moveTo>
                    <a:pt x="0" y="0"/>
                  </a:moveTo>
                  <a:lnTo>
                    <a:pt x="321564" y="0"/>
                  </a:lnTo>
                  <a:lnTo>
                    <a:pt x="321564" y="964692"/>
                  </a:lnTo>
                  <a:lnTo>
                    <a:pt x="0" y="964692"/>
                  </a:lnTo>
                  <a:close/>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75" name="Shape 6649"/>
            <p:cNvSpPr/>
            <p:nvPr/>
          </p:nvSpPr>
          <p:spPr>
            <a:xfrm>
              <a:off x="2129151" y="1387649"/>
              <a:ext cx="322250" cy="1012609"/>
            </a:xfrm>
            <a:custGeom>
              <a:avLst/>
              <a:gdLst/>
              <a:ahLst/>
              <a:cxnLst/>
              <a:rect l="0" t="0" r="0" b="0"/>
              <a:pathLst>
                <a:path w="321564" h="1011936">
                  <a:moveTo>
                    <a:pt x="0" y="0"/>
                  </a:moveTo>
                  <a:lnTo>
                    <a:pt x="321564" y="0"/>
                  </a:lnTo>
                  <a:lnTo>
                    <a:pt x="321564" y="1011936"/>
                  </a:lnTo>
                  <a:lnTo>
                    <a:pt x="0" y="1011936"/>
                  </a:lnTo>
                  <a:close/>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76" name="Shape 6650"/>
            <p:cNvSpPr/>
            <p:nvPr/>
          </p:nvSpPr>
          <p:spPr>
            <a:xfrm>
              <a:off x="2982250" y="1385944"/>
              <a:ext cx="320812" cy="1014314"/>
            </a:xfrm>
            <a:custGeom>
              <a:avLst/>
              <a:gdLst/>
              <a:ahLst/>
              <a:cxnLst/>
              <a:rect l="0" t="0" r="0" b="0"/>
              <a:pathLst>
                <a:path w="321564" h="1013460">
                  <a:moveTo>
                    <a:pt x="0" y="0"/>
                  </a:moveTo>
                  <a:lnTo>
                    <a:pt x="321564" y="0"/>
                  </a:lnTo>
                  <a:lnTo>
                    <a:pt x="321564" y="1013460"/>
                  </a:lnTo>
                  <a:lnTo>
                    <a:pt x="0" y="1013460"/>
                  </a:lnTo>
                  <a:close/>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77" name="Shape 93310"/>
            <p:cNvSpPr/>
            <p:nvPr/>
          </p:nvSpPr>
          <p:spPr>
            <a:xfrm>
              <a:off x="749518" y="975105"/>
              <a:ext cx="319373" cy="1425153"/>
            </a:xfrm>
            <a:custGeom>
              <a:avLst/>
              <a:gdLst/>
              <a:ahLst/>
              <a:cxnLst/>
              <a:rect l="0" t="0" r="0" b="0"/>
              <a:pathLst>
                <a:path w="320040" h="1424940">
                  <a:moveTo>
                    <a:pt x="0" y="0"/>
                  </a:moveTo>
                  <a:lnTo>
                    <a:pt x="320040" y="0"/>
                  </a:lnTo>
                  <a:lnTo>
                    <a:pt x="320040" y="1424940"/>
                  </a:lnTo>
                  <a:lnTo>
                    <a:pt x="0" y="1424940"/>
                  </a:lnTo>
                  <a:lnTo>
                    <a:pt x="0" y="0"/>
                  </a:lnTo>
                </a:path>
              </a:pathLst>
            </a:custGeom>
            <a:ln w="0" cap="flat">
              <a:round/>
            </a:ln>
          </p:spPr>
          <p:style>
            <a:lnRef idx="0">
              <a:srgbClr val="000000">
                <a:alpha val="0"/>
              </a:srgbClr>
            </a:lnRef>
            <a:fillRef idx="1">
              <a:srgbClr val="ED7D31">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78" name="Shape 93311"/>
            <p:cNvSpPr/>
            <p:nvPr/>
          </p:nvSpPr>
          <p:spPr>
            <a:xfrm>
              <a:off x="1599741" y="898391"/>
              <a:ext cx="320811" cy="1501866"/>
            </a:xfrm>
            <a:custGeom>
              <a:avLst/>
              <a:gdLst/>
              <a:ahLst/>
              <a:cxnLst/>
              <a:rect l="0" t="0" r="0" b="0"/>
              <a:pathLst>
                <a:path w="321564" h="1501140">
                  <a:moveTo>
                    <a:pt x="0" y="0"/>
                  </a:moveTo>
                  <a:lnTo>
                    <a:pt x="321564" y="0"/>
                  </a:lnTo>
                  <a:lnTo>
                    <a:pt x="321564" y="1501140"/>
                  </a:lnTo>
                  <a:lnTo>
                    <a:pt x="0" y="1501140"/>
                  </a:lnTo>
                  <a:lnTo>
                    <a:pt x="0" y="0"/>
                  </a:lnTo>
                </a:path>
              </a:pathLst>
            </a:custGeom>
            <a:ln w="0" cap="flat">
              <a:round/>
            </a:ln>
          </p:spPr>
          <p:style>
            <a:lnRef idx="0">
              <a:srgbClr val="000000">
                <a:alpha val="0"/>
              </a:srgbClr>
            </a:lnRef>
            <a:fillRef idx="1">
              <a:srgbClr val="ED7D31">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79" name="Shape 93312"/>
            <p:cNvSpPr/>
            <p:nvPr/>
          </p:nvSpPr>
          <p:spPr>
            <a:xfrm>
              <a:off x="3303061" y="813155"/>
              <a:ext cx="233056" cy="1587103"/>
            </a:xfrm>
            <a:custGeom>
              <a:avLst/>
              <a:gdLst/>
              <a:ahLst/>
              <a:cxnLst/>
              <a:rect l="0" t="0" r="0" b="0"/>
              <a:pathLst>
                <a:path w="233172" h="1586484">
                  <a:moveTo>
                    <a:pt x="0" y="0"/>
                  </a:moveTo>
                  <a:lnTo>
                    <a:pt x="233172" y="0"/>
                  </a:lnTo>
                  <a:lnTo>
                    <a:pt x="233172" y="1586484"/>
                  </a:lnTo>
                  <a:lnTo>
                    <a:pt x="0" y="1586484"/>
                  </a:lnTo>
                  <a:lnTo>
                    <a:pt x="0" y="0"/>
                  </a:lnTo>
                </a:path>
              </a:pathLst>
            </a:custGeom>
            <a:ln w="0" cap="flat">
              <a:round/>
            </a:ln>
          </p:spPr>
          <p:style>
            <a:lnRef idx="0">
              <a:srgbClr val="000000">
                <a:alpha val="0"/>
              </a:srgbClr>
            </a:lnRef>
            <a:fillRef idx="1">
              <a:srgbClr val="ED7D31">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80" name="Shape 93313"/>
            <p:cNvSpPr/>
            <p:nvPr/>
          </p:nvSpPr>
          <p:spPr>
            <a:xfrm>
              <a:off x="2451401" y="779060"/>
              <a:ext cx="320811" cy="1621197"/>
            </a:xfrm>
            <a:custGeom>
              <a:avLst/>
              <a:gdLst/>
              <a:ahLst/>
              <a:cxnLst/>
              <a:rect l="0" t="0" r="0" b="0"/>
              <a:pathLst>
                <a:path w="321564" h="1620012">
                  <a:moveTo>
                    <a:pt x="0" y="0"/>
                  </a:moveTo>
                  <a:lnTo>
                    <a:pt x="321564" y="0"/>
                  </a:lnTo>
                  <a:lnTo>
                    <a:pt x="321564" y="1620012"/>
                  </a:lnTo>
                  <a:lnTo>
                    <a:pt x="0" y="1620012"/>
                  </a:lnTo>
                  <a:lnTo>
                    <a:pt x="0" y="0"/>
                  </a:lnTo>
                </a:path>
              </a:pathLst>
            </a:custGeom>
            <a:ln w="0" cap="flat">
              <a:round/>
            </a:ln>
          </p:spPr>
          <p:style>
            <a:lnRef idx="0">
              <a:srgbClr val="000000">
                <a:alpha val="0"/>
              </a:srgbClr>
            </a:lnRef>
            <a:fillRef idx="1">
              <a:srgbClr val="ED7D31">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81" name="Shape 6655"/>
            <p:cNvSpPr/>
            <p:nvPr/>
          </p:nvSpPr>
          <p:spPr>
            <a:xfrm>
              <a:off x="749518" y="975105"/>
              <a:ext cx="319373" cy="1425153"/>
            </a:xfrm>
            <a:custGeom>
              <a:avLst/>
              <a:gdLst/>
              <a:ahLst/>
              <a:cxnLst/>
              <a:rect l="0" t="0" r="0" b="0"/>
              <a:pathLst>
                <a:path w="320040" h="1424940">
                  <a:moveTo>
                    <a:pt x="0" y="0"/>
                  </a:moveTo>
                  <a:lnTo>
                    <a:pt x="320040" y="0"/>
                  </a:lnTo>
                  <a:lnTo>
                    <a:pt x="320040" y="1424940"/>
                  </a:lnTo>
                  <a:lnTo>
                    <a:pt x="0" y="1424940"/>
                  </a:lnTo>
                  <a:lnTo>
                    <a:pt x="0" y="0"/>
                  </a:lnTo>
                  <a:close/>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82" name="Shape 6656"/>
            <p:cNvSpPr/>
            <p:nvPr/>
          </p:nvSpPr>
          <p:spPr>
            <a:xfrm>
              <a:off x="1599741" y="898391"/>
              <a:ext cx="320811" cy="1501866"/>
            </a:xfrm>
            <a:custGeom>
              <a:avLst/>
              <a:gdLst/>
              <a:ahLst/>
              <a:cxnLst/>
              <a:rect l="0" t="0" r="0" b="0"/>
              <a:pathLst>
                <a:path w="321564" h="1501140">
                  <a:moveTo>
                    <a:pt x="0" y="0"/>
                  </a:moveTo>
                  <a:lnTo>
                    <a:pt x="321564" y="0"/>
                  </a:lnTo>
                  <a:lnTo>
                    <a:pt x="321564" y="1501140"/>
                  </a:lnTo>
                  <a:lnTo>
                    <a:pt x="0" y="1501140"/>
                  </a:lnTo>
                  <a:lnTo>
                    <a:pt x="0" y="0"/>
                  </a:lnTo>
                  <a:close/>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83" name="Shape 6657"/>
            <p:cNvSpPr/>
            <p:nvPr/>
          </p:nvSpPr>
          <p:spPr>
            <a:xfrm>
              <a:off x="3303061" y="813155"/>
              <a:ext cx="233056" cy="1587103"/>
            </a:xfrm>
            <a:custGeom>
              <a:avLst/>
              <a:gdLst/>
              <a:ahLst/>
              <a:cxnLst/>
              <a:rect l="0" t="0" r="0" b="0"/>
              <a:pathLst>
                <a:path w="233235" h="1586484">
                  <a:moveTo>
                    <a:pt x="233235" y="1586484"/>
                  </a:moveTo>
                  <a:lnTo>
                    <a:pt x="0" y="1586484"/>
                  </a:lnTo>
                  <a:lnTo>
                    <a:pt x="0" y="0"/>
                  </a:lnTo>
                  <a:lnTo>
                    <a:pt x="233235" y="0"/>
                  </a:lnTo>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84" name="Shape 6658"/>
            <p:cNvSpPr/>
            <p:nvPr/>
          </p:nvSpPr>
          <p:spPr>
            <a:xfrm>
              <a:off x="2451401" y="779060"/>
              <a:ext cx="320811" cy="1621197"/>
            </a:xfrm>
            <a:custGeom>
              <a:avLst/>
              <a:gdLst/>
              <a:ahLst/>
              <a:cxnLst/>
              <a:rect l="0" t="0" r="0" b="0"/>
              <a:pathLst>
                <a:path w="321564" h="1620012">
                  <a:moveTo>
                    <a:pt x="0" y="0"/>
                  </a:moveTo>
                  <a:lnTo>
                    <a:pt x="321564" y="0"/>
                  </a:lnTo>
                  <a:lnTo>
                    <a:pt x="321564" y="1620012"/>
                  </a:lnTo>
                  <a:lnTo>
                    <a:pt x="0" y="1620012"/>
                  </a:lnTo>
                  <a:lnTo>
                    <a:pt x="0" y="0"/>
                  </a:lnTo>
                  <a:close/>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85" name="Shape 6659"/>
            <p:cNvSpPr/>
            <p:nvPr/>
          </p:nvSpPr>
          <p:spPr>
            <a:xfrm>
              <a:off x="323688" y="2400258"/>
              <a:ext cx="3212429" cy="0"/>
            </a:xfrm>
            <a:custGeom>
              <a:avLst/>
              <a:gdLst/>
              <a:ahLst/>
              <a:cxnLst/>
              <a:rect l="0" t="0" r="0" b="0"/>
              <a:pathLst>
                <a:path w="3213418">
                  <a:moveTo>
                    <a:pt x="3213418" y="0"/>
                  </a:moveTo>
                  <a:lnTo>
                    <a:pt x="0" y="0"/>
                  </a:lnTo>
                </a:path>
              </a:pathLst>
            </a:custGeom>
            <a:ln w="19812" cap="flat">
              <a:round/>
            </a:ln>
          </p:spPr>
          <p:style>
            <a:lnRef idx="1">
              <a:srgbClr val="404040"/>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37924" name="Rectangle 85"/>
            <p:cNvSpPr>
              <a:spLocks noChangeArrowheads="1"/>
            </p:cNvSpPr>
            <p:nvPr/>
          </p:nvSpPr>
          <p:spPr bwMode="auto">
            <a:xfrm>
              <a:off x="475615" y="1537843"/>
              <a:ext cx="300311" cy="17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000" b="1" dirty="0">
                  <a:solidFill>
                    <a:srgbClr val="FFFFFF"/>
                  </a:solidFill>
                  <a:latin typeface="Calibri" pitchFamily="34" charset="0"/>
                  <a:ea typeface="Calibri" pitchFamily="34" charset="0"/>
                  <a:cs typeface="Century" pitchFamily="18" charset="0"/>
                </a:rPr>
                <a:t>43.2</a:t>
              </a:r>
              <a:endParaRPr lang="en-US" altLang="en-US" sz="1200" dirty="0">
                <a:solidFill>
                  <a:srgbClr val="000000"/>
                </a:solidFill>
                <a:latin typeface="Century" pitchFamily="18" charset="0"/>
                <a:ea typeface="Calibri" pitchFamily="34" charset="0"/>
                <a:cs typeface="Century" pitchFamily="18" charset="0"/>
              </a:endParaRPr>
            </a:p>
          </p:txBody>
        </p:sp>
        <p:sp>
          <p:nvSpPr>
            <p:cNvPr id="37925" name="Rectangle 86"/>
            <p:cNvSpPr>
              <a:spLocks noChangeArrowheads="1"/>
            </p:cNvSpPr>
            <p:nvPr/>
          </p:nvSpPr>
          <p:spPr bwMode="auto">
            <a:xfrm>
              <a:off x="1327531" y="1518539"/>
              <a:ext cx="300311" cy="17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000" b="1" dirty="0">
                  <a:solidFill>
                    <a:srgbClr val="FFFFFF"/>
                  </a:solidFill>
                  <a:latin typeface="Calibri" pitchFamily="34" charset="0"/>
                  <a:ea typeface="Calibri" pitchFamily="34" charset="0"/>
                  <a:cs typeface="Century" pitchFamily="18" charset="0"/>
                </a:rPr>
                <a:t>44.1</a:t>
              </a:r>
              <a:endParaRPr lang="en-US" altLang="en-US" sz="1200" dirty="0">
                <a:solidFill>
                  <a:srgbClr val="000000"/>
                </a:solidFill>
                <a:latin typeface="Century" pitchFamily="18" charset="0"/>
                <a:ea typeface="Calibri" pitchFamily="34" charset="0"/>
                <a:cs typeface="Century" pitchFamily="18" charset="0"/>
              </a:endParaRPr>
            </a:p>
          </p:txBody>
        </p:sp>
        <p:sp>
          <p:nvSpPr>
            <p:cNvPr id="37926" name="Rectangle 87"/>
            <p:cNvSpPr>
              <a:spLocks noChangeArrowheads="1"/>
            </p:cNvSpPr>
            <p:nvPr/>
          </p:nvSpPr>
          <p:spPr bwMode="auto">
            <a:xfrm>
              <a:off x="2179447" y="1470406"/>
              <a:ext cx="300311" cy="17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000" b="1" dirty="0">
                  <a:solidFill>
                    <a:srgbClr val="FFFFFF"/>
                  </a:solidFill>
                  <a:latin typeface="Calibri" pitchFamily="34" charset="0"/>
                  <a:ea typeface="Calibri" pitchFamily="34" charset="0"/>
                  <a:cs typeface="Century" pitchFamily="18" charset="0"/>
                </a:rPr>
                <a:t>46.3</a:t>
              </a:r>
              <a:endParaRPr lang="en-US" altLang="en-US" sz="1200" dirty="0">
                <a:solidFill>
                  <a:srgbClr val="000000"/>
                </a:solidFill>
                <a:latin typeface="Century" pitchFamily="18" charset="0"/>
                <a:ea typeface="Calibri" pitchFamily="34" charset="0"/>
                <a:cs typeface="Century" pitchFamily="18" charset="0"/>
              </a:endParaRPr>
            </a:p>
          </p:txBody>
        </p:sp>
        <p:sp>
          <p:nvSpPr>
            <p:cNvPr id="37927" name="Rectangle 88"/>
            <p:cNvSpPr>
              <a:spLocks noChangeArrowheads="1"/>
            </p:cNvSpPr>
            <p:nvPr/>
          </p:nvSpPr>
          <p:spPr bwMode="auto">
            <a:xfrm>
              <a:off x="3031363" y="1469263"/>
              <a:ext cx="300311" cy="17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000" b="1" dirty="0">
                  <a:solidFill>
                    <a:srgbClr val="FFFFFF"/>
                  </a:solidFill>
                  <a:latin typeface="Calibri" pitchFamily="34" charset="0"/>
                  <a:ea typeface="Calibri" pitchFamily="34" charset="0"/>
                  <a:cs typeface="Century" pitchFamily="18" charset="0"/>
                </a:rPr>
                <a:t>46.4</a:t>
              </a:r>
              <a:endParaRPr lang="en-US" altLang="en-US" sz="1200" dirty="0">
                <a:solidFill>
                  <a:srgbClr val="000000"/>
                </a:solidFill>
                <a:latin typeface="Century" pitchFamily="18" charset="0"/>
                <a:ea typeface="Calibri" pitchFamily="34" charset="0"/>
                <a:cs typeface="Century" pitchFamily="18" charset="0"/>
              </a:endParaRPr>
            </a:p>
          </p:txBody>
        </p:sp>
        <p:sp>
          <p:nvSpPr>
            <p:cNvPr id="37928" name="Rectangle 89"/>
            <p:cNvSpPr>
              <a:spLocks noChangeArrowheads="1"/>
            </p:cNvSpPr>
            <p:nvPr/>
          </p:nvSpPr>
          <p:spPr bwMode="auto">
            <a:xfrm>
              <a:off x="797179" y="1058037"/>
              <a:ext cx="300311" cy="17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000" b="1" dirty="0">
                  <a:solidFill>
                    <a:srgbClr val="FFFFFF"/>
                  </a:solidFill>
                  <a:latin typeface="Calibri" pitchFamily="34" charset="0"/>
                  <a:ea typeface="Calibri" pitchFamily="34" charset="0"/>
                  <a:cs typeface="Century" pitchFamily="18" charset="0"/>
                </a:rPr>
                <a:t>65.2</a:t>
              </a:r>
              <a:endParaRPr lang="en-US" altLang="en-US" sz="1200" dirty="0">
                <a:solidFill>
                  <a:srgbClr val="000000"/>
                </a:solidFill>
                <a:latin typeface="Century" pitchFamily="18" charset="0"/>
                <a:ea typeface="Calibri" pitchFamily="34" charset="0"/>
                <a:cs typeface="Century" pitchFamily="18" charset="0"/>
              </a:endParaRPr>
            </a:p>
          </p:txBody>
        </p:sp>
        <p:sp>
          <p:nvSpPr>
            <p:cNvPr id="37929" name="Rectangle 90"/>
            <p:cNvSpPr>
              <a:spLocks noChangeArrowheads="1"/>
            </p:cNvSpPr>
            <p:nvPr/>
          </p:nvSpPr>
          <p:spPr bwMode="auto">
            <a:xfrm>
              <a:off x="1617091" y="981837"/>
              <a:ext cx="385441" cy="17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000" b="1" dirty="0">
                  <a:solidFill>
                    <a:srgbClr val="FFFFFF"/>
                  </a:solidFill>
                  <a:latin typeface="Calibri" pitchFamily="34" charset="0"/>
                  <a:ea typeface="Calibri" pitchFamily="34" charset="0"/>
                  <a:cs typeface="Century" pitchFamily="18" charset="0"/>
                </a:rPr>
                <a:t>68.64</a:t>
              </a:r>
              <a:endParaRPr lang="en-US" altLang="en-US" sz="1200" dirty="0">
                <a:solidFill>
                  <a:srgbClr val="000000"/>
                </a:solidFill>
                <a:latin typeface="Century" pitchFamily="18" charset="0"/>
                <a:ea typeface="Calibri" pitchFamily="34" charset="0"/>
                <a:cs typeface="Century" pitchFamily="18" charset="0"/>
              </a:endParaRPr>
            </a:p>
          </p:txBody>
        </p:sp>
        <p:sp>
          <p:nvSpPr>
            <p:cNvPr id="37930" name="Rectangle 91"/>
            <p:cNvSpPr>
              <a:spLocks noChangeArrowheads="1"/>
            </p:cNvSpPr>
            <p:nvPr/>
          </p:nvSpPr>
          <p:spPr bwMode="auto">
            <a:xfrm>
              <a:off x="2469007" y="862076"/>
              <a:ext cx="385441" cy="17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000" b="1" dirty="0">
                  <a:solidFill>
                    <a:srgbClr val="FFFFFF"/>
                  </a:solidFill>
                  <a:latin typeface="Calibri" pitchFamily="34" charset="0"/>
                  <a:ea typeface="Calibri" pitchFamily="34" charset="0"/>
                  <a:cs typeface="Century" pitchFamily="18" charset="0"/>
                </a:rPr>
                <a:t>74.12</a:t>
              </a:r>
              <a:endParaRPr lang="en-US" altLang="en-US" sz="1200" dirty="0">
                <a:solidFill>
                  <a:srgbClr val="000000"/>
                </a:solidFill>
                <a:latin typeface="Century" pitchFamily="18" charset="0"/>
                <a:ea typeface="Calibri" pitchFamily="34" charset="0"/>
                <a:cs typeface="Century" pitchFamily="18" charset="0"/>
              </a:endParaRPr>
            </a:p>
          </p:txBody>
        </p:sp>
        <p:sp>
          <p:nvSpPr>
            <p:cNvPr id="37931" name="Rectangle 92"/>
            <p:cNvSpPr>
              <a:spLocks noChangeArrowheads="1"/>
            </p:cNvSpPr>
            <p:nvPr/>
          </p:nvSpPr>
          <p:spPr bwMode="auto">
            <a:xfrm>
              <a:off x="3352673" y="896010"/>
              <a:ext cx="300418" cy="17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000" b="1" dirty="0">
                  <a:solidFill>
                    <a:srgbClr val="FFFFFF"/>
                  </a:solidFill>
                  <a:latin typeface="Calibri" pitchFamily="34" charset="0"/>
                  <a:ea typeface="Calibri" pitchFamily="34" charset="0"/>
                  <a:cs typeface="Century" pitchFamily="18" charset="0"/>
                </a:rPr>
                <a:t>72.6</a:t>
              </a:r>
              <a:endParaRPr lang="en-US" altLang="en-US" sz="1200" dirty="0">
                <a:solidFill>
                  <a:srgbClr val="000000"/>
                </a:solidFill>
                <a:latin typeface="Century" pitchFamily="18" charset="0"/>
                <a:ea typeface="Calibri" pitchFamily="34" charset="0"/>
                <a:cs typeface="Century" pitchFamily="18" charset="0"/>
              </a:endParaRPr>
            </a:p>
          </p:txBody>
        </p:sp>
        <p:sp>
          <p:nvSpPr>
            <p:cNvPr id="37932" name="Rectangle 93"/>
            <p:cNvSpPr>
              <a:spLocks noChangeArrowheads="1"/>
            </p:cNvSpPr>
            <p:nvPr/>
          </p:nvSpPr>
          <p:spPr bwMode="auto">
            <a:xfrm>
              <a:off x="632587" y="2495423"/>
              <a:ext cx="308143" cy="15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900" b="1" dirty="0">
                  <a:solidFill>
                    <a:srgbClr val="404040"/>
                  </a:solidFill>
                  <a:latin typeface="Calibri" pitchFamily="34" charset="0"/>
                  <a:ea typeface="Calibri" pitchFamily="34" charset="0"/>
                  <a:cs typeface="Century" pitchFamily="18" charset="0"/>
                </a:rPr>
                <a:t>2012</a:t>
              </a:r>
              <a:endParaRPr lang="en-US" altLang="en-US" sz="1200" dirty="0">
                <a:solidFill>
                  <a:srgbClr val="000000"/>
                </a:solidFill>
                <a:latin typeface="Century" pitchFamily="18" charset="0"/>
                <a:ea typeface="Calibri" pitchFamily="34" charset="0"/>
                <a:cs typeface="Century" pitchFamily="18" charset="0"/>
              </a:endParaRPr>
            </a:p>
          </p:txBody>
        </p:sp>
        <p:sp>
          <p:nvSpPr>
            <p:cNvPr id="37933" name="Rectangle 94"/>
            <p:cNvSpPr>
              <a:spLocks noChangeArrowheads="1"/>
            </p:cNvSpPr>
            <p:nvPr/>
          </p:nvSpPr>
          <p:spPr bwMode="auto">
            <a:xfrm>
              <a:off x="1484503" y="2495423"/>
              <a:ext cx="308143" cy="15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900" b="1" dirty="0">
                  <a:solidFill>
                    <a:srgbClr val="404040"/>
                  </a:solidFill>
                  <a:latin typeface="Calibri" pitchFamily="34" charset="0"/>
                  <a:ea typeface="Calibri" pitchFamily="34" charset="0"/>
                  <a:cs typeface="Century" pitchFamily="18" charset="0"/>
                </a:rPr>
                <a:t>2013</a:t>
              </a:r>
              <a:endParaRPr lang="en-US" altLang="en-US" sz="1200" dirty="0">
                <a:solidFill>
                  <a:srgbClr val="000000"/>
                </a:solidFill>
                <a:latin typeface="Century" pitchFamily="18" charset="0"/>
                <a:ea typeface="Calibri" pitchFamily="34" charset="0"/>
                <a:cs typeface="Century" pitchFamily="18" charset="0"/>
              </a:endParaRPr>
            </a:p>
          </p:txBody>
        </p:sp>
        <p:sp>
          <p:nvSpPr>
            <p:cNvPr id="37934" name="Rectangle 95"/>
            <p:cNvSpPr>
              <a:spLocks noChangeArrowheads="1"/>
            </p:cNvSpPr>
            <p:nvPr/>
          </p:nvSpPr>
          <p:spPr bwMode="auto">
            <a:xfrm>
              <a:off x="2336419" y="2495423"/>
              <a:ext cx="308143" cy="15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900" b="1" dirty="0">
                  <a:solidFill>
                    <a:srgbClr val="404040"/>
                  </a:solidFill>
                  <a:latin typeface="Calibri" pitchFamily="34" charset="0"/>
                  <a:ea typeface="Calibri" pitchFamily="34" charset="0"/>
                  <a:cs typeface="Century" pitchFamily="18" charset="0"/>
                </a:rPr>
                <a:t>2014</a:t>
              </a:r>
              <a:endParaRPr lang="en-US" altLang="en-US" sz="1200" dirty="0">
                <a:solidFill>
                  <a:srgbClr val="000000"/>
                </a:solidFill>
                <a:latin typeface="Century" pitchFamily="18" charset="0"/>
                <a:ea typeface="Calibri" pitchFamily="34" charset="0"/>
                <a:cs typeface="Century" pitchFamily="18" charset="0"/>
              </a:endParaRPr>
            </a:p>
          </p:txBody>
        </p:sp>
        <p:sp>
          <p:nvSpPr>
            <p:cNvPr id="37935" name="Rectangle 96"/>
            <p:cNvSpPr>
              <a:spLocks noChangeArrowheads="1"/>
            </p:cNvSpPr>
            <p:nvPr/>
          </p:nvSpPr>
          <p:spPr bwMode="auto">
            <a:xfrm>
              <a:off x="3188081" y="2495423"/>
              <a:ext cx="308143" cy="15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900" b="1" dirty="0">
                  <a:solidFill>
                    <a:srgbClr val="404040"/>
                  </a:solidFill>
                  <a:latin typeface="Calibri" pitchFamily="34" charset="0"/>
                  <a:ea typeface="Calibri" pitchFamily="34" charset="0"/>
                  <a:cs typeface="Century" pitchFamily="18" charset="0"/>
                </a:rPr>
                <a:t>2015</a:t>
              </a:r>
              <a:endParaRPr lang="en-US" altLang="en-US" sz="1200" dirty="0">
                <a:solidFill>
                  <a:srgbClr val="000000"/>
                </a:solidFill>
                <a:latin typeface="Century" pitchFamily="18" charset="0"/>
                <a:ea typeface="Calibri" pitchFamily="34" charset="0"/>
                <a:cs typeface="Century" pitchFamily="18" charset="0"/>
              </a:endParaRPr>
            </a:p>
          </p:txBody>
        </p:sp>
        <p:sp>
          <p:nvSpPr>
            <p:cNvPr id="37936" name="Rectangle 97"/>
            <p:cNvSpPr>
              <a:spLocks noChangeArrowheads="1"/>
            </p:cNvSpPr>
            <p:nvPr/>
          </p:nvSpPr>
          <p:spPr bwMode="auto">
            <a:xfrm>
              <a:off x="703072" y="357223"/>
              <a:ext cx="3566739" cy="17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100" dirty="0">
                  <a:solidFill>
                    <a:srgbClr val="404040"/>
                  </a:solidFill>
                  <a:latin typeface="Century" pitchFamily="18" charset="0"/>
                  <a:ea typeface="Century" pitchFamily="18" charset="0"/>
                  <a:cs typeface="Century" pitchFamily="18" charset="0"/>
                </a:rPr>
                <a:t>Average Revenue per Available Room ($) </a:t>
              </a:r>
              <a:endParaRPr lang="en-US" altLang="en-US" sz="1200" dirty="0">
                <a:solidFill>
                  <a:srgbClr val="000000"/>
                </a:solidFill>
                <a:latin typeface="Century" pitchFamily="18" charset="0"/>
                <a:ea typeface="Century" pitchFamily="18" charset="0"/>
                <a:cs typeface="Century" pitchFamily="18" charset="0"/>
              </a:endParaRPr>
            </a:p>
          </p:txBody>
        </p:sp>
        <p:sp>
          <p:nvSpPr>
            <p:cNvPr id="99" name="Shape 93314"/>
            <p:cNvSpPr/>
            <p:nvPr/>
          </p:nvSpPr>
          <p:spPr>
            <a:xfrm>
              <a:off x="1299069" y="2693471"/>
              <a:ext cx="1454441" cy="167063"/>
            </a:xfrm>
            <a:custGeom>
              <a:avLst/>
              <a:gdLst/>
              <a:ahLst/>
              <a:cxnLst/>
              <a:rect l="0" t="0" r="0" b="0"/>
              <a:pathLst>
                <a:path w="1453896" h="167640">
                  <a:moveTo>
                    <a:pt x="0" y="0"/>
                  </a:moveTo>
                  <a:lnTo>
                    <a:pt x="1453896" y="0"/>
                  </a:lnTo>
                  <a:lnTo>
                    <a:pt x="1453896" y="167640"/>
                  </a:lnTo>
                  <a:lnTo>
                    <a:pt x="0" y="167640"/>
                  </a:lnTo>
                  <a:lnTo>
                    <a:pt x="0" y="0"/>
                  </a:lnTo>
                </a:path>
              </a:pathLst>
            </a:custGeom>
            <a:ln w="0" cap="flat">
              <a:round/>
            </a:ln>
          </p:spPr>
          <p:style>
            <a:lnRef idx="0">
              <a:srgbClr val="000000">
                <a:alpha val="0"/>
              </a:srgbClr>
            </a:lnRef>
            <a:fillRef idx="1">
              <a:srgbClr val="F2F2F2">
                <a:alpha val="38823"/>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100" name="Shape 93315"/>
            <p:cNvSpPr/>
            <p:nvPr/>
          </p:nvSpPr>
          <p:spPr>
            <a:xfrm>
              <a:off x="1424229" y="2773593"/>
              <a:ext cx="70492" cy="71599"/>
            </a:xfrm>
            <a:custGeom>
              <a:avLst/>
              <a:gdLst/>
              <a:ahLst/>
              <a:cxnLst/>
              <a:rect l="0" t="0" r="0" b="0"/>
              <a:pathLst>
                <a:path w="70104" h="70104">
                  <a:moveTo>
                    <a:pt x="0" y="0"/>
                  </a:moveTo>
                  <a:lnTo>
                    <a:pt x="70104" y="0"/>
                  </a:lnTo>
                  <a:lnTo>
                    <a:pt x="70104" y="70104"/>
                  </a:lnTo>
                  <a:lnTo>
                    <a:pt x="0" y="70104"/>
                  </a:lnTo>
                  <a:lnTo>
                    <a:pt x="0" y="0"/>
                  </a:lnTo>
                </a:path>
              </a:pathLst>
            </a:custGeom>
            <a:ln w="0" cap="flat">
              <a:round/>
            </a:ln>
          </p:spPr>
          <p:style>
            <a:lnRef idx="0">
              <a:srgbClr val="000000">
                <a:alpha val="0"/>
              </a:srgbClr>
            </a:lnRef>
            <a:fillRef idx="1">
              <a:srgbClr val="5B9BD5">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101" name="Shape 6675"/>
            <p:cNvSpPr/>
            <p:nvPr/>
          </p:nvSpPr>
          <p:spPr>
            <a:xfrm>
              <a:off x="1424229" y="2773593"/>
              <a:ext cx="70492" cy="71599"/>
            </a:xfrm>
            <a:custGeom>
              <a:avLst/>
              <a:gdLst/>
              <a:ahLst/>
              <a:cxnLst/>
              <a:rect l="0" t="0" r="0" b="0"/>
              <a:pathLst>
                <a:path w="70104" h="70104">
                  <a:moveTo>
                    <a:pt x="0" y="70104"/>
                  </a:moveTo>
                  <a:lnTo>
                    <a:pt x="70104" y="70104"/>
                  </a:lnTo>
                  <a:lnTo>
                    <a:pt x="70104" y="0"/>
                  </a:lnTo>
                  <a:lnTo>
                    <a:pt x="0" y="0"/>
                  </a:lnTo>
                  <a:close/>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37940" name="Rectangle 101"/>
            <p:cNvSpPr>
              <a:spLocks noChangeArrowheads="1"/>
            </p:cNvSpPr>
            <p:nvPr/>
          </p:nvSpPr>
          <p:spPr bwMode="auto">
            <a:xfrm>
              <a:off x="1525016" y="2750947"/>
              <a:ext cx="945477" cy="17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000" b="1" dirty="0">
                  <a:solidFill>
                    <a:srgbClr val="404040"/>
                  </a:solidFill>
                  <a:latin typeface="Calibri" pitchFamily="34" charset="0"/>
                  <a:ea typeface="Calibri" pitchFamily="34" charset="0"/>
                  <a:cs typeface="Century" pitchFamily="18" charset="0"/>
                </a:rPr>
                <a:t>Ferriday Area</a:t>
              </a:r>
              <a:endParaRPr lang="en-US" altLang="en-US" sz="1200" dirty="0">
                <a:solidFill>
                  <a:srgbClr val="000000"/>
                </a:solidFill>
                <a:latin typeface="Century" pitchFamily="18" charset="0"/>
                <a:ea typeface="Calibri" pitchFamily="34" charset="0"/>
                <a:cs typeface="Century" pitchFamily="18" charset="0"/>
              </a:endParaRPr>
            </a:p>
          </p:txBody>
        </p:sp>
        <p:sp>
          <p:nvSpPr>
            <p:cNvPr id="103" name="Shape 93316"/>
            <p:cNvSpPr/>
            <p:nvPr/>
          </p:nvSpPr>
          <p:spPr>
            <a:xfrm>
              <a:off x="2356452" y="2773593"/>
              <a:ext cx="70492" cy="71599"/>
            </a:xfrm>
            <a:custGeom>
              <a:avLst/>
              <a:gdLst/>
              <a:ahLst/>
              <a:cxnLst/>
              <a:rect l="0" t="0" r="0" b="0"/>
              <a:pathLst>
                <a:path w="70104" h="70104">
                  <a:moveTo>
                    <a:pt x="0" y="0"/>
                  </a:moveTo>
                  <a:lnTo>
                    <a:pt x="70104" y="0"/>
                  </a:lnTo>
                  <a:lnTo>
                    <a:pt x="70104" y="70104"/>
                  </a:lnTo>
                  <a:lnTo>
                    <a:pt x="0" y="70104"/>
                  </a:lnTo>
                  <a:lnTo>
                    <a:pt x="0" y="0"/>
                  </a:lnTo>
                </a:path>
              </a:pathLst>
            </a:custGeom>
            <a:ln w="0" cap="flat">
              <a:round/>
            </a:ln>
          </p:spPr>
          <p:style>
            <a:lnRef idx="0">
              <a:srgbClr val="000000">
                <a:alpha val="0"/>
              </a:srgbClr>
            </a:lnRef>
            <a:fillRef idx="1">
              <a:srgbClr val="ED7D31">
                <a:alpha val="85098"/>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104" name="Shape 6678"/>
            <p:cNvSpPr/>
            <p:nvPr/>
          </p:nvSpPr>
          <p:spPr>
            <a:xfrm>
              <a:off x="2356452" y="2773593"/>
              <a:ext cx="70492" cy="71599"/>
            </a:xfrm>
            <a:custGeom>
              <a:avLst/>
              <a:gdLst/>
              <a:ahLst/>
              <a:cxnLst/>
              <a:rect l="0" t="0" r="0" b="0"/>
              <a:pathLst>
                <a:path w="70104" h="70104">
                  <a:moveTo>
                    <a:pt x="0" y="70104"/>
                  </a:moveTo>
                  <a:lnTo>
                    <a:pt x="70104" y="70104"/>
                  </a:lnTo>
                  <a:lnTo>
                    <a:pt x="70104" y="0"/>
                  </a:lnTo>
                  <a:lnTo>
                    <a:pt x="0" y="0"/>
                  </a:lnTo>
                  <a:close/>
                </a:path>
              </a:pathLst>
            </a:custGeom>
            <a:ln w="9144" cap="flat">
              <a:round/>
            </a:ln>
          </p:spPr>
          <p:style>
            <a:lnRef idx="1">
              <a:srgbClr val="FFFFFF">
                <a:alpha val="50196"/>
              </a:srgbClr>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sp>
          <p:nvSpPr>
            <p:cNvPr id="37943" name="Rectangle 104"/>
            <p:cNvSpPr>
              <a:spLocks noChangeArrowheads="1"/>
            </p:cNvSpPr>
            <p:nvPr/>
          </p:nvSpPr>
          <p:spPr bwMode="auto">
            <a:xfrm>
              <a:off x="2457704" y="2750947"/>
              <a:ext cx="292391" cy="17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07000"/>
                </a:lnSpc>
                <a:spcAft>
                  <a:spcPts val="800"/>
                </a:spcAft>
              </a:pPr>
              <a:r>
                <a:rPr lang="en-US" altLang="en-US" sz="1000" b="1" dirty="0">
                  <a:solidFill>
                    <a:srgbClr val="404040"/>
                  </a:solidFill>
                  <a:latin typeface="Calibri" pitchFamily="34" charset="0"/>
                  <a:ea typeface="Calibri" pitchFamily="34" charset="0"/>
                  <a:cs typeface="Century" pitchFamily="18" charset="0"/>
                </a:rPr>
                <a:t>USA</a:t>
              </a:r>
              <a:endParaRPr lang="en-US" altLang="en-US" sz="1200" dirty="0">
                <a:solidFill>
                  <a:srgbClr val="000000"/>
                </a:solidFill>
                <a:latin typeface="Century" pitchFamily="18" charset="0"/>
                <a:ea typeface="Calibri" pitchFamily="34" charset="0"/>
                <a:cs typeface="Century" pitchFamily="18" charset="0"/>
              </a:endParaRPr>
            </a:p>
          </p:txBody>
        </p:sp>
        <p:sp>
          <p:nvSpPr>
            <p:cNvPr id="106" name="Shape 6680"/>
            <p:cNvSpPr/>
            <p:nvPr/>
          </p:nvSpPr>
          <p:spPr>
            <a:xfrm>
              <a:off x="182704" y="228434"/>
              <a:ext cx="3353413" cy="2632101"/>
            </a:xfrm>
            <a:custGeom>
              <a:avLst/>
              <a:gdLst/>
              <a:ahLst/>
              <a:cxnLst/>
              <a:rect l="0" t="0" r="0" b="0"/>
              <a:pathLst>
                <a:path w="3354388" h="2633536">
                  <a:moveTo>
                    <a:pt x="0" y="2633536"/>
                  </a:moveTo>
                  <a:lnTo>
                    <a:pt x="0" y="0"/>
                  </a:lnTo>
                  <a:lnTo>
                    <a:pt x="3354388" y="0"/>
                  </a:lnTo>
                </a:path>
              </a:pathLst>
            </a:custGeom>
            <a:ln w="9144" cap="flat">
              <a:round/>
            </a:ln>
          </p:spPr>
          <p:style>
            <a:lnRef idx="1">
              <a:srgbClr val="BFBFBF"/>
            </a:lnRef>
            <a:fillRef idx="0">
              <a:srgbClr val="000000">
                <a:alpha val="0"/>
              </a:srgbClr>
            </a:fillRef>
            <a:effectRef idx="0">
              <a:scrgbClr r="0" g="0" b="0"/>
            </a:effectRef>
            <a:fontRef idx="none"/>
          </p:style>
          <p:txBody>
            <a:bodyPr/>
            <a:lstStyle/>
            <a:p>
              <a:pPr fontAlgn="auto">
                <a:spcBef>
                  <a:spcPts val="0"/>
                </a:spcBef>
                <a:spcAft>
                  <a:spcPts val="0"/>
                </a:spcAft>
                <a:defRPr/>
              </a:pPr>
              <a:endParaRPr lang="en-US" dirty="0">
                <a:solidFill>
                  <a:srgbClr val="292934"/>
                </a:solidFill>
                <a:latin typeface="Arial"/>
              </a:endParaRPr>
            </a:p>
          </p:txBody>
        </p:sp>
      </p:grpSp>
      <p:sp>
        <p:nvSpPr>
          <p:cNvPr id="37895" name="TextBox 2"/>
          <p:cNvSpPr txBox="1">
            <a:spLocks noChangeArrowheads="1"/>
          </p:cNvSpPr>
          <p:nvPr/>
        </p:nvSpPr>
        <p:spPr bwMode="auto">
          <a:xfrm>
            <a:off x="315912" y="2177333"/>
            <a:ext cx="35210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n-US" sz="2000" dirty="0">
                <a:solidFill>
                  <a:srgbClr val="292934"/>
                </a:solidFill>
              </a:rPr>
              <a:t>The estimated revenues and costs and trading performance of the proposed hotel assume a position at the lower and middle end of the hotel market that needs investment in a range of  $3,500,000 and $6,500,000.</a:t>
            </a:r>
          </a:p>
        </p:txBody>
      </p:sp>
      <p:sp>
        <p:nvSpPr>
          <p:cNvPr id="107" name="Title 1"/>
          <p:cNvSpPr txBox="1">
            <a:spLocks/>
          </p:cNvSpPr>
          <p:nvPr/>
        </p:nvSpPr>
        <p:spPr>
          <a:xfrm>
            <a:off x="315913" y="710101"/>
            <a:ext cx="2579687" cy="1225550"/>
          </a:xfrm>
          <a:prstGeom prst="rect">
            <a:avLst/>
          </a:prstGeom>
        </p:spPr>
        <p:txBody>
          <a:bodyPr anchor="b">
            <a:normAutofit/>
          </a:bodyPr>
          <a:lstStyle>
            <a:lvl1pPr algn="l" defTabSz="914400" rtl="0" eaLnBrk="1" latinLnBrk="0" hangingPunct="1">
              <a:spcBef>
                <a:spcPct val="0"/>
              </a:spcBef>
              <a:buNone/>
              <a:defRPr sz="2400" b="0" kern="1200" spc="-100" baseline="0">
                <a:solidFill>
                  <a:schemeClr val="tx2"/>
                </a:solidFill>
                <a:latin typeface="+mj-lt"/>
                <a:ea typeface="+mj-ea"/>
                <a:cs typeface="+mj-cs"/>
              </a:defRPr>
            </a:lvl1pPr>
          </a:lstStyle>
          <a:p>
            <a:pPr marL="342900" indent="-342900" fontAlgn="auto">
              <a:spcAft>
                <a:spcPts val="0"/>
              </a:spcAft>
              <a:buFont typeface="Wingdings" panose="05000000000000000000" pitchFamily="2" charset="2"/>
              <a:buChar char="q"/>
              <a:defRPr/>
            </a:pPr>
            <a:r>
              <a:rPr lang="en-US" dirty="0" smtClean="0">
                <a:solidFill>
                  <a:srgbClr val="002060"/>
                </a:solidFill>
              </a:rPr>
              <a:t>Main Results from the Hotel </a:t>
            </a:r>
            <a:r>
              <a:rPr lang="en-US" dirty="0">
                <a:solidFill>
                  <a:srgbClr val="002060"/>
                </a:solidFill>
              </a:rPr>
              <a:t>f</a:t>
            </a:r>
            <a:r>
              <a:rPr lang="en-US" dirty="0" smtClean="0">
                <a:solidFill>
                  <a:srgbClr val="002060"/>
                </a:solidFill>
              </a:rPr>
              <a:t>easibility study</a:t>
            </a:r>
            <a:endParaRPr lang="en-US" sz="2000" dirty="0">
              <a:solidFill>
                <a:srgbClr val="002060"/>
              </a:solidFill>
            </a:endParaRPr>
          </a:p>
        </p:txBody>
      </p:sp>
    </p:spTree>
    <p:custDataLst>
      <p:tags r:id="rId1"/>
    </p:custDataLst>
    <p:extLst>
      <p:ext uri="{BB962C8B-B14F-4D97-AF65-F5344CB8AC3E}">
        <p14:creationId xmlns:p14="http://schemas.microsoft.com/office/powerpoint/2010/main" val="17444668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Placeholder 3"/>
          <p:cNvSpPr>
            <a:spLocks noGrp="1"/>
          </p:cNvSpPr>
          <p:nvPr>
            <p:ph type="body" sz="half" idx="2"/>
          </p:nvPr>
        </p:nvSpPr>
        <p:spPr>
          <a:xfrm>
            <a:off x="685800" y="61674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4"/>
              </a:rPr>
              <a:t>www.SubrUniversityCenter.org</a:t>
            </a:r>
            <a:endParaRPr lang="en-US" altLang="en-US" dirty="0" smtClean="0">
              <a:latin typeface="Elephant" pitchFamily="18" charset="0"/>
            </a:endParaRPr>
          </a:p>
          <a:p>
            <a:endParaRPr lang="en-US" altLang="en-US" dirty="0" smtClean="0"/>
          </a:p>
        </p:txBody>
      </p:sp>
      <p:pic>
        <p:nvPicPr>
          <p:cNvPr id="819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13410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7745" y="1066800"/>
            <a:ext cx="3276600" cy="1676400"/>
          </a:xfrm>
        </p:spPr>
        <p:txBody>
          <a:bodyPr>
            <a:noAutofit/>
          </a:bodyPr>
          <a:lstStyle/>
          <a:p>
            <a:pPr marL="457200" indent="-457200" fontAlgn="auto">
              <a:spcAft>
                <a:spcPts val="0"/>
              </a:spcAft>
              <a:buFont typeface="Wingdings" panose="05000000000000000000" pitchFamily="2" charset="2"/>
              <a:buChar char="q"/>
              <a:defRPr/>
            </a:pPr>
            <a:r>
              <a:rPr lang="en-US" sz="2000" dirty="0" smtClean="0">
                <a:solidFill>
                  <a:srgbClr val="002060"/>
                </a:solidFill>
              </a:rPr>
              <a:t>Service Regions:</a:t>
            </a:r>
            <a:br>
              <a:rPr lang="en-US" sz="2000" dirty="0" smtClean="0">
                <a:solidFill>
                  <a:srgbClr val="002060"/>
                </a:solidFill>
              </a:rPr>
            </a:br>
            <a:r>
              <a:rPr lang="en-US" sz="2000" dirty="0" smtClean="0">
                <a:solidFill>
                  <a:srgbClr val="002060"/>
                </a:solidFill>
              </a:rPr>
              <a:t>Region 2 (11 parishes), Region 8 (12) plus Concordia </a:t>
            </a:r>
            <a:endParaRPr lang="en-US" sz="2000" dirty="0">
              <a:solidFill>
                <a:srgbClr val="002060"/>
              </a:solidFill>
            </a:endParaRPr>
          </a:p>
        </p:txBody>
      </p:sp>
      <p:sp>
        <p:nvSpPr>
          <p:cNvPr id="819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3930B359-BD9B-4919-ABF8-B2C797ED5DB3}" type="slidenum">
              <a:rPr lang="en-US" altLang="en-US">
                <a:solidFill>
                  <a:srgbClr val="FFFFFF"/>
                </a:solidFill>
              </a:rPr>
              <a:pPr fontAlgn="base">
                <a:spcBef>
                  <a:spcPct val="0"/>
                </a:spcBef>
                <a:spcAft>
                  <a:spcPct val="0"/>
                </a:spcAft>
              </a:pPr>
              <a:t>3</a:t>
            </a:fld>
            <a:endParaRPr lang="en-US" altLang="en-US" dirty="0">
              <a:solidFill>
                <a:srgbClr val="FFFFFF"/>
              </a:solidFill>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1540180"/>
            <a:ext cx="5375982"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F44049D7-9545-4A46-9989-39B7653260EB}" type="slidenum">
              <a:rPr lang="en-US" altLang="en-US">
                <a:solidFill>
                  <a:srgbClr val="FFFFFF"/>
                </a:solidFill>
              </a:rPr>
              <a:pPr fontAlgn="base">
                <a:spcBef>
                  <a:spcPct val="0"/>
                </a:spcBef>
                <a:spcAft>
                  <a:spcPct val="0"/>
                </a:spcAft>
              </a:pPr>
              <a:t>30</a:t>
            </a:fld>
            <a:endParaRPr lang="en-US" altLang="en-US" dirty="0">
              <a:solidFill>
                <a:srgbClr val="FFFFFF"/>
              </a:solidFill>
            </a:endParaRPr>
          </a:p>
        </p:txBody>
      </p:sp>
      <p:sp>
        <p:nvSpPr>
          <p:cNvPr id="4" name="Title 1"/>
          <p:cNvSpPr txBox="1">
            <a:spLocks/>
          </p:cNvSpPr>
          <p:nvPr/>
        </p:nvSpPr>
        <p:spPr>
          <a:xfrm>
            <a:off x="3124200" y="914400"/>
            <a:ext cx="5562600" cy="4016375"/>
          </a:xfrm>
          <a:prstGeom prst="rect">
            <a:avLst/>
          </a:prstGeom>
        </p:spPr>
        <p:txBody>
          <a:bodyPr anchor="ct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marL="571500" indent="-571500" fontAlgn="auto">
              <a:spcAft>
                <a:spcPts val="0"/>
              </a:spcAft>
              <a:buFont typeface="Wingdings" panose="05000000000000000000" pitchFamily="2" charset="2"/>
              <a:buChar char="Ø"/>
              <a:defRPr/>
            </a:pPr>
            <a:r>
              <a:rPr lang="en-US" sz="2400" b="1" dirty="0" smtClean="0">
                <a:solidFill>
                  <a:srgbClr val="292934"/>
                </a:solidFill>
              </a:rPr>
              <a:t>Pricing-to-Market and Exchange Rate Pass-through in U.S. Broiler Export Markets: Revisit </a:t>
            </a:r>
          </a:p>
          <a:p>
            <a:pPr marL="571500" indent="-571500" fontAlgn="auto">
              <a:spcAft>
                <a:spcPts val="0"/>
              </a:spcAft>
              <a:buFont typeface="Wingdings" panose="05000000000000000000" pitchFamily="2" charset="2"/>
              <a:buChar char="Ø"/>
              <a:defRPr/>
            </a:pPr>
            <a:endParaRPr lang="en-US" sz="2400" b="1" dirty="0" smtClean="0">
              <a:solidFill>
                <a:srgbClr val="292934"/>
              </a:solidFill>
            </a:endParaRPr>
          </a:p>
          <a:p>
            <a:pPr marL="571500" indent="-571500" fontAlgn="auto">
              <a:spcAft>
                <a:spcPts val="0"/>
              </a:spcAft>
              <a:buFont typeface="Wingdings" panose="05000000000000000000" pitchFamily="2" charset="2"/>
              <a:buChar char="Ø"/>
              <a:defRPr/>
            </a:pPr>
            <a:r>
              <a:rPr lang="en-US" sz="2400" b="1" dirty="0" smtClean="0">
                <a:solidFill>
                  <a:srgbClr val="292934"/>
                </a:solidFill>
              </a:rPr>
              <a:t>Fostering Entrepreneurial Activities in High Poverty Struggling Communities</a:t>
            </a:r>
            <a:endParaRPr lang="en-US" sz="2400" b="1" dirty="0">
              <a:solidFill>
                <a:srgbClr val="292934"/>
              </a:solidFill>
            </a:endParaRPr>
          </a:p>
        </p:txBody>
      </p:sp>
      <p:sp>
        <p:nvSpPr>
          <p:cNvPr id="6" name="Title 1"/>
          <p:cNvSpPr txBox="1">
            <a:spLocks/>
          </p:cNvSpPr>
          <p:nvPr/>
        </p:nvSpPr>
        <p:spPr>
          <a:xfrm>
            <a:off x="181897" y="1150937"/>
            <a:ext cx="2667000" cy="1050925"/>
          </a:xfrm>
          <a:prstGeom prst="rect">
            <a:avLst/>
          </a:prstGeom>
        </p:spPr>
        <p:txBody>
          <a:bodyPr anchor="b">
            <a:normAutofit fontScale="97500"/>
          </a:bodyPr>
          <a:lstStyle>
            <a:lvl1pPr algn="l" defTabSz="914400" rtl="0" eaLnBrk="1" latinLnBrk="0" hangingPunct="1">
              <a:spcBef>
                <a:spcPct val="0"/>
              </a:spcBef>
              <a:buNone/>
              <a:defRPr sz="2400" b="0" kern="1200" spc="-100" baseline="0">
                <a:solidFill>
                  <a:schemeClr val="tx2"/>
                </a:solidFill>
                <a:latin typeface="+mj-lt"/>
                <a:ea typeface="+mj-ea"/>
                <a:cs typeface="+mj-cs"/>
              </a:defRPr>
            </a:lvl1pPr>
          </a:lstStyle>
          <a:p>
            <a:pPr marL="342900" indent="-342900" fontAlgn="auto">
              <a:spcAft>
                <a:spcPts val="0"/>
              </a:spcAft>
              <a:buFont typeface="Wingdings" panose="05000000000000000000" pitchFamily="2" charset="2"/>
              <a:buChar char="q"/>
              <a:defRPr/>
            </a:pPr>
            <a:r>
              <a:rPr lang="en-US" dirty="0" smtClean="0">
                <a:solidFill>
                  <a:srgbClr val="002060"/>
                </a:solidFill>
              </a:rPr>
              <a:t>Other Research Completed</a:t>
            </a:r>
            <a:endParaRPr lang="en-US" dirty="0">
              <a:solidFill>
                <a:srgbClr val="00206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943600"/>
            <a:ext cx="8534400" cy="564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8939043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354" y="1524000"/>
            <a:ext cx="9015046" cy="4401205"/>
          </a:xfrm>
          <a:prstGeom prst="rect">
            <a:avLst/>
          </a:prstGeom>
          <a:noFill/>
          <a:ln w="28575">
            <a:noFill/>
          </a:ln>
        </p:spPr>
        <p:txBody>
          <a:bodyPr wrap="square">
            <a:spAutoFit/>
          </a:bodyPr>
          <a:lstStyle/>
          <a:p>
            <a:pPr marL="342900" indent="-342900" fontAlgn="auto">
              <a:spcBef>
                <a:spcPts val="0"/>
              </a:spcBef>
              <a:spcAft>
                <a:spcPts val="0"/>
              </a:spcAft>
              <a:buFont typeface="Wingdings" panose="05000000000000000000" pitchFamily="2" charset="2"/>
              <a:buChar char="Ø"/>
              <a:defRPr/>
            </a:pPr>
            <a:r>
              <a:rPr lang="en-US" sz="2000" b="1" dirty="0">
                <a:solidFill>
                  <a:srgbClr val="292934"/>
                </a:solidFill>
                <a:latin typeface="Arial"/>
              </a:rPr>
              <a:t>“Impact of Schools Human Resource Quality and Learning Physical Environment on Performance” </a:t>
            </a:r>
            <a:endParaRPr lang="en-US" sz="2000" b="1" dirty="0" smtClean="0">
              <a:solidFill>
                <a:srgbClr val="292934"/>
              </a:solidFill>
              <a:latin typeface="Arial"/>
            </a:endParaRPr>
          </a:p>
          <a:p>
            <a:pPr marL="342900" indent="-342900" fontAlgn="auto">
              <a:spcBef>
                <a:spcPts val="0"/>
              </a:spcBef>
              <a:spcAft>
                <a:spcPts val="0"/>
              </a:spcAft>
              <a:buFont typeface="Wingdings" panose="05000000000000000000" pitchFamily="2" charset="2"/>
              <a:buChar char="Ø"/>
              <a:defRPr/>
            </a:pPr>
            <a:endParaRPr lang="en-US" sz="2000" b="1" dirty="0" smtClean="0">
              <a:solidFill>
                <a:srgbClr val="292934"/>
              </a:solidFill>
              <a:latin typeface="Arial"/>
            </a:endParaRPr>
          </a:p>
          <a:p>
            <a:pPr marL="342900" indent="-342900" fontAlgn="auto">
              <a:spcBef>
                <a:spcPts val="0"/>
              </a:spcBef>
              <a:spcAft>
                <a:spcPts val="0"/>
              </a:spcAft>
              <a:buFont typeface="Wingdings" panose="05000000000000000000" pitchFamily="2" charset="2"/>
              <a:buChar char="Ø"/>
              <a:defRPr/>
            </a:pPr>
            <a:r>
              <a:rPr lang="en-US" sz="2000" b="1" dirty="0" smtClean="0">
                <a:solidFill>
                  <a:srgbClr val="292934"/>
                </a:solidFill>
                <a:latin typeface="Arial"/>
              </a:rPr>
              <a:t>“</a:t>
            </a:r>
            <a:r>
              <a:rPr lang="en-US" sz="2000" b="1" dirty="0">
                <a:solidFill>
                  <a:srgbClr val="292934"/>
                </a:solidFill>
                <a:latin typeface="Arial"/>
              </a:rPr>
              <a:t>Small Business Need Assessment in Louisiana</a:t>
            </a:r>
            <a:r>
              <a:rPr lang="en-US" sz="2000" b="1" dirty="0" smtClean="0">
                <a:solidFill>
                  <a:srgbClr val="292934"/>
                </a:solidFill>
                <a:latin typeface="Arial"/>
              </a:rPr>
              <a:t>”</a:t>
            </a:r>
          </a:p>
          <a:p>
            <a:pPr marL="342900" indent="-342900" fontAlgn="auto">
              <a:spcBef>
                <a:spcPts val="0"/>
              </a:spcBef>
              <a:spcAft>
                <a:spcPts val="0"/>
              </a:spcAft>
              <a:buFont typeface="Wingdings" panose="05000000000000000000" pitchFamily="2" charset="2"/>
              <a:buChar char="Ø"/>
              <a:defRPr/>
            </a:pPr>
            <a:endParaRPr lang="en-US" sz="2000" b="1" dirty="0" smtClean="0">
              <a:solidFill>
                <a:srgbClr val="292934"/>
              </a:solidFill>
              <a:latin typeface="Arial"/>
            </a:endParaRPr>
          </a:p>
          <a:p>
            <a:pPr marL="342900" indent="-342900" fontAlgn="auto">
              <a:spcBef>
                <a:spcPts val="0"/>
              </a:spcBef>
              <a:spcAft>
                <a:spcPts val="0"/>
              </a:spcAft>
              <a:buFont typeface="Wingdings" panose="05000000000000000000" pitchFamily="2" charset="2"/>
              <a:buChar char="Ø"/>
              <a:defRPr/>
            </a:pPr>
            <a:r>
              <a:rPr lang="en-US" sz="2000" b="1" dirty="0" smtClean="0">
                <a:solidFill>
                  <a:srgbClr val="292934"/>
                </a:solidFill>
                <a:latin typeface="Arial"/>
              </a:rPr>
              <a:t>“</a:t>
            </a:r>
            <a:r>
              <a:rPr lang="en-US" sz="2000" b="1" dirty="0">
                <a:solidFill>
                  <a:srgbClr val="292934"/>
                </a:solidFill>
                <a:latin typeface="Arial"/>
              </a:rPr>
              <a:t>Baton Rouge North Economic Base Analysis” </a:t>
            </a:r>
            <a:endParaRPr lang="en-US" sz="2000" b="1" dirty="0" smtClean="0">
              <a:solidFill>
                <a:srgbClr val="292934"/>
              </a:solidFill>
              <a:latin typeface="Arial"/>
            </a:endParaRPr>
          </a:p>
          <a:p>
            <a:pPr marL="342900" indent="-342900" fontAlgn="auto">
              <a:spcBef>
                <a:spcPts val="0"/>
              </a:spcBef>
              <a:spcAft>
                <a:spcPts val="0"/>
              </a:spcAft>
              <a:buFont typeface="Wingdings" panose="05000000000000000000" pitchFamily="2" charset="2"/>
              <a:buChar char="Ø"/>
              <a:defRPr/>
            </a:pPr>
            <a:endParaRPr lang="en-US" sz="2000" b="1" dirty="0" smtClean="0">
              <a:solidFill>
                <a:srgbClr val="292934"/>
              </a:solidFill>
              <a:latin typeface="Arial"/>
            </a:endParaRPr>
          </a:p>
          <a:p>
            <a:pPr marL="342900" indent="-342900" fontAlgn="auto">
              <a:spcBef>
                <a:spcPts val="0"/>
              </a:spcBef>
              <a:spcAft>
                <a:spcPts val="0"/>
              </a:spcAft>
              <a:buFont typeface="Wingdings" panose="05000000000000000000" pitchFamily="2" charset="2"/>
              <a:buChar char="Ø"/>
              <a:defRPr/>
            </a:pPr>
            <a:r>
              <a:rPr lang="en-US" sz="2000" b="1" dirty="0" smtClean="0">
                <a:solidFill>
                  <a:srgbClr val="292934"/>
                </a:solidFill>
                <a:latin typeface="Arial"/>
              </a:rPr>
              <a:t>“</a:t>
            </a:r>
            <a:r>
              <a:rPr lang="en-US" sz="2000" b="1" dirty="0">
                <a:solidFill>
                  <a:srgbClr val="292934"/>
                </a:solidFill>
                <a:latin typeface="Arial"/>
              </a:rPr>
              <a:t>Revitalizing the Economy of the North-East Louisiana through Reshoring and Export Promotion after Panama </a:t>
            </a:r>
            <a:r>
              <a:rPr lang="en-US" sz="2000" b="1" dirty="0" smtClean="0">
                <a:solidFill>
                  <a:srgbClr val="292934"/>
                </a:solidFill>
                <a:latin typeface="Arial"/>
              </a:rPr>
              <a:t>Canal </a:t>
            </a:r>
            <a:r>
              <a:rPr lang="en-US" sz="2000" b="1" dirty="0">
                <a:solidFill>
                  <a:srgbClr val="292934"/>
                </a:solidFill>
                <a:latin typeface="Arial"/>
              </a:rPr>
              <a:t>Expansion</a:t>
            </a:r>
            <a:r>
              <a:rPr lang="en-US" sz="2000" b="1" dirty="0" smtClean="0">
                <a:solidFill>
                  <a:srgbClr val="292934"/>
                </a:solidFill>
                <a:latin typeface="Arial"/>
              </a:rPr>
              <a:t>”</a:t>
            </a:r>
          </a:p>
          <a:p>
            <a:pPr marL="342900" indent="-342900" fontAlgn="auto">
              <a:spcBef>
                <a:spcPts val="0"/>
              </a:spcBef>
              <a:spcAft>
                <a:spcPts val="0"/>
              </a:spcAft>
              <a:buFont typeface="Wingdings" panose="05000000000000000000" pitchFamily="2" charset="2"/>
              <a:buChar char="Ø"/>
              <a:defRPr/>
            </a:pPr>
            <a:endParaRPr lang="en-US" sz="2000" b="1" dirty="0" smtClean="0">
              <a:solidFill>
                <a:srgbClr val="292934"/>
              </a:solidFill>
              <a:latin typeface="Arial"/>
            </a:endParaRPr>
          </a:p>
          <a:p>
            <a:pPr marL="342900" indent="-342900" fontAlgn="auto">
              <a:spcBef>
                <a:spcPts val="0"/>
              </a:spcBef>
              <a:spcAft>
                <a:spcPts val="0"/>
              </a:spcAft>
              <a:buFont typeface="Wingdings" panose="05000000000000000000" pitchFamily="2" charset="2"/>
              <a:buChar char="Ø"/>
              <a:defRPr/>
            </a:pPr>
            <a:r>
              <a:rPr lang="en-US" sz="2000" b="1" dirty="0" smtClean="0">
                <a:solidFill>
                  <a:srgbClr val="292934"/>
                </a:solidFill>
                <a:latin typeface="Arial"/>
              </a:rPr>
              <a:t>“</a:t>
            </a:r>
            <a:r>
              <a:rPr lang="en-US" sz="2000" b="1" dirty="0">
                <a:solidFill>
                  <a:srgbClr val="292934"/>
                </a:solidFill>
                <a:latin typeface="Arial"/>
              </a:rPr>
              <a:t>Estimating Short and Long-Time Impact of 2016 Southern-Eastern Louisiana Flood on Household Income Using Multilayer Neural Network, Support Vector Machines, and Input-Output Models” </a:t>
            </a:r>
          </a:p>
          <a:p>
            <a:pPr fontAlgn="auto">
              <a:spcBef>
                <a:spcPts val="0"/>
              </a:spcBef>
              <a:spcAft>
                <a:spcPts val="0"/>
              </a:spcAft>
              <a:defRPr/>
            </a:pPr>
            <a:endParaRPr lang="en-US" sz="2000" dirty="0">
              <a:solidFill>
                <a:srgbClr val="292934"/>
              </a:solidFill>
              <a:latin typeface="Arial"/>
            </a:endParaRPr>
          </a:p>
        </p:txBody>
      </p:sp>
      <p:sp>
        <p:nvSpPr>
          <p:cNvPr id="5" name="Title 1"/>
          <p:cNvSpPr txBox="1">
            <a:spLocks/>
          </p:cNvSpPr>
          <p:nvPr/>
        </p:nvSpPr>
        <p:spPr>
          <a:xfrm>
            <a:off x="29308" y="885825"/>
            <a:ext cx="9343292" cy="352425"/>
          </a:xfrm>
          <a:prstGeom prst="rect">
            <a:avLst/>
          </a:prstGeom>
        </p:spPr>
        <p:txBody>
          <a:bodyPr anchor="b"/>
          <a:lstStyle>
            <a:lvl1pPr algn="l" defTabSz="914400" rtl="0" eaLnBrk="1" latinLnBrk="0" hangingPunct="1">
              <a:spcBef>
                <a:spcPct val="0"/>
              </a:spcBef>
              <a:buNone/>
              <a:defRPr sz="2400" b="0" kern="1200" spc="-100" baseline="0">
                <a:solidFill>
                  <a:schemeClr val="tx2"/>
                </a:solidFill>
                <a:latin typeface="+mj-lt"/>
                <a:ea typeface="+mj-ea"/>
                <a:cs typeface="+mj-cs"/>
              </a:defRPr>
            </a:lvl1pPr>
          </a:lstStyle>
          <a:p>
            <a:pPr marL="342900" indent="-342900" fontAlgn="auto">
              <a:spcAft>
                <a:spcPts val="0"/>
              </a:spcAft>
              <a:buFont typeface="Wingdings" panose="05000000000000000000" pitchFamily="2" charset="2"/>
              <a:buChar char="q"/>
              <a:defRPr/>
            </a:pPr>
            <a:r>
              <a:rPr lang="en-US" dirty="0" smtClean="0">
                <a:solidFill>
                  <a:srgbClr val="002060"/>
                </a:solidFill>
              </a:rPr>
              <a:t>Applied Research &amp; </a:t>
            </a:r>
            <a:r>
              <a:rPr lang="en-US" dirty="0">
                <a:solidFill>
                  <a:srgbClr val="002060"/>
                </a:solidFill>
              </a:rPr>
              <a:t>Economic </a:t>
            </a:r>
            <a:r>
              <a:rPr lang="en-US" dirty="0" smtClean="0">
                <a:solidFill>
                  <a:srgbClr val="002060"/>
                </a:solidFill>
              </a:rPr>
              <a:t>Analysis: Ongoing Research Topics</a:t>
            </a:r>
            <a:endParaRPr lang="en-US" dirty="0">
              <a:solidFill>
                <a:srgbClr val="002060"/>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843954"/>
            <a:ext cx="7924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237341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Placeholder 3"/>
          <p:cNvSpPr>
            <a:spLocks noGrp="1"/>
          </p:cNvSpPr>
          <p:nvPr>
            <p:ph type="body" sz="half" idx="2"/>
          </p:nvPr>
        </p:nvSpPr>
        <p:spPr>
          <a:xfrm>
            <a:off x="704851" y="6134100"/>
            <a:ext cx="782955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4"/>
              </a:rPr>
              <a:t>www.SubrUniversityCenter.org</a:t>
            </a:r>
            <a:endParaRPr lang="en-US" altLang="en-US" dirty="0" smtClean="0">
              <a:latin typeface="Elephant" pitchFamily="18" charset="0"/>
            </a:endParaRPr>
          </a:p>
          <a:p>
            <a:endParaRPr lang="en-US" altLang="en-US" dirty="0" smtClean="0"/>
          </a:p>
        </p:txBody>
      </p:sp>
      <p:pic>
        <p:nvPicPr>
          <p:cNvPr id="4505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130" y="6100762"/>
            <a:ext cx="236047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 y="730045"/>
            <a:ext cx="2362200" cy="2743200"/>
          </a:xfrm>
        </p:spPr>
        <p:txBody>
          <a:bodyPr>
            <a:noAutofit/>
          </a:bodyPr>
          <a:lstStyle/>
          <a:p>
            <a:pPr marL="342900" indent="-342900" fontAlgn="auto">
              <a:spcAft>
                <a:spcPts val="0"/>
              </a:spcAft>
              <a:buFont typeface="Wingdings" panose="05000000000000000000" pitchFamily="2" charset="2"/>
              <a:buChar char="q"/>
              <a:defRPr/>
            </a:pPr>
            <a:r>
              <a:rPr lang="en-US" dirty="0" smtClean="0">
                <a:solidFill>
                  <a:srgbClr val="002060"/>
                </a:solidFill>
              </a:rPr>
              <a:t>EDAUC Annual Regional Conferences: 2014-2016</a:t>
            </a:r>
            <a:endParaRPr lang="en-US" dirty="0">
              <a:solidFill>
                <a:srgbClr val="002060"/>
              </a:solidFill>
            </a:endParaRPr>
          </a:p>
        </p:txBody>
      </p:sp>
      <p:sp>
        <p:nvSpPr>
          <p:cNvPr id="4506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4C92E493-5AF7-48FC-9984-A2816F606767}" type="slidenum">
              <a:rPr lang="en-US" altLang="en-US">
                <a:solidFill>
                  <a:srgbClr val="FFFFFF"/>
                </a:solidFill>
              </a:rPr>
              <a:pPr fontAlgn="base">
                <a:spcBef>
                  <a:spcPct val="0"/>
                </a:spcBef>
                <a:spcAft>
                  <a:spcPct val="0"/>
                </a:spcAft>
              </a:pPr>
              <a:t>32</a:t>
            </a:fld>
            <a:endParaRPr lang="en-US" altLang="en-US" dirty="0">
              <a:solidFill>
                <a:srgbClr val="FFFFFF"/>
              </a:solidFill>
            </a:endParaRPr>
          </a:p>
        </p:txBody>
      </p:sp>
      <p:pic>
        <p:nvPicPr>
          <p:cNvPr id="45062" name="Pictur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2249" y="1524000"/>
            <a:ext cx="6027669"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704850" y="304800"/>
            <a:ext cx="8229600" cy="990600"/>
          </a:xfrm>
          <a:prstGeom prst="rect">
            <a:avLst/>
          </a:prstGeom>
        </p:spPr>
        <p:txBody>
          <a:bodyPr anchor="b">
            <a:normAutofit fontScale="92500" lnSpcReduction="20000"/>
          </a:bodyPr>
          <a:lstStyle>
            <a:lvl1pPr algn="l" defTabSz="914400" rtl="0" eaLnBrk="1" latinLnBrk="0" hangingPunct="1">
              <a:spcBef>
                <a:spcPct val="0"/>
              </a:spcBef>
              <a:buNone/>
              <a:defRPr sz="2400" b="0" kern="1200" spc="-100" baseline="0">
                <a:solidFill>
                  <a:schemeClr val="tx2"/>
                </a:solidFill>
                <a:latin typeface="+mj-lt"/>
                <a:ea typeface="+mj-ea"/>
                <a:cs typeface="+mj-cs"/>
              </a:defRPr>
            </a:lvl1pPr>
          </a:lstStyle>
          <a:p>
            <a:pPr algn="ctr" fontAlgn="auto">
              <a:spcAft>
                <a:spcPts val="0"/>
              </a:spcAft>
              <a:defRPr/>
            </a:pPr>
            <a:r>
              <a:rPr lang="en-US" sz="3600" b="1" dirty="0" smtClean="0">
                <a:solidFill>
                  <a:srgbClr val="292934"/>
                </a:solidFill>
                <a:effectLst>
                  <a:outerShdw blurRad="38100" dist="38100" dir="2700000" algn="tl">
                    <a:srgbClr val="000000">
                      <a:alpha val="43137"/>
                    </a:srgbClr>
                  </a:outerShdw>
                </a:effectLst>
              </a:rPr>
              <a:t>Information Dissemination and Outreach Activities </a:t>
            </a:r>
            <a:endParaRPr lang="en-US" sz="3600" b="1" dirty="0">
              <a:solidFill>
                <a:srgbClr val="292934"/>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7667179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3"/>
          <p:cNvSpPr>
            <a:spLocks noGrp="1"/>
          </p:cNvSpPr>
          <p:nvPr>
            <p:ph type="body" sz="half" idx="2"/>
          </p:nvPr>
        </p:nvSpPr>
        <p:spPr>
          <a:xfrm>
            <a:off x="685800" y="61674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4"/>
              </a:rPr>
              <a:t>www.SubrUniversityCenter.org</a:t>
            </a:r>
            <a:endParaRPr lang="en-US" altLang="en-US" dirty="0" smtClean="0">
              <a:latin typeface="Elephant" pitchFamily="18" charset="0"/>
            </a:endParaRPr>
          </a:p>
          <a:p>
            <a:endParaRPr lang="en-US" altLang="en-US" dirty="0" smtClean="0"/>
          </a:p>
        </p:txBody>
      </p:sp>
      <p:pic>
        <p:nvPicPr>
          <p:cNvPr id="4608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13410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4887A8B3-953A-4885-B2A6-8A6145188BB0}" type="slidenum">
              <a:rPr lang="en-US" altLang="en-US">
                <a:solidFill>
                  <a:srgbClr val="FFFFFF"/>
                </a:solidFill>
              </a:rPr>
              <a:pPr fontAlgn="base">
                <a:spcBef>
                  <a:spcPct val="0"/>
                </a:spcBef>
                <a:spcAft>
                  <a:spcPct val="0"/>
                </a:spcAft>
              </a:pPr>
              <a:t>33</a:t>
            </a:fld>
            <a:endParaRPr lang="en-US" altLang="en-US" dirty="0">
              <a:solidFill>
                <a:srgbClr val="FFFFFF"/>
              </a:solidFill>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0964" y="942584"/>
            <a:ext cx="3459271" cy="2438400"/>
          </a:xfrm>
          <a:prstGeom prst="rect">
            <a:avLst/>
          </a:prstGeom>
          <a:ln>
            <a:noFill/>
          </a:ln>
          <a:effectLst>
            <a:softEdge rad="112500"/>
          </a:effectLst>
        </p:spPr>
      </p:pic>
      <p:pic>
        <p:nvPicPr>
          <p:cNvPr id="4608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3365500"/>
            <a:ext cx="3817938"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a:spLocks noGrp="1"/>
          </p:cNvSpPr>
          <p:nvPr>
            <p:ph type="title"/>
          </p:nvPr>
        </p:nvSpPr>
        <p:spPr>
          <a:xfrm>
            <a:off x="447675" y="942975"/>
            <a:ext cx="2371725" cy="2162175"/>
          </a:xfrm>
        </p:spPr>
        <p:txBody>
          <a:bodyPr>
            <a:noAutofit/>
          </a:bodyPr>
          <a:lstStyle/>
          <a:p>
            <a:pPr marL="342900" indent="-342900" fontAlgn="auto">
              <a:spcAft>
                <a:spcPts val="0"/>
              </a:spcAft>
              <a:buFont typeface="Wingdings" panose="05000000000000000000" pitchFamily="2" charset="2"/>
              <a:buChar char="q"/>
              <a:defRPr/>
            </a:pPr>
            <a:r>
              <a:rPr lang="en-US" dirty="0" smtClean="0">
                <a:solidFill>
                  <a:srgbClr val="002060"/>
                </a:solidFill>
              </a:rPr>
              <a:t>EDAUC Annual Regional Conferences: 2014-2016</a:t>
            </a:r>
            <a:endParaRPr lang="en-US" dirty="0">
              <a:solidFill>
                <a:srgbClr val="002060"/>
              </a:solidFill>
            </a:endParaRPr>
          </a:p>
        </p:txBody>
      </p:sp>
    </p:spTree>
    <p:custDataLst>
      <p:tags r:id="rId1"/>
    </p:custDataLst>
    <p:extLst>
      <p:ext uri="{BB962C8B-B14F-4D97-AF65-F5344CB8AC3E}">
        <p14:creationId xmlns:p14="http://schemas.microsoft.com/office/powerpoint/2010/main" val="39438660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idx="1"/>
          </p:nvPr>
        </p:nvSpPr>
        <p:spPr>
          <a:xfrm>
            <a:off x="228600" y="1524000"/>
            <a:ext cx="2971800" cy="4191000"/>
          </a:xfrm>
        </p:spPr>
        <p:txBody>
          <a:bodyPr rtlCol="0">
            <a:normAutofit fontScale="92500" lnSpcReduction="10000"/>
          </a:bodyPr>
          <a:lstStyle/>
          <a:p>
            <a:pPr marL="182880" indent="-182880" fontAlgn="auto">
              <a:spcAft>
                <a:spcPts val="0"/>
              </a:spcAft>
              <a:buFont typeface="Wingdings" panose="05000000000000000000" pitchFamily="2" charset="2"/>
              <a:buChar char="q"/>
              <a:defRPr/>
            </a:pPr>
            <a:r>
              <a:rPr lang="en-US" sz="2600" dirty="0" smtClean="0">
                <a:latin typeface="+mj-lt"/>
              </a:rPr>
              <a:t> </a:t>
            </a:r>
            <a:r>
              <a:rPr lang="en-US" sz="2600" dirty="0" smtClean="0">
                <a:latin typeface="+mj-lt"/>
              </a:rPr>
              <a:t>Study Abroad:     </a:t>
            </a:r>
            <a:r>
              <a:rPr lang="en-US" sz="2600" dirty="0" smtClean="0">
                <a:latin typeface="+mj-lt"/>
              </a:rPr>
              <a:t>U.S</a:t>
            </a:r>
            <a:r>
              <a:rPr lang="en-US" sz="2600" dirty="0">
                <a:latin typeface="+mj-lt"/>
              </a:rPr>
              <a:t>. China 100,000 Strong Initiative.</a:t>
            </a:r>
          </a:p>
          <a:p>
            <a:pPr marL="0" indent="0" algn="ctr" fontAlgn="auto">
              <a:spcAft>
                <a:spcPts val="0"/>
              </a:spcAft>
              <a:buFont typeface="Arial" pitchFamily="34" charset="0"/>
              <a:buNone/>
              <a:defRPr/>
            </a:pPr>
            <a:endParaRPr lang="en-US" sz="2000" dirty="0" smtClean="0"/>
          </a:p>
          <a:p>
            <a:pPr marL="182880" indent="-182880" fontAlgn="auto">
              <a:spcAft>
                <a:spcPts val="0"/>
              </a:spcAft>
              <a:buFont typeface="Wingdings" panose="05000000000000000000" pitchFamily="2" charset="2"/>
              <a:buChar char="Ø"/>
              <a:defRPr/>
            </a:pPr>
            <a:r>
              <a:rPr lang="en-US" sz="2000" dirty="0" smtClean="0"/>
              <a:t>National </a:t>
            </a:r>
            <a:r>
              <a:rPr lang="en-US" sz="2000" dirty="0"/>
              <a:t>effort that emphasizes the importance of the China-U.S. </a:t>
            </a:r>
            <a:r>
              <a:rPr lang="en-US" sz="2000" dirty="0" smtClean="0"/>
              <a:t>relationship</a:t>
            </a:r>
          </a:p>
          <a:p>
            <a:pPr marL="182880" indent="-182880" fontAlgn="auto">
              <a:spcAft>
                <a:spcPts val="0"/>
              </a:spcAft>
              <a:buFont typeface="Wingdings" panose="05000000000000000000" pitchFamily="2" charset="2"/>
              <a:buChar char="Ø"/>
              <a:defRPr/>
            </a:pPr>
            <a:endParaRPr lang="en-US" sz="2000" dirty="0" smtClean="0"/>
          </a:p>
          <a:p>
            <a:pPr marL="182880" indent="-182880" fontAlgn="auto">
              <a:spcAft>
                <a:spcPts val="0"/>
              </a:spcAft>
              <a:buFont typeface="Wingdings" panose="05000000000000000000" pitchFamily="2" charset="2"/>
              <a:buChar char="Ø"/>
              <a:defRPr/>
            </a:pPr>
            <a:r>
              <a:rPr lang="en-US" sz="2000" dirty="0" smtClean="0"/>
              <a:t>Movement </a:t>
            </a:r>
            <a:r>
              <a:rPr lang="en-US" sz="2000" dirty="0"/>
              <a:t>to bring 100,000 students to study in China</a:t>
            </a:r>
          </a:p>
          <a:p>
            <a:pPr marL="182880" indent="-182880" fontAlgn="auto">
              <a:spcAft>
                <a:spcPts val="0"/>
              </a:spcAft>
              <a:buFont typeface="Wingdings" panose="05000000000000000000" pitchFamily="2" charset="2"/>
              <a:buChar char="Ø"/>
              <a:defRPr/>
            </a:pPr>
            <a:endParaRPr lang="en-US" dirty="0">
              <a:latin typeface="Poor Richard" pitchFamily="18" charset="0"/>
            </a:endParaRPr>
          </a:p>
        </p:txBody>
      </p:sp>
      <p:sp>
        <p:nvSpPr>
          <p:cNvPr id="65541" name="TextBox 2"/>
          <p:cNvSpPr txBox="1">
            <a:spLocks noChangeArrowheads="1"/>
          </p:cNvSpPr>
          <p:nvPr/>
        </p:nvSpPr>
        <p:spPr bwMode="auto">
          <a:xfrm>
            <a:off x="5715000" y="5715000"/>
            <a:ext cx="1905000" cy="261938"/>
          </a:xfrm>
          <a:prstGeom prst="rect">
            <a:avLst/>
          </a:prstGeom>
          <a:noFill/>
          <a:ln w="9525">
            <a:noFill/>
            <a:miter lim="800000"/>
            <a:headEnd/>
            <a:tailEnd/>
          </a:ln>
        </p:spPr>
        <p:txBody>
          <a:bodyPr>
            <a:spAutoFit/>
          </a:bodyPr>
          <a:lstStyle/>
          <a:p>
            <a:pPr algn="r" fontAlgn="auto">
              <a:spcBef>
                <a:spcPts val="0"/>
              </a:spcBef>
              <a:spcAft>
                <a:spcPts val="0"/>
              </a:spcAft>
              <a:defRPr/>
            </a:pPr>
            <a:r>
              <a:rPr lang="en-US" sz="1100" i="1" dirty="0">
                <a:solidFill>
                  <a:srgbClr val="292934"/>
                </a:solidFill>
                <a:latin typeface="Arial"/>
                <a:ea typeface="Arial" pitchFamily="-65" charset="0"/>
                <a:cs typeface="Arial" pitchFamily="-65" charset="0"/>
              </a:rPr>
              <a:t>College of Business 2014</a:t>
            </a:r>
          </a:p>
        </p:txBody>
      </p:sp>
      <p:pic>
        <p:nvPicPr>
          <p:cNvPr id="6" name="Picture 5"/>
          <p:cNvPicPr/>
          <p:nvPr/>
        </p:nvPicPr>
        <p:blipFill>
          <a:blip r:embed="rId4"/>
          <a:srcRect/>
          <a:stretch>
            <a:fillRect/>
          </a:stretch>
        </p:blipFill>
        <p:spPr bwMode="auto">
          <a:xfrm>
            <a:off x="3200400" y="1394958"/>
            <a:ext cx="5803726" cy="4300210"/>
          </a:xfrm>
          <a:prstGeom prst="rect">
            <a:avLst/>
          </a:prstGeom>
          <a:noFill/>
          <a:ln w="9525">
            <a:noFill/>
            <a:miter lim="800000"/>
            <a:headEnd/>
            <a:tailEnd/>
          </a:ln>
          <a:effectLst>
            <a:softEdge rad="114300"/>
          </a:effectLst>
        </p:spPr>
      </p:pic>
      <p:sp>
        <p:nvSpPr>
          <p:cNvPr id="7" name="Title 1"/>
          <p:cNvSpPr txBox="1">
            <a:spLocks/>
          </p:cNvSpPr>
          <p:nvPr/>
        </p:nvSpPr>
        <p:spPr bwMode="auto">
          <a:xfrm>
            <a:off x="584200" y="685800"/>
            <a:ext cx="8534400" cy="990600"/>
          </a:xfrm>
          <a:prstGeom prst="rect">
            <a:avLst/>
          </a:prstGeom>
          <a:noFill/>
          <a:ln w="9525">
            <a:noFill/>
            <a:miter lim="800000"/>
            <a:headEnd/>
            <a:tailEnd/>
          </a:ln>
        </p:spPr>
        <p:txBody>
          <a:bodyPr anchor="b"/>
          <a:lstStyle>
            <a:lvl1pPr algn="l" rtl="0" eaLnBrk="0" fontAlgn="base" hangingPunct="0">
              <a:spcBef>
                <a:spcPct val="0"/>
              </a:spcBef>
              <a:spcAft>
                <a:spcPct val="0"/>
              </a:spcAft>
              <a:defRPr sz="3200" kern="1200">
                <a:solidFill>
                  <a:schemeClr val="tx2"/>
                </a:solidFill>
                <a:latin typeface="+mj-lt"/>
                <a:ea typeface="MS PGothic" pitchFamily="34" charset="-128"/>
                <a:cs typeface="MS PGothic" pitchFamily="34" charset="-128"/>
              </a:defRPr>
            </a:lvl1pPr>
            <a:lvl2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pitchFamily="34" charset="-128"/>
              </a:defRPr>
            </a:lvl2pPr>
            <a:lvl3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pitchFamily="34" charset="-128"/>
              </a:defRPr>
            </a:lvl3pPr>
            <a:lvl4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pitchFamily="34" charset="-128"/>
              </a:defRPr>
            </a:lvl4pPr>
            <a:lvl5pPr algn="l" rtl="0" eaLnBrk="0" fontAlgn="base" hangingPunct="0">
              <a:spcBef>
                <a:spcPct val="0"/>
              </a:spcBef>
              <a:spcAft>
                <a:spcPct val="0"/>
              </a:spcAft>
              <a:defRPr sz="3200">
                <a:solidFill>
                  <a:schemeClr val="tx2"/>
                </a:solidFill>
                <a:latin typeface="Bookman Old Style" pitchFamily="18" charset="0"/>
                <a:ea typeface="MS PGothic" pitchFamily="34" charset="-128"/>
                <a:cs typeface="MS PGothic" pitchFamily="34" charset="-128"/>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a:lstStyle>
          <a:p>
            <a:pPr algn="ctr">
              <a:defRPr/>
            </a:pPr>
            <a:r>
              <a:rPr lang="en-US" b="1" dirty="0" smtClean="0">
                <a:solidFill>
                  <a:srgbClr val="292934"/>
                </a:solidFill>
                <a:effectLst>
                  <a:outerShdw blurRad="38100" dist="38100" dir="2700000" algn="tl">
                    <a:srgbClr val="000000">
                      <a:alpha val="43137"/>
                    </a:srgbClr>
                  </a:outerShdw>
                </a:effectLst>
                <a:ea typeface="ＭＳ Ｐゴシック" pitchFamily="-65" charset="-128"/>
                <a:cs typeface="ＭＳ Ｐゴシック" pitchFamily="-65" charset="-128"/>
              </a:rPr>
              <a:t>Other Center Outreach Activities: </a:t>
            </a:r>
          </a:p>
          <a:p>
            <a:pPr>
              <a:defRPr/>
            </a:pPr>
            <a:endParaRPr lang="en-US" sz="2400" dirty="0">
              <a:solidFill>
                <a:srgbClr val="292934"/>
              </a:solidFill>
              <a:ea typeface="ＭＳ Ｐゴシック" pitchFamily="-65" charset="-128"/>
              <a:cs typeface="ＭＳ Ｐゴシック" pitchFamily="-65" charset="-128"/>
            </a:endParaRPr>
          </a:p>
        </p:txBody>
      </p:sp>
    </p:spTree>
    <p:custDataLst>
      <p:tags r:id="rId1"/>
    </p:custDataLst>
    <p:extLst>
      <p:ext uri="{BB962C8B-B14F-4D97-AF65-F5344CB8AC3E}">
        <p14:creationId xmlns:p14="http://schemas.microsoft.com/office/powerpoint/2010/main" val="3460725157"/>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2667000" cy="2438400"/>
          </a:xfrm>
        </p:spPr>
        <p:txBody>
          <a:bodyPr>
            <a:noAutofit/>
          </a:bodyPr>
          <a:lstStyle/>
          <a:p>
            <a:pPr marL="342900" indent="-342900" fontAlgn="auto">
              <a:spcAft>
                <a:spcPts val="0"/>
              </a:spcAft>
              <a:buFont typeface="Wingdings" panose="05000000000000000000" pitchFamily="2" charset="2"/>
              <a:buChar char="q"/>
              <a:defRPr/>
            </a:pPr>
            <a:r>
              <a:rPr lang="en-US" dirty="0" smtClean="0">
                <a:solidFill>
                  <a:schemeClr val="tx1"/>
                </a:solidFill>
              </a:rPr>
              <a:t>Student Business Plan Competition in  Collaboration with Nexus Louisiana </a:t>
            </a:r>
            <a:endParaRPr lang="en-US" dirty="0">
              <a:solidFill>
                <a:schemeClr val="tx1"/>
              </a:solidFill>
            </a:endParaRPr>
          </a:p>
        </p:txBody>
      </p:sp>
      <p:sp>
        <p:nvSpPr>
          <p:cNvPr id="5018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370E3F9A-C58F-4166-BA30-286C5FE571A2}" type="slidenum">
              <a:rPr lang="en-US" altLang="en-US">
                <a:solidFill>
                  <a:srgbClr val="FFFFFF"/>
                </a:solidFill>
              </a:rPr>
              <a:pPr fontAlgn="base">
                <a:spcBef>
                  <a:spcPct val="0"/>
                </a:spcBef>
                <a:spcAft>
                  <a:spcPct val="0"/>
                </a:spcAft>
              </a:pPr>
              <a:t>35</a:t>
            </a:fld>
            <a:endParaRPr lang="en-US" altLang="en-US" dirty="0">
              <a:solidFill>
                <a:srgbClr val="FFFFFF"/>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57198"/>
            <a:ext cx="4930894" cy="609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207900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Placeholder 3"/>
          <p:cNvSpPr>
            <a:spLocks noGrp="1"/>
          </p:cNvSpPr>
          <p:nvPr>
            <p:ph type="body" sz="half" idx="2"/>
          </p:nvPr>
        </p:nvSpPr>
        <p:spPr>
          <a:xfrm>
            <a:off x="191608" y="3583858"/>
            <a:ext cx="2667000" cy="3274142"/>
          </a:xfrm>
        </p:spPr>
        <p:txBody>
          <a:bodyPr/>
          <a:lstStyle/>
          <a:p>
            <a:r>
              <a:rPr lang="en-US" altLang="en-US" sz="1600" b="1" dirty="0" smtClean="0"/>
              <a:t>Delta </a:t>
            </a:r>
            <a:r>
              <a:rPr lang="en-US" altLang="en-US" sz="1600" b="1" dirty="0"/>
              <a:t>Regional Authority</a:t>
            </a:r>
          </a:p>
          <a:p>
            <a:r>
              <a:rPr lang="en-US" altLang="en-US" sz="1600" b="1" dirty="0" smtClean="0"/>
              <a:t>HBCU </a:t>
            </a:r>
            <a:r>
              <a:rPr lang="en-US" altLang="en-US" sz="1600" b="1" dirty="0"/>
              <a:t>Entrepreneurial Ecosystem Initiative</a:t>
            </a:r>
            <a:r>
              <a:rPr lang="en-US" altLang="en-US" sz="1600" dirty="0"/>
              <a:t>, </a:t>
            </a:r>
            <a:r>
              <a:rPr lang="en-US" altLang="en-US" sz="1600" dirty="0" smtClean="0"/>
              <a:t>Six Historically Black Colleges and Universities in the Delta region have been selected to advance entrepreneurship among their students and grow the region’s entrepreneurial ecosystem through the inaugural</a:t>
            </a:r>
          </a:p>
        </p:txBody>
      </p:sp>
      <p:sp>
        <p:nvSpPr>
          <p:cNvPr id="5120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E6E19C4D-C124-4739-9145-DFB2667AE0E0}" type="slidenum">
              <a:rPr lang="en-US" altLang="en-US">
                <a:solidFill>
                  <a:srgbClr val="FFFFFF"/>
                </a:solidFill>
              </a:rPr>
              <a:pPr fontAlgn="base">
                <a:spcBef>
                  <a:spcPct val="0"/>
                </a:spcBef>
                <a:spcAft>
                  <a:spcPct val="0"/>
                </a:spcAft>
              </a:pPr>
              <a:t>36</a:t>
            </a:fld>
            <a:endParaRPr lang="en-US" altLang="en-US" dirty="0">
              <a:solidFill>
                <a:srgbClr val="FFFFFF"/>
              </a:solidFill>
            </a:endParaRPr>
          </a:p>
        </p:txBody>
      </p:sp>
      <p:pic>
        <p:nvPicPr>
          <p:cNvPr id="51204" name="Picture 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4223" r="14223"/>
          <a:stretch>
            <a:fillRect/>
          </a:stretch>
        </p:blipFill>
        <p:spPr>
          <a:xfrm>
            <a:off x="3048000" y="806245"/>
            <a:ext cx="5751512" cy="5358696"/>
          </a:xfrm>
          <a:noFill/>
          <a:ln w="9525">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838200"/>
            <a:ext cx="2706209"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236785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1BFEF13-35FA-4A66-8018-EED18E744967}" type="slidenum">
              <a:rPr lang="en-US" smtClean="0"/>
              <a:pPr>
                <a:defRPr/>
              </a:pPr>
              <a:t>37</a:t>
            </a:fld>
            <a:endParaRPr lang="en-US" dirty="0"/>
          </a:p>
        </p:txBody>
      </p:sp>
      <p:sp>
        <p:nvSpPr>
          <p:cNvPr id="3" name="Text Placeholder 3"/>
          <p:cNvSpPr txBox="1">
            <a:spLocks/>
          </p:cNvSpPr>
          <p:nvPr/>
        </p:nvSpPr>
        <p:spPr>
          <a:xfrm>
            <a:off x="508820" y="1066800"/>
            <a:ext cx="8190392" cy="3810000"/>
          </a:xfrm>
          <a:prstGeom prst="rect">
            <a:avLst/>
          </a:prstGeom>
        </p:spPr>
        <p:txBody>
          <a:bodyPr/>
          <a:lstStyle>
            <a:lvl1pPr marL="182563" indent="-182563" algn="l" rtl="0" fontAlgn="base">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fontAlgn="base">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fontAlgn="base">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fontAlgn="base">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fontAlgn="base">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altLang="en-US" dirty="0" smtClean="0">
                <a:latin typeface="+mj-lt"/>
              </a:rPr>
              <a:t> 			</a:t>
            </a:r>
            <a:r>
              <a:rPr lang="en-US" altLang="en-US" sz="3200" b="1" dirty="0" smtClean="0">
                <a:latin typeface="+mj-lt"/>
              </a:rPr>
              <a:t>Challenges</a:t>
            </a:r>
          </a:p>
          <a:p>
            <a:pPr>
              <a:buFont typeface="Wingdings" panose="05000000000000000000" pitchFamily="2" charset="2"/>
              <a:buChar char="Ø"/>
            </a:pPr>
            <a:r>
              <a:rPr lang="en-US" altLang="en-US" dirty="0" smtClean="0">
                <a:latin typeface="+mj-lt"/>
              </a:rPr>
              <a:t> </a:t>
            </a:r>
            <a:r>
              <a:rPr lang="en-US" altLang="en-US" dirty="0" smtClean="0">
                <a:latin typeface="+mj-lt"/>
              </a:rPr>
              <a:t>Initial Program Implementation was difficult in that it took time to develop partnerships with local organizations and community leaders.</a:t>
            </a:r>
            <a:r>
              <a:rPr lang="en-US" altLang="en-US" dirty="0">
                <a:latin typeface="+mj-lt"/>
              </a:rPr>
              <a:t> </a:t>
            </a:r>
            <a:endParaRPr lang="en-US" altLang="en-US" dirty="0" smtClean="0">
              <a:latin typeface="+mj-lt"/>
            </a:endParaRPr>
          </a:p>
          <a:p>
            <a:pPr marL="0" indent="0">
              <a:buNone/>
            </a:pPr>
            <a:endParaRPr lang="en-US" altLang="en-US" dirty="0">
              <a:latin typeface="+mj-lt"/>
            </a:endParaRPr>
          </a:p>
          <a:p>
            <a:pPr>
              <a:buFont typeface="Wingdings" panose="05000000000000000000" pitchFamily="2" charset="2"/>
              <a:buChar char="Ø"/>
            </a:pPr>
            <a:r>
              <a:rPr lang="en-US" altLang="en-US" dirty="0" smtClean="0">
                <a:latin typeface="+mj-lt"/>
              </a:rPr>
              <a:t> Many opportunities cannot be addressed due to funding limitations. </a:t>
            </a:r>
          </a:p>
          <a:p>
            <a:pPr marL="0" indent="0">
              <a:buNone/>
            </a:pPr>
            <a:endParaRPr lang="en-US" altLang="en-US" dirty="0" smtClean="0">
              <a:latin typeface="+mj-lt"/>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867400"/>
            <a:ext cx="220662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867400"/>
            <a:ext cx="79248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065533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1BFEF13-35FA-4A66-8018-EED18E744967}" type="slidenum">
              <a:rPr lang="en-US" smtClean="0"/>
              <a:pPr>
                <a:defRPr/>
              </a:pPr>
              <a:t>38</a:t>
            </a:fld>
            <a:endParaRPr lang="en-US" dirty="0"/>
          </a:p>
        </p:txBody>
      </p:sp>
      <p:sp>
        <p:nvSpPr>
          <p:cNvPr id="3" name="Text Placeholder 3"/>
          <p:cNvSpPr txBox="1">
            <a:spLocks/>
          </p:cNvSpPr>
          <p:nvPr/>
        </p:nvSpPr>
        <p:spPr>
          <a:xfrm>
            <a:off x="626806" y="838199"/>
            <a:ext cx="8315632" cy="4623619"/>
          </a:xfrm>
          <a:prstGeom prst="rect">
            <a:avLst/>
          </a:prstGeom>
        </p:spPr>
        <p:txBody>
          <a:bodyPr/>
          <a:lstStyle>
            <a:lvl1pPr marL="182563" indent="-182563" algn="l" rtl="0" fontAlgn="base">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fontAlgn="base">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fontAlgn="base">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fontAlgn="base">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fontAlgn="base">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altLang="en-US" dirty="0" smtClean="0">
                <a:latin typeface="+mj-lt"/>
              </a:rPr>
              <a:t> 	</a:t>
            </a:r>
            <a:r>
              <a:rPr lang="en-US" altLang="en-US" b="1" dirty="0">
                <a:latin typeface="+mj-lt"/>
              </a:rPr>
              <a:t> </a:t>
            </a:r>
            <a:r>
              <a:rPr lang="en-US" altLang="en-US" b="1" dirty="0" smtClean="0">
                <a:latin typeface="+mj-lt"/>
              </a:rPr>
              <a:t>             </a:t>
            </a:r>
            <a:r>
              <a:rPr lang="en-US" altLang="en-US" sz="3200" b="1" dirty="0" smtClean="0">
                <a:latin typeface="+mj-lt"/>
              </a:rPr>
              <a:t>Future Plans</a:t>
            </a:r>
          </a:p>
          <a:p>
            <a:pPr>
              <a:buFont typeface="Wingdings" panose="05000000000000000000" pitchFamily="2" charset="2"/>
              <a:buChar char="Ø"/>
            </a:pPr>
            <a:r>
              <a:rPr lang="en-US" altLang="en-US" dirty="0" smtClean="0">
                <a:latin typeface="+mj-lt"/>
              </a:rPr>
              <a:t> Continue to work with local organizations </a:t>
            </a:r>
            <a:r>
              <a:rPr lang="en-US" altLang="en-US" dirty="0">
                <a:latin typeface="+mj-lt"/>
              </a:rPr>
              <a:t>and community </a:t>
            </a:r>
            <a:r>
              <a:rPr lang="en-US" altLang="en-US" dirty="0" smtClean="0">
                <a:latin typeface="+mj-lt"/>
              </a:rPr>
              <a:t>leaders to build specialized training and educational programs such as creating </a:t>
            </a:r>
            <a:r>
              <a:rPr lang="en-US" altLang="en-US" dirty="0">
                <a:latin typeface="+mj-lt"/>
              </a:rPr>
              <a:t>neighborhood </a:t>
            </a:r>
            <a:r>
              <a:rPr lang="en-US" altLang="en-US" dirty="0" smtClean="0">
                <a:latin typeface="+mj-lt"/>
              </a:rPr>
              <a:t>developers through </a:t>
            </a:r>
            <a:r>
              <a:rPr lang="en-US" altLang="en-US" dirty="0">
                <a:latin typeface="+mj-lt"/>
              </a:rPr>
              <a:t>distance learning </a:t>
            </a:r>
            <a:r>
              <a:rPr lang="en-US" altLang="en-US" dirty="0" smtClean="0">
                <a:latin typeface="+mj-lt"/>
              </a:rPr>
              <a:t>portals (i.e., </a:t>
            </a:r>
            <a:r>
              <a:rPr lang="en-US" altLang="en-US" dirty="0">
                <a:latin typeface="+mj-lt"/>
              </a:rPr>
              <a:t>Adobe </a:t>
            </a:r>
            <a:r>
              <a:rPr lang="en-US" altLang="en-US" dirty="0" smtClean="0">
                <a:latin typeface="+mj-lt"/>
              </a:rPr>
              <a:t>Connect</a:t>
            </a:r>
            <a:r>
              <a:rPr lang="en-US" altLang="en-US" dirty="0" smtClean="0">
                <a:latin typeface="+mj-lt"/>
              </a:rPr>
              <a:t>).</a:t>
            </a:r>
            <a:endParaRPr lang="en-US" altLang="en-US" dirty="0">
              <a:latin typeface="+mj-lt"/>
            </a:endParaRPr>
          </a:p>
          <a:p>
            <a:pPr>
              <a:buFont typeface="Wingdings" panose="05000000000000000000" pitchFamily="2" charset="2"/>
              <a:buChar char="Ø"/>
            </a:pPr>
            <a:endParaRPr lang="en-US" altLang="en-US" dirty="0" smtClean="0">
              <a:latin typeface="+mj-lt"/>
            </a:endParaRPr>
          </a:p>
          <a:p>
            <a:pPr>
              <a:buFont typeface="Wingdings" panose="05000000000000000000" pitchFamily="2" charset="2"/>
              <a:buChar char="Ø"/>
            </a:pPr>
            <a:r>
              <a:rPr lang="en-US" altLang="en-US" dirty="0" smtClean="0">
                <a:latin typeface="+mj-lt"/>
              </a:rPr>
              <a:t> Work closer with students to develop innovative entrepreneurial opportunities such as Bayou Classic </a:t>
            </a:r>
            <a:r>
              <a:rPr lang="en-US" altLang="en-US" dirty="0" err="1" smtClean="0">
                <a:latin typeface="+mj-lt"/>
              </a:rPr>
              <a:t>BizTech</a:t>
            </a:r>
            <a:r>
              <a:rPr lang="en-US" altLang="en-US" dirty="0" smtClean="0">
                <a:latin typeface="+mj-lt"/>
              </a:rPr>
              <a:t> Challenge. </a:t>
            </a:r>
          </a:p>
          <a:p>
            <a:pPr marL="0" indent="0">
              <a:buNone/>
            </a:pPr>
            <a:endParaRPr lang="en-US" altLang="en-US" dirty="0" smtClean="0">
              <a:latin typeface="+mj-l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806" y="5614219"/>
            <a:ext cx="79248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5614219"/>
            <a:ext cx="220662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68171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Placeholder 3"/>
          <p:cNvSpPr>
            <a:spLocks noGrp="1"/>
          </p:cNvSpPr>
          <p:nvPr>
            <p:ph type="body" sz="half" idx="2"/>
          </p:nvPr>
        </p:nvSpPr>
        <p:spPr>
          <a:xfrm>
            <a:off x="685800" y="61674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3"/>
              </a:rPr>
              <a:t>wwww.SubrUniversityCenter.org</a:t>
            </a:r>
            <a:endParaRPr lang="en-US" altLang="en-US" dirty="0" smtClean="0">
              <a:latin typeface="Elephant" pitchFamily="18" charset="0"/>
            </a:endParaRPr>
          </a:p>
          <a:p>
            <a:endParaRPr lang="en-US" altLang="en-US" dirty="0" smtClean="0"/>
          </a:p>
        </p:txBody>
      </p:sp>
      <p:pic>
        <p:nvPicPr>
          <p:cNvPr id="102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13410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373063" y="990600"/>
            <a:ext cx="2514600" cy="1676400"/>
          </a:xfrm>
        </p:spPr>
        <p:txBody>
          <a:bodyPr>
            <a:noAutofit/>
          </a:bodyPr>
          <a:lstStyle/>
          <a:p>
            <a:pPr marL="457200" indent="-457200" fontAlgn="auto">
              <a:spcAft>
                <a:spcPts val="0"/>
              </a:spcAft>
              <a:buFont typeface="Wingdings" panose="05000000000000000000" pitchFamily="2" charset="2"/>
              <a:buChar char="q"/>
              <a:defRPr/>
            </a:pPr>
            <a:r>
              <a:rPr lang="en-US" sz="2800" dirty="0" smtClean="0">
                <a:solidFill>
                  <a:srgbClr val="002060"/>
                </a:solidFill>
              </a:rPr>
              <a:t>Needs of the Service Regions</a:t>
            </a:r>
            <a:endParaRPr lang="en-US" sz="2800" dirty="0">
              <a:solidFill>
                <a:srgbClr val="002060"/>
              </a:solidFill>
            </a:endParaRPr>
          </a:p>
        </p:txBody>
      </p:sp>
      <p:sp>
        <p:nvSpPr>
          <p:cNvPr id="9" name="Content Placeholder 2"/>
          <p:cNvSpPr txBox="1">
            <a:spLocks/>
          </p:cNvSpPr>
          <p:nvPr/>
        </p:nvSpPr>
        <p:spPr>
          <a:xfrm>
            <a:off x="3200400" y="1295400"/>
            <a:ext cx="5105400" cy="4343400"/>
          </a:xfrm>
          <a:prstGeom prst="rect">
            <a:avLst/>
          </a:prstGeo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lgn="l" defTabSz="914400" rtl="0" eaLnBrk="1" latinLnBrk="0" hangingPunct="1">
              <a:spcBef>
                <a:spcPct val="20000"/>
              </a:spcBef>
              <a:buClr>
                <a:schemeClr val="accent1"/>
              </a:buClr>
              <a:buSzPct val="85000"/>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Clr>
                <a:schemeClr val="accent1"/>
              </a:buClr>
              <a:buSzPct val="85000"/>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Clr>
                <a:schemeClr val="accent1"/>
              </a:buClr>
              <a:buSzPct val="90000"/>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Clr>
                <a:schemeClr val="accent1"/>
              </a:buClr>
              <a:buSzPct val="100000"/>
              <a:buFont typeface="Arial" pitchFamily="34" charset="0"/>
              <a:buNone/>
              <a:defRPr sz="2000"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9pPr>
          </a:lstStyle>
          <a:p>
            <a:pPr fontAlgn="auto">
              <a:spcAft>
                <a:spcPts val="0"/>
              </a:spcAft>
              <a:defRPr/>
            </a:pPr>
            <a:r>
              <a:rPr lang="en-US" sz="2000" dirty="0"/>
              <a:t>Objectives</a:t>
            </a:r>
          </a:p>
          <a:p>
            <a:pPr marL="800100" lvl="1" indent="-342900" fontAlgn="auto">
              <a:spcAft>
                <a:spcPts val="0"/>
              </a:spcAft>
              <a:buFont typeface="Arial" pitchFamily="34" charset="0"/>
              <a:buChar char="•"/>
              <a:defRPr/>
            </a:pPr>
            <a:r>
              <a:rPr lang="en-US" sz="2000" dirty="0"/>
              <a:t>Job Creation and Workforce Development</a:t>
            </a:r>
          </a:p>
          <a:p>
            <a:pPr marL="800100" lvl="1" indent="-342900" fontAlgn="auto">
              <a:spcAft>
                <a:spcPts val="0"/>
              </a:spcAft>
              <a:buFont typeface="Arial" pitchFamily="34" charset="0"/>
              <a:buChar char="•"/>
              <a:defRPr/>
            </a:pPr>
            <a:r>
              <a:rPr lang="en-US" sz="2000" dirty="0"/>
              <a:t>Advancing Entrepreneurship and Innovation</a:t>
            </a:r>
          </a:p>
          <a:p>
            <a:pPr marL="800100" lvl="1" indent="-342900" fontAlgn="auto">
              <a:spcAft>
                <a:spcPts val="0"/>
              </a:spcAft>
              <a:buFont typeface="Arial" pitchFamily="34" charset="0"/>
              <a:buChar char="•"/>
              <a:defRPr/>
            </a:pPr>
            <a:r>
              <a:rPr lang="en-US" sz="2000" dirty="0"/>
              <a:t>Promoting International Trade</a:t>
            </a:r>
          </a:p>
          <a:p>
            <a:pPr fontAlgn="auto">
              <a:spcAft>
                <a:spcPts val="0"/>
              </a:spcAft>
              <a:defRPr/>
            </a:pPr>
            <a:r>
              <a:rPr lang="en-US" sz="2000" dirty="0"/>
              <a:t>Activities</a:t>
            </a:r>
          </a:p>
          <a:p>
            <a:pPr marL="800100" lvl="1" indent="-342900" fontAlgn="auto">
              <a:spcAft>
                <a:spcPts val="0"/>
              </a:spcAft>
              <a:buFont typeface="Arial" pitchFamily="34" charset="0"/>
              <a:buChar char="•"/>
              <a:defRPr/>
            </a:pPr>
            <a:r>
              <a:rPr lang="en-US" sz="2000" dirty="0" smtClean="0"/>
              <a:t>Technical Training and Assistance</a:t>
            </a:r>
            <a:endParaRPr lang="en-US" sz="2000" dirty="0"/>
          </a:p>
          <a:p>
            <a:pPr marL="800100" lvl="1" indent="-342900" fontAlgn="auto">
              <a:spcAft>
                <a:spcPts val="0"/>
              </a:spcAft>
              <a:buFont typeface="Arial" pitchFamily="34" charset="0"/>
              <a:buChar char="•"/>
              <a:defRPr/>
            </a:pPr>
            <a:r>
              <a:rPr lang="en-US" sz="2000" dirty="0" smtClean="0"/>
              <a:t>Applied Research and Economic Analysis</a:t>
            </a:r>
            <a:endParaRPr lang="en-US" sz="2000" dirty="0"/>
          </a:p>
          <a:p>
            <a:pPr marL="800100" lvl="1" indent="-342900" fontAlgn="auto">
              <a:spcAft>
                <a:spcPts val="0"/>
              </a:spcAft>
              <a:buFont typeface="Arial" pitchFamily="34" charset="0"/>
              <a:buChar char="•"/>
              <a:defRPr/>
            </a:pPr>
            <a:r>
              <a:rPr lang="en-US" sz="2000" dirty="0"/>
              <a:t>Information Dissemination</a:t>
            </a:r>
          </a:p>
          <a:p>
            <a:pPr marL="457200" indent="-457200" fontAlgn="auto">
              <a:spcAft>
                <a:spcPts val="0"/>
              </a:spcAft>
              <a:buFont typeface="Wingdings" panose="05000000000000000000" pitchFamily="2" charset="2"/>
              <a:buChar char="Ø"/>
              <a:defRPr/>
            </a:pPr>
            <a:endParaRPr lang="en-US" sz="1800" dirty="0"/>
          </a:p>
        </p:txBody>
      </p:sp>
      <p:sp>
        <p:nvSpPr>
          <p:cNvPr id="1024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9F52FA54-F319-4E1D-9659-978E2FF9E41B}" type="slidenum">
              <a:rPr lang="en-US" altLang="en-US">
                <a:solidFill>
                  <a:srgbClr val="FFFFFF"/>
                </a:solidFill>
              </a:rPr>
              <a:pPr fontAlgn="base">
                <a:spcBef>
                  <a:spcPct val="0"/>
                </a:spcBef>
                <a:spcAft>
                  <a:spcPct val="0"/>
                </a:spcAft>
              </a:pPr>
              <a:t>4</a:t>
            </a:fld>
            <a:endParaRPr lang="en-US" altLang="en-US" dirty="0">
              <a:solidFill>
                <a:srgbClr val="FFFFFF"/>
              </a:solidFill>
            </a:endParaRPr>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Placeholder 3"/>
          <p:cNvSpPr>
            <a:spLocks noGrp="1"/>
          </p:cNvSpPr>
          <p:nvPr>
            <p:ph type="body" sz="half" idx="2"/>
          </p:nvPr>
        </p:nvSpPr>
        <p:spPr>
          <a:xfrm>
            <a:off x="685800" y="6103938"/>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3"/>
              </a:rPr>
              <a:t>www.SubrUniversityCenter.org</a:t>
            </a:r>
            <a:endParaRPr lang="en-US" altLang="en-US" dirty="0" smtClean="0">
              <a:latin typeface="Elephant" pitchFamily="18" charset="0"/>
            </a:endParaRPr>
          </a:p>
          <a:p>
            <a:endParaRPr lang="en-US" altLang="en-US" dirty="0" smtClean="0"/>
          </a:p>
        </p:txBody>
      </p:sp>
      <p:pic>
        <p:nvPicPr>
          <p:cNvPr id="112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088063"/>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425450" y="1366838"/>
            <a:ext cx="2514600" cy="1600200"/>
          </a:xfrm>
        </p:spPr>
        <p:txBody>
          <a:bodyPr>
            <a:noAutofit/>
          </a:bodyPr>
          <a:lstStyle/>
          <a:p>
            <a:pPr marL="342900" indent="-342900" fontAlgn="auto">
              <a:spcAft>
                <a:spcPts val="0"/>
              </a:spcAft>
              <a:buFont typeface="Wingdings" panose="05000000000000000000" pitchFamily="2" charset="2"/>
              <a:buChar char="q"/>
              <a:defRPr/>
            </a:pPr>
            <a:r>
              <a:rPr lang="en-US" dirty="0" smtClean="0">
                <a:solidFill>
                  <a:srgbClr val="002060"/>
                </a:solidFill>
              </a:rPr>
              <a:t>Workforce Training and Development </a:t>
            </a:r>
            <a:br>
              <a:rPr lang="en-US" dirty="0" smtClean="0">
                <a:solidFill>
                  <a:srgbClr val="002060"/>
                </a:solidFill>
              </a:rPr>
            </a:br>
            <a:endParaRPr lang="en-US" dirty="0">
              <a:solidFill>
                <a:srgbClr val="002060"/>
              </a:solidFill>
            </a:endParaRPr>
          </a:p>
        </p:txBody>
      </p:sp>
      <p:sp>
        <p:nvSpPr>
          <p:cNvPr id="9" name="Content Placeholder 2"/>
          <p:cNvSpPr txBox="1">
            <a:spLocks/>
          </p:cNvSpPr>
          <p:nvPr/>
        </p:nvSpPr>
        <p:spPr>
          <a:xfrm>
            <a:off x="3370263" y="1524000"/>
            <a:ext cx="5334000" cy="4343400"/>
          </a:xfrm>
          <a:prstGeom prst="rect">
            <a:avLst/>
          </a:prstGeo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lgn="l" defTabSz="914400" rtl="0" eaLnBrk="1" latinLnBrk="0" hangingPunct="1">
              <a:spcBef>
                <a:spcPct val="20000"/>
              </a:spcBef>
              <a:buClr>
                <a:schemeClr val="accent1"/>
              </a:buClr>
              <a:buSzPct val="85000"/>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Clr>
                <a:schemeClr val="accent1"/>
              </a:buClr>
              <a:buSzPct val="85000"/>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Clr>
                <a:schemeClr val="accent1"/>
              </a:buClr>
              <a:buSzPct val="90000"/>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Clr>
                <a:schemeClr val="accent1"/>
              </a:buClr>
              <a:buSzPct val="100000"/>
              <a:buFont typeface="Arial" pitchFamily="34" charset="0"/>
              <a:buNone/>
              <a:defRPr sz="2000"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9pPr>
          </a:lstStyle>
          <a:p>
            <a:pPr algn="ctr" fontAlgn="auto">
              <a:spcAft>
                <a:spcPts val="0"/>
              </a:spcAft>
              <a:defRPr/>
            </a:pPr>
            <a:r>
              <a:rPr lang="en-US" sz="2400" b="1" dirty="0" smtClean="0"/>
              <a:t>Workforce Training and Development Pathways:</a:t>
            </a:r>
          </a:p>
          <a:p>
            <a:pPr marL="457200" indent="-457200" fontAlgn="auto">
              <a:spcAft>
                <a:spcPts val="0"/>
              </a:spcAft>
              <a:buFont typeface="Wingdings" panose="05000000000000000000" pitchFamily="2" charset="2"/>
              <a:buChar char="Ø"/>
              <a:defRPr/>
            </a:pPr>
            <a:r>
              <a:rPr lang="en-US" sz="2400" dirty="0" smtClean="0"/>
              <a:t>Collaboration with leadership at the target areas </a:t>
            </a:r>
          </a:p>
          <a:p>
            <a:pPr marL="457200" indent="-457200" fontAlgn="auto">
              <a:spcAft>
                <a:spcPts val="0"/>
              </a:spcAft>
              <a:buFont typeface="Wingdings" panose="05000000000000000000" pitchFamily="2" charset="2"/>
              <a:buChar char="Ø"/>
              <a:defRPr/>
            </a:pPr>
            <a:r>
              <a:rPr lang="en-US" sz="2400" dirty="0" smtClean="0"/>
              <a:t>Open house on the site </a:t>
            </a:r>
          </a:p>
          <a:p>
            <a:pPr marL="457200" indent="-457200" fontAlgn="auto">
              <a:spcAft>
                <a:spcPts val="0"/>
              </a:spcAft>
              <a:buFont typeface="Wingdings" panose="05000000000000000000" pitchFamily="2" charset="2"/>
              <a:buChar char="Ø"/>
              <a:defRPr/>
            </a:pPr>
            <a:r>
              <a:rPr lang="en-US" sz="2400" dirty="0" smtClean="0"/>
              <a:t>Training at the local communities </a:t>
            </a:r>
          </a:p>
          <a:p>
            <a:pPr marL="457200" indent="-457200" fontAlgn="auto">
              <a:spcAft>
                <a:spcPts val="0"/>
              </a:spcAft>
              <a:buFont typeface="Wingdings" panose="05000000000000000000" pitchFamily="2" charset="2"/>
              <a:buChar char="Ø"/>
              <a:defRPr/>
            </a:pPr>
            <a:r>
              <a:rPr lang="en-US" sz="2400" dirty="0" smtClean="0"/>
              <a:t>Closing ceremony at the training facilities </a:t>
            </a:r>
          </a:p>
          <a:p>
            <a:pPr marL="457200" indent="-457200" fontAlgn="auto">
              <a:spcAft>
                <a:spcPts val="0"/>
              </a:spcAft>
              <a:buFont typeface="Wingdings" panose="05000000000000000000" pitchFamily="2" charset="2"/>
              <a:buChar char="Ø"/>
              <a:defRPr/>
            </a:pPr>
            <a:r>
              <a:rPr lang="en-US" sz="2400" dirty="0" smtClean="0"/>
              <a:t>Review and planning </a:t>
            </a:r>
          </a:p>
        </p:txBody>
      </p:sp>
      <p:sp>
        <p:nvSpPr>
          <p:cNvPr id="1127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53F44BD2-8C23-4C7D-98D1-B0C6F0878A1C}" type="slidenum">
              <a:rPr lang="en-US" altLang="en-US">
                <a:solidFill>
                  <a:srgbClr val="FFFFFF"/>
                </a:solidFill>
              </a:rPr>
              <a:pPr fontAlgn="base">
                <a:spcBef>
                  <a:spcPct val="0"/>
                </a:spcBef>
                <a:spcAft>
                  <a:spcPct val="0"/>
                </a:spcAft>
              </a:pPr>
              <a:t>5</a:t>
            </a:fld>
            <a:endParaRPr lang="en-US" altLang="en-US" dirty="0">
              <a:solidFill>
                <a:srgbClr val="FFFFFF"/>
              </a:solidFill>
            </a:endParaRPr>
          </a:p>
        </p:txBody>
      </p:sp>
      <p:sp>
        <p:nvSpPr>
          <p:cNvPr id="10" name="Title 1"/>
          <p:cNvSpPr txBox="1">
            <a:spLocks/>
          </p:cNvSpPr>
          <p:nvPr/>
        </p:nvSpPr>
        <p:spPr>
          <a:xfrm>
            <a:off x="457200" y="533400"/>
            <a:ext cx="8229600" cy="990600"/>
          </a:xfrm>
          <a:prstGeom prst="rect">
            <a:avLst/>
          </a:prstGeom>
        </p:spPr>
        <p:txBody>
          <a:bodyPr anchor="b">
            <a:normAutofit/>
          </a:bodyPr>
          <a:lstStyle>
            <a:lvl1pPr algn="l" defTabSz="914400" rtl="0" eaLnBrk="1" latinLnBrk="0" hangingPunct="1">
              <a:spcBef>
                <a:spcPct val="0"/>
              </a:spcBef>
              <a:buNone/>
              <a:defRPr sz="2400" b="0" kern="1200" spc="-100" baseline="0">
                <a:solidFill>
                  <a:schemeClr val="tx2"/>
                </a:solidFill>
                <a:latin typeface="+mj-lt"/>
                <a:ea typeface="+mj-ea"/>
                <a:cs typeface="+mj-cs"/>
              </a:defRPr>
            </a:lvl1pPr>
          </a:lstStyle>
          <a:p>
            <a:pPr fontAlgn="auto">
              <a:spcAft>
                <a:spcPts val="0"/>
              </a:spcAft>
              <a:defRPr/>
            </a:pPr>
            <a:endParaRPr lang="en-US" sz="3600" dirty="0"/>
          </a:p>
        </p:txBody>
      </p:sp>
      <p:sp>
        <p:nvSpPr>
          <p:cNvPr id="11" name="Title 1"/>
          <p:cNvSpPr txBox="1">
            <a:spLocks/>
          </p:cNvSpPr>
          <p:nvPr/>
        </p:nvSpPr>
        <p:spPr>
          <a:xfrm>
            <a:off x="457200" y="190500"/>
            <a:ext cx="8229600" cy="990600"/>
          </a:xfrm>
          <a:prstGeom prst="rect">
            <a:avLst/>
          </a:prstGeom>
        </p:spPr>
        <p:txBody>
          <a:bodyPr anchor="b">
            <a:normAutofit/>
          </a:bodyPr>
          <a:lstStyle>
            <a:lvl1pPr algn="l" defTabSz="914400" rtl="0" eaLnBrk="1" latinLnBrk="0" hangingPunct="1">
              <a:spcBef>
                <a:spcPct val="0"/>
              </a:spcBef>
              <a:buNone/>
              <a:defRPr sz="2400" b="0" kern="1200" spc="-100" baseline="0">
                <a:solidFill>
                  <a:schemeClr val="tx2"/>
                </a:solidFill>
                <a:latin typeface="+mj-lt"/>
                <a:ea typeface="+mj-ea"/>
                <a:cs typeface="+mj-cs"/>
              </a:defRPr>
            </a:lvl1pPr>
          </a:lstStyle>
          <a:p>
            <a:pPr algn="ctr" fontAlgn="auto">
              <a:spcAft>
                <a:spcPts val="0"/>
              </a:spcAft>
              <a:defRPr/>
            </a:pPr>
            <a:r>
              <a:rPr lang="en-US" sz="3200" b="1" dirty="0" smtClean="0">
                <a:solidFill>
                  <a:schemeClr val="tx1"/>
                </a:solidFill>
                <a:effectLst>
                  <a:outerShdw blurRad="38100" dist="38100" dir="2700000" algn="tl">
                    <a:srgbClr val="000000">
                      <a:alpha val="43137"/>
                    </a:srgbClr>
                  </a:outerShdw>
                </a:effectLst>
              </a:rPr>
              <a:t>Activities Performed in the Target Regions</a:t>
            </a:r>
            <a:endParaRPr lang="en-US" sz="3200" b="1" dirty="0">
              <a:solidFill>
                <a:schemeClr val="tx1"/>
              </a:solidFill>
              <a:effectLst>
                <a:outerShdw blurRad="38100" dist="38100" dir="2700000" algn="tl">
                  <a:srgbClr val="000000">
                    <a:alpha val="43137"/>
                  </a:srgbClr>
                </a:outerShdw>
              </a:effectLst>
            </a:endParaRPr>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Placeholder 3"/>
          <p:cNvSpPr>
            <a:spLocks noGrp="1"/>
          </p:cNvSpPr>
          <p:nvPr>
            <p:ph type="body" sz="half" idx="2"/>
          </p:nvPr>
        </p:nvSpPr>
        <p:spPr>
          <a:xfrm>
            <a:off x="706438" y="5899150"/>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3"/>
              </a:rPr>
              <a:t>www.SubrUniversityCenter.org</a:t>
            </a:r>
            <a:endParaRPr lang="en-US" altLang="en-US" dirty="0" smtClean="0">
              <a:latin typeface="Elephant" pitchFamily="18" charset="0"/>
            </a:endParaRPr>
          </a:p>
          <a:p>
            <a:endParaRPr lang="en-US" altLang="en-US" dirty="0" smtClean="0"/>
          </a:p>
        </p:txBody>
      </p:sp>
      <p:pic>
        <p:nvPicPr>
          <p:cNvPr id="1229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89915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5D326AD3-9FD1-47EE-B7AB-501EC534BC9C}" type="slidenum">
              <a:rPr lang="en-US" altLang="en-US">
                <a:solidFill>
                  <a:srgbClr val="FFFFFF"/>
                </a:solidFill>
              </a:rPr>
              <a:pPr fontAlgn="base">
                <a:spcBef>
                  <a:spcPct val="0"/>
                </a:spcBef>
                <a:spcAft>
                  <a:spcPct val="0"/>
                </a:spcAft>
              </a:pPr>
              <a:t>6</a:t>
            </a:fld>
            <a:endParaRPr lang="en-US" altLang="en-US" dirty="0">
              <a:solidFill>
                <a:srgbClr val="FFFFFF"/>
              </a:solidFill>
            </a:endParaRPr>
          </a:p>
        </p:txBody>
      </p:sp>
      <p:pic>
        <p:nvPicPr>
          <p:cNvPr id="1229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533400"/>
            <a:ext cx="73771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063" y="1339850"/>
            <a:ext cx="3775075" cy="208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346200"/>
            <a:ext cx="3695700"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5" descr="C:\Temp\DSC0048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063" y="3452813"/>
            <a:ext cx="3775075"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3478213"/>
            <a:ext cx="3695700" cy="223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Placeholder 3"/>
          <p:cNvSpPr>
            <a:spLocks noGrp="1"/>
          </p:cNvSpPr>
          <p:nvPr>
            <p:ph type="body" sz="half" idx="2"/>
          </p:nvPr>
        </p:nvSpPr>
        <p:spPr>
          <a:xfrm>
            <a:off x="706438" y="5899150"/>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3"/>
              </a:rPr>
              <a:t>www.SubrUniversityCenter.org</a:t>
            </a:r>
            <a:endParaRPr lang="en-US" altLang="en-US" dirty="0" smtClean="0">
              <a:latin typeface="Elephant" pitchFamily="18" charset="0"/>
            </a:endParaRPr>
          </a:p>
          <a:p>
            <a:endParaRPr lang="en-US" altLang="en-US" dirty="0" smtClean="0"/>
          </a:p>
        </p:txBody>
      </p:sp>
      <p:pic>
        <p:nvPicPr>
          <p:cNvPr id="133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89915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6797B8FF-B17E-4490-B4A9-004157523672}" type="slidenum">
              <a:rPr lang="en-US" altLang="en-US">
                <a:solidFill>
                  <a:srgbClr val="FFFFFF"/>
                </a:solidFill>
              </a:rPr>
              <a:pPr fontAlgn="base">
                <a:spcBef>
                  <a:spcPct val="0"/>
                </a:spcBef>
                <a:spcAft>
                  <a:spcPct val="0"/>
                </a:spcAft>
              </a:pPr>
              <a:t>7</a:t>
            </a:fld>
            <a:endParaRPr lang="en-US" altLang="en-US" dirty="0">
              <a:solidFill>
                <a:srgbClr val="FFFFFF"/>
              </a:solidFill>
            </a:endParaRPr>
          </a:p>
        </p:txBody>
      </p:sp>
      <p:pic>
        <p:nvPicPr>
          <p:cNvPr id="133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09600"/>
            <a:ext cx="4097338"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88" y="1236663"/>
            <a:ext cx="4876800" cy="366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1143000"/>
            <a:ext cx="3462338" cy="447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3"/>
          <p:cNvSpPr>
            <a:spLocks noGrp="1"/>
          </p:cNvSpPr>
          <p:nvPr>
            <p:ph type="body" sz="half" idx="2"/>
          </p:nvPr>
        </p:nvSpPr>
        <p:spPr>
          <a:xfrm>
            <a:off x="706438" y="5899150"/>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3"/>
              </a:rPr>
              <a:t>www.SubrUniversityCenter.org</a:t>
            </a:r>
            <a:endParaRPr lang="en-US" altLang="en-US" dirty="0" smtClean="0">
              <a:latin typeface="Elephant" pitchFamily="18" charset="0"/>
            </a:endParaRPr>
          </a:p>
          <a:p>
            <a:endParaRPr lang="en-US" altLang="en-US" dirty="0" smtClean="0"/>
          </a:p>
        </p:txBody>
      </p:sp>
      <p:pic>
        <p:nvPicPr>
          <p:cNvPr id="143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89915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26AC1917-C8EC-483E-9C8A-045B597F90DA}" type="slidenum">
              <a:rPr lang="en-US" altLang="en-US">
                <a:solidFill>
                  <a:srgbClr val="FFFFFF"/>
                </a:solidFill>
              </a:rPr>
              <a:pPr fontAlgn="base">
                <a:spcBef>
                  <a:spcPct val="0"/>
                </a:spcBef>
                <a:spcAft>
                  <a:spcPct val="0"/>
                </a:spcAft>
              </a:pPr>
              <a:t>8</a:t>
            </a:fld>
            <a:endParaRPr lang="en-US" altLang="en-US" dirty="0">
              <a:solidFill>
                <a:srgbClr val="FFFFFF"/>
              </a:solidFill>
            </a:endParaRPr>
          </a:p>
        </p:txBody>
      </p:sp>
      <p:pic>
        <p:nvPicPr>
          <p:cNvPr id="1434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14338"/>
            <a:ext cx="677862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8488" y="1022350"/>
            <a:ext cx="296227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9700" y="1003300"/>
            <a:ext cx="297180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6688" y="3255963"/>
            <a:ext cx="29718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4363" y="3262313"/>
            <a:ext cx="2963862"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Placeholder 3"/>
          <p:cNvSpPr>
            <a:spLocks noGrp="1"/>
          </p:cNvSpPr>
          <p:nvPr>
            <p:ph type="body" sz="half" idx="2"/>
          </p:nvPr>
        </p:nvSpPr>
        <p:spPr>
          <a:xfrm>
            <a:off x="706438" y="5899150"/>
            <a:ext cx="7924800" cy="488950"/>
          </a:xfrm>
        </p:spPr>
        <p:txBody>
          <a:bodyPr/>
          <a:lstStyle/>
          <a:p>
            <a:r>
              <a:rPr lang="en-US" altLang="en-US" dirty="0" smtClean="0"/>
              <a:t>                                                          </a:t>
            </a:r>
            <a:r>
              <a:rPr lang="en-US" altLang="en-US" dirty="0" smtClean="0">
                <a:latin typeface="Elephant" pitchFamily="18" charset="0"/>
              </a:rPr>
              <a:t>225-771-5943            </a:t>
            </a:r>
            <a:r>
              <a:rPr lang="en-US" altLang="en-US" dirty="0" smtClean="0">
                <a:latin typeface="Elephant" pitchFamily="18" charset="0"/>
                <a:hlinkClick r:id="rId3"/>
              </a:rPr>
              <a:t>www.SubrUniversityCenter.org</a:t>
            </a:r>
            <a:endParaRPr lang="en-US" altLang="en-US" dirty="0" smtClean="0">
              <a:latin typeface="Elephant" pitchFamily="18" charset="0"/>
            </a:endParaRPr>
          </a:p>
          <a:p>
            <a:endParaRPr lang="en-US" altLang="en-US" dirty="0" smtClean="0"/>
          </a:p>
        </p:txBody>
      </p:sp>
      <p:pic>
        <p:nvPicPr>
          <p:cNvPr id="153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899150"/>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F8D64ECB-CE83-4C67-8531-2E6845472A7F}" type="slidenum">
              <a:rPr lang="en-US" altLang="en-US">
                <a:solidFill>
                  <a:srgbClr val="FFFFFF"/>
                </a:solidFill>
              </a:rPr>
              <a:pPr fontAlgn="base">
                <a:spcBef>
                  <a:spcPct val="0"/>
                </a:spcBef>
                <a:spcAft>
                  <a:spcPct val="0"/>
                </a:spcAft>
              </a:pPr>
              <a:t>9</a:t>
            </a:fld>
            <a:endParaRPr lang="en-US" altLang="en-US" dirty="0">
              <a:solidFill>
                <a:srgbClr val="FFFFFF"/>
              </a:solidFill>
            </a:endParaRPr>
          </a:p>
        </p:txBody>
      </p:sp>
      <p:sp>
        <p:nvSpPr>
          <p:cNvPr id="15365" name="Rectangle 2"/>
          <p:cNvSpPr>
            <a:spLocks noChangeArrowheads="1"/>
          </p:cNvSpPr>
          <p:nvPr/>
        </p:nvSpPr>
        <p:spPr bwMode="auto">
          <a:xfrm>
            <a:off x="1790700" y="762000"/>
            <a:ext cx="6743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buFont typeface="Wingdings" pitchFamily="2" charset="2"/>
              <a:buChar char="Ø"/>
            </a:pPr>
            <a:r>
              <a:rPr lang="en-US" altLang="en-US" sz="2400" dirty="0">
                <a:solidFill>
                  <a:srgbClr val="292934"/>
                </a:solidFill>
              </a:rPr>
              <a:t>Closing </a:t>
            </a:r>
            <a:r>
              <a:rPr lang="en-US" altLang="en-US" sz="2400" dirty="0" smtClean="0">
                <a:solidFill>
                  <a:srgbClr val="292934"/>
                </a:solidFill>
              </a:rPr>
              <a:t>ceremony </a:t>
            </a:r>
            <a:r>
              <a:rPr lang="en-US" altLang="en-US" sz="2400" dirty="0">
                <a:solidFill>
                  <a:srgbClr val="292934"/>
                </a:solidFill>
              </a:rPr>
              <a:t>at the training facilities </a:t>
            </a:r>
          </a:p>
        </p:txBody>
      </p:sp>
      <p:pic>
        <p:nvPicPr>
          <p:cNvPr id="153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0" y="1524000"/>
            <a:ext cx="7724775" cy="342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Clarity</Template>
  <TotalTime>1423</TotalTime>
  <Words>1264</Words>
  <Application>Microsoft Office PowerPoint</Application>
  <PresentationFormat>On-screen Show (4:3)</PresentationFormat>
  <Paragraphs>265</Paragraphs>
  <Slides>38</Slides>
  <Notes>17</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Clarity</vt:lpstr>
      <vt:lpstr>PowerPoint Presentation</vt:lpstr>
      <vt:lpstr>Program Focus</vt:lpstr>
      <vt:lpstr>Service Regions: Region 2 (11 parishes), Region 8 (12) plus Concordia </vt:lpstr>
      <vt:lpstr>Needs of the Service Regions</vt:lpstr>
      <vt:lpstr>Workforce Training and Development  </vt:lpstr>
      <vt:lpstr>PowerPoint Presentation</vt:lpstr>
      <vt:lpstr>PowerPoint Presentation</vt:lpstr>
      <vt:lpstr>PowerPoint Presentation</vt:lpstr>
      <vt:lpstr>PowerPoint Presentation</vt:lpstr>
      <vt:lpstr>PowerPoint Presentation</vt:lpstr>
      <vt:lpstr>Workforce Training  Modules</vt:lpstr>
      <vt:lpstr>Workforce Training Outcomes</vt:lpstr>
      <vt:lpstr>PowerPoint Presentation</vt:lpstr>
      <vt:lpstr>“Creating Neighborhood Developers” Feb. – April, 2017</vt:lpstr>
      <vt:lpstr>“Creating Neighborhood Developers” Over 140 Attendees</vt:lpstr>
      <vt:lpstr>EDAUC Outcomes: Entrepreneurship  </vt:lpstr>
      <vt:lpstr>EDAUC Outcomes: Entrepreneurship  </vt:lpstr>
      <vt:lpstr>EDAUC Outcomes: Entrepreneurship  </vt:lpstr>
      <vt:lpstr>A Sample of Sequential Training Flow Chart (Cont.)</vt:lpstr>
      <vt:lpstr>Applied Research &amp; Economic Analysis</vt:lpstr>
      <vt:lpstr>Industry Cluster Analysis for Baton Rouge Capital Region</vt:lpstr>
      <vt:lpstr>PowerPoint Presentation</vt:lpstr>
      <vt:lpstr>Industry Cluster Analysis of Madison Parish</vt:lpstr>
      <vt:lpstr>PowerPoint Presentation</vt:lpstr>
      <vt:lpstr>PowerPoint Presentation</vt:lpstr>
      <vt:lpstr>PowerPoint Presentation</vt:lpstr>
      <vt:lpstr>Results on text analysis for Baton Rouge Area</vt:lpstr>
      <vt:lpstr>PowerPoint Presentation</vt:lpstr>
      <vt:lpstr>PowerPoint Presentation</vt:lpstr>
      <vt:lpstr>PowerPoint Presentation</vt:lpstr>
      <vt:lpstr>PowerPoint Presentation</vt:lpstr>
      <vt:lpstr>EDAUC Annual Regional Conferences: 2014-2016</vt:lpstr>
      <vt:lpstr>EDAUC Annual Regional Conferences: 2014-2016</vt:lpstr>
      <vt:lpstr>PowerPoint Presentation</vt:lpstr>
      <vt:lpstr>Student Business Plan Competition in  Collaboration with Nexus Louisiana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SUNG NO</dc:creator>
  <cp:lastModifiedBy>sungno</cp:lastModifiedBy>
  <cp:revision>138</cp:revision>
  <cp:lastPrinted>2015-10-15T18:46:09Z</cp:lastPrinted>
  <dcterms:created xsi:type="dcterms:W3CDTF">2014-12-09T00:33:01Z</dcterms:created>
  <dcterms:modified xsi:type="dcterms:W3CDTF">2017-03-03T23:41:11Z</dcterms:modified>
</cp:coreProperties>
</file>