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73" r:id="rId4"/>
    <p:sldId id="280" r:id="rId5"/>
    <p:sldId id="274" r:id="rId6"/>
    <p:sldId id="275" r:id="rId7"/>
    <p:sldId id="276" r:id="rId8"/>
    <p:sldId id="277" r:id="rId9"/>
    <p:sldId id="278" r:id="rId10"/>
    <p:sldId id="258" r:id="rId11"/>
    <p:sldId id="259" r:id="rId12"/>
    <p:sldId id="260" r:id="rId13"/>
    <p:sldId id="279" r:id="rId14"/>
    <p:sldId id="262" r:id="rId15"/>
    <p:sldId id="272" r:id="rId16"/>
    <p:sldId id="261" r:id="rId17"/>
    <p:sldId id="269" r:id="rId18"/>
    <p:sldId id="281" r:id="rId19"/>
    <p:sldId id="263" r:id="rId20"/>
    <p:sldId id="267" r:id="rId21"/>
    <p:sldId id="265" r:id="rId22"/>
    <p:sldId id="264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3BA5E-528E-8948-8906-5BD0C384325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CAF9-F7A6-DC4A-A9B5-DEBFDB4C3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94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69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887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906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4446984" y="6509742"/>
            <a:ext cx="241102" cy="25896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4297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10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62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30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868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821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71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60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670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732A-A78F-AC41-88A8-0B072224947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7D33-E423-1747-BC14-12E646CC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6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0590"/>
            <a:ext cx="6400800" cy="2226557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Austin Regional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EDA University Center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Conference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Louisiana Tech University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March 9 – 10, 2017</a:t>
            </a:r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44" y="379059"/>
            <a:ext cx="5010912" cy="144170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2467" y="5786974"/>
            <a:ext cx="2880189" cy="8809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Dr. Nikos </a:t>
            </a:r>
            <a:r>
              <a:rPr lang="en-US" sz="2400" dirty="0" err="1" smtClean="0">
                <a:solidFill>
                  <a:schemeClr val="tx1"/>
                </a:solidFill>
              </a:rPr>
              <a:t>Kiritsis</a:t>
            </a:r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Executive Director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4308" y="5786974"/>
            <a:ext cx="3546296" cy="8809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Ms. Amanda </a:t>
            </a:r>
            <a:r>
              <a:rPr lang="en-US" sz="2400" dirty="0" err="1" smtClean="0">
                <a:solidFill>
                  <a:schemeClr val="tx1"/>
                </a:solidFill>
              </a:rPr>
              <a:t>Hext</a:t>
            </a:r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Administrative Coordinator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68363" y="659434"/>
            <a:ext cx="1669312" cy="8809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Funded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Fall 2013</a:t>
            </a:r>
          </a:p>
        </p:txBody>
      </p:sp>
    </p:spTree>
    <p:extLst>
      <p:ext uri="{BB962C8B-B14F-4D97-AF65-F5344CB8AC3E}">
        <p14:creationId xmlns:p14="http://schemas.microsoft.com/office/powerpoint/2010/main" val="38664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80"/>
            <a:ext cx="8229600" cy="830394"/>
          </a:xfrm>
        </p:spPr>
        <p:txBody>
          <a:bodyPr>
            <a:normAutofit/>
          </a:bodyPr>
          <a:lstStyle/>
          <a:p>
            <a:r>
              <a:rPr lang="en-US" dirty="0" smtClean="0"/>
              <a:t>What is Happening in SWLA?</a:t>
            </a:r>
            <a:endParaRPr lang="en-US" dirty="0"/>
          </a:p>
        </p:txBody>
      </p:sp>
      <p:pic>
        <p:nvPicPr>
          <p:cNvPr id="5" name="Picture 4" descr="Screen Shot 2017-03-06 at 12.2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7" y="1236977"/>
            <a:ext cx="8012443" cy="56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87077"/>
          </a:xfrm>
        </p:spPr>
        <p:txBody>
          <a:bodyPr/>
          <a:lstStyle/>
          <a:p>
            <a:r>
              <a:rPr lang="en-US" dirty="0" smtClean="0"/>
              <a:t>What is Happening in SWLA?</a:t>
            </a:r>
            <a:endParaRPr lang="en-US" dirty="0"/>
          </a:p>
        </p:txBody>
      </p:sp>
      <p:pic>
        <p:nvPicPr>
          <p:cNvPr id="6" name="Picture 5" descr="Screen Shot 2017-03-06 at 12.2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" y="1520685"/>
            <a:ext cx="8873975" cy="51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 in SWLA?</a:t>
            </a:r>
            <a:endParaRPr lang="en-US" dirty="0"/>
          </a:p>
        </p:txBody>
      </p:sp>
      <p:pic>
        <p:nvPicPr>
          <p:cNvPr id="6" name="Picture 5" descr="Screen Shot 2017-03-06 at 12.2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63"/>
            <a:ext cx="9144000" cy="1360192"/>
          </a:xfrm>
          <a:prstGeom prst="rect">
            <a:avLst/>
          </a:prstGeom>
        </p:spPr>
      </p:pic>
      <p:pic>
        <p:nvPicPr>
          <p:cNvPr id="10" name="Screen Shot 2016-05-19 at 9.33.0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077" y="3821623"/>
            <a:ext cx="3703311" cy="210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" y="3739199"/>
            <a:ext cx="2183821" cy="21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972" y="306021"/>
            <a:ext cx="6405045" cy="6062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888" y="4374633"/>
            <a:ext cx="3318112" cy="2483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391" y="88356"/>
            <a:ext cx="2509100" cy="1883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100" y="2297116"/>
            <a:ext cx="2562873" cy="19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Center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24955" cy="5067727"/>
          </a:xfrm>
        </p:spPr>
        <p:txBody>
          <a:bodyPr>
            <a:normAutofit/>
          </a:bodyPr>
          <a:lstStyle/>
          <a:p>
            <a:r>
              <a:rPr lang="en-US" dirty="0" smtClean="0"/>
              <a:t>State Funding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Leadership changes</a:t>
            </a:r>
          </a:p>
          <a:p>
            <a:r>
              <a:rPr lang="en-US" dirty="0" smtClean="0"/>
              <a:t>Personnel changes</a:t>
            </a:r>
          </a:p>
          <a:p>
            <a:r>
              <a:rPr lang="en-US" dirty="0" smtClean="0"/>
              <a:t>Due to the “Teaching Nature” of the university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esearch and product commercialization has been difficult to promote among faculty</a:t>
            </a:r>
          </a:p>
          <a:p>
            <a:pPr lvl="1"/>
            <a:r>
              <a:rPr lang="en-US" dirty="0" smtClean="0"/>
              <a:t>Processes were established or improved, but have not been used (</a:t>
            </a:r>
            <a:r>
              <a:rPr lang="en-US" dirty="0"/>
              <a:t>pre-disclosure, invention disclosure, marketing valuations and IP assessment, protection, marketing to form a licensee or start-up business, </a:t>
            </a:r>
            <a:r>
              <a:rPr lang="en-US" dirty="0" smtClean="0"/>
              <a:t>licensing,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70381" y="1159724"/>
            <a:ext cx="1669312" cy="8809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Funded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Fall 2013</a:t>
            </a:r>
          </a:p>
        </p:txBody>
      </p:sp>
      <p:pic>
        <p:nvPicPr>
          <p:cNvPr id="5" name="Picture 4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Center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24955" cy="5067727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inventory </a:t>
            </a:r>
            <a:r>
              <a:rPr lang="en-US" dirty="0"/>
              <a:t>of services are not been </a:t>
            </a:r>
            <a:r>
              <a:rPr lang="en-US" dirty="0" smtClean="0"/>
              <a:t>used as originally planned (research, </a:t>
            </a:r>
            <a:r>
              <a:rPr lang="en-US" dirty="0"/>
              <a:t>rate schedules for </a:t>
            </a:r>
            <a:r>
              <a:rPr lang="en-US" dirty="0" smtClean="0"/>
              <a:t>testing, etc.)</a:t>
            </a:r>
          </a:p>
          <a:p>
            <a:r>
              <a:rPr lang="en-US" dirty="0" smtClean="0"/>
              <a:t>Innovation Engineering curriculum was not embraced by faculty</a:t>
            </a:r>
          </a:p>
          <a:p>
            <a:r>
              <a:rPr lang="en-US" dirty="0" smtClean="0"/>
              <a:t>One to One outreach did not fit very well with the rapid area growth</a:t>
            </a:r>
          </a:p>
          <a:p>
            <a:pPr lvl="1"/>
            <a:r>
              <a:rPr lang="en-US" dirty="0" smtClean="0"/>
              <a:t>Targeted online marketing material proved to be more useful than other types of marketing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Thus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16707" cy="4807335"/>
          </a:xfrm>
        </p:spPr>
        <p:txBody>
          <a:bodyPr>
            <a:normAutofit/>
          </a:bodyPr>
          <a:lstStyle/>
          <a:p>
            <a:r>
              <a:rPr lang="en-US" dirty="0" smtClean="0"/>
              <a:t>Implement “Systemic Efforts” rather than a smaller, fragmented, individualized approach</a:t>
            </a:r>
          </a:p>
          <a:p>
            <a:r>
              <a:rPr lang="en-US" dirty="0" smtClean="0"/>
              <a:t>Partnership with McNeese faculty from all colleges to develop an in-house Innovation curriculum</a:t>
            </a:r>
          </a:p>
          <a:p>
            <a:pPr lvl="1"/>
            <a:r>
              <a:rPr lang="en-US" dirty="0" smtClean="0"/>
              <a:t>Fall 2016, 102 students, Spring 2017, 155 students</a:t>
            </a:r>
          </a:p>
          <a:p>
            <a:r>
              <a:rPr lang="en-US" dirty="0" smtClean="0"/>
              <a:t>Join efforts with the Institute for Industry – Education Collaboration</a:t>
            </a:r>
          </a:p>
          <a:p>
            <a:pPr lvl="1"/>
            <a:r>
              <a:rPr lang="en-US" dirty="0" smtClean="0"/>
              <a:t>Share Personnel, Marketing, Resources, Equipment</a:t>
            </a:r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43127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Thus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7335"/>
          </a:xfrm>
        </p:spPr>
        <p:txBody>
          <a:bodyPr>
            <a:normAutofit/>
          </a:bodyPr>
          <a:lstStyle/>
          <a:p>
            <a:r>
              <a:rPr lang="en-US" dirty="0" smtClean="0"/>
              <a:t>Promote Economic Education to young students through the LA Council for Economic Education</a:t>
            </a:r>
          </a:p>
          <a:p>
            <a:r>
              <a:rPr lang="en-US" dirty="0" smtClean="0"/>
              <a:t>Write Incumbent Worker Training Program grants (IWTP) </a:t>
            </a:r>
          </a:p>
          <a:p>
            <a:r>
              <a:rPr lang="en-US" dirty="0" smtClean="0"/>
              <a:t>Collaborate with the SWLA Allowance Business Incubator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0218"/>
          </a:xfrm>
        </p:spPr>
        <p:txBody>
          <a:bodyPr>
            <a:normAutofit/>
          </a:bodyPr>
          <a:lstStyle/>
          <a:p>
            <a:r>
              <a:rPr lang="en-US" dirty="0" smtClean="0"/>
              <a:t>Institute for Industry </a:t>
            </a:r>
            <a:r>
              <a:rPr lang="mr-IN" dirty="0" smtClean="0"/>
              <a:t>–</a:t>
            </a:r>
            <a:r>
              <a:rPr lang="en-US" dirty="0" smtClean="0"/>
              <a:t> Education Collaboration (IIEC)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8248"/>
            <a:ext cx="8229600" cy="2131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Serves as a liaison between business, industry, and higher education seeking to establish relationships with a strong emphasis on economic development</a:t>
            </a:r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IIEC since Fall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297 continuing education courses</a:t>
            </a:r>
          </a:p>
          <a:p>
            <a:r>
              <a:rPr lang="en-US" dirty="0" smtClean="0"/>
              <a:t>~ 3,695 attendees</a:t>
            </a:r>
          </a:p>
          <a:p>
            <a:r>
              <a:rPr lang="en-US" dirty="0" smtClean="0"/>
              <a:t>~ 7,010 hours of instruction</a:t>
            </a:r>
          </a:p>
          <a:p>
            <a:r>
              <a:rPr lang="en-US" dirty="0" smtClean="0"/>
              <a:t>45 courses per year average</a:t>
            </a:r>
          </a:p>
          <a:p>
            <a:r>
              <a:rPr lang="en-US" dirty="0" smtClean="0"/>
              <a:t>565 attendees per year average</a:t>
            </a:r>
          </a:p>
          <a:p>
            <a:r>
              <a:rPr lang="en-US" dirty="0" smtClean="0"/>
              <a:t>1,075 hours of instruction per year average</a:t>
            </a:r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McNeese State University</a:t>
            </a:r>
            <a:endParaRPr lang="en-US" dirty="0"/>
          </a:p>
        </p:txBody>
      </p:sp>
      <p:pic>
        <p:nvPicPr>
          <p:cNvPr id="4" name="Content Placeholder 3" descr="new la-tx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b="1043"/>
          <a:stretch>
            <a:fillRect/>
          </a:stretch>
        </p:blipFill>
        <p:spPr/>
      </p:pic>
      <p:pic>
        <p:nvPicPr>
          <p:cNvPr id="5" name="Picture 4" descr="EDALogoStackedRevised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IIEC and Industry Cost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per person cost at MSU = $550</a:t>
            </a:r>
          </a:p>
          <a:p>
            <a:r>
              <a:rPr lang="en-US" dirty="0" smtClean="0"/>
              <a:t>Average per person cost in Houston = $1,900</a:t>
            </a:r>
          </a:p>
          <a:p>
            <a:r>
              <a:rPr lang="en-US" dirty="0" smtClean="0"/>
              <a:t>Average per person cost in Chicago = $2,725*</a:t>
            </a:r>
          </a:p>
          <a:p>
            <a:pPr lvl="1"/>
            <a:r>
              <a:rPr lang="en-US" dirty="0" smtClean="0"/>
              <a:t>*Travel time cost not included</a:t>
            </a:r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IWTP Grant with Sasol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year, $708,207</a:t>
            </a:r>
          </a:p>
          <a:p>
            <a:r>
              <a:rPr lang="en-US" dirty="0" smtClean="0"/>
              <a:t>631 employees trained</a:t>
            </a:r>
          </a:p>
          <a:p>
            <a:r>
              <a:rPr lang="en-US" dirty="0" smtClean="0"/>
              <a:t>15 new jobs created</a:t>
            </a:r>
          </a:p>
          <a:p>
            <a:r>
              <a:rPr lang="en-US" dirty="0" smtClean="0"/>
              <a:t>Average wage increase = 15%</a:t>
            </a:r>
          </a:p>
          <a:p>
            <a:r>
              <a:rPr lang="en-US" dirty="0" smtClean="0"/>
              <a:t>Second grant proposal underway</a:t>
            </a:r>
          </a:p>
          <a:p>
            <a:r>
              <a:rPr lang="en-US" dirty="0" smtClean="0"/>
              <a:t>10 day Basic Operator Training course will start in April 2017, one every other month for 2 years</a:t>
            </a:r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with the Society of Human Resource Management (SHRM)</a:t>
            </a:r>
          </a:p>
          <a:p>
            <a:r>
              <a:rPr lang="en-US" dirty="0" smtClean="0"/>
              <a:t>Collaboration with the National Center for Construction Education &amp; Research (NCCER)</a:t>
            </a:r>
          </a:p>
          <a:p>
            <a:r>
              <a:rPr lang="en-US" dirty="0" smtClean="0"/>
              <a:t>Private Investigator Training</a:t>
            </a:r>
          </a:p>
          <a:p>
            <a:r>
              <a:rPr lang="en-US" dirty="0" smtClean="0"/>
              <a:t>Notary Public Training</a:t>
            </a:r>
          </a:p>
          <a:p>
            <a:r>
              <a:rPr lang="en-US" dirty="0" smtClean="0"/>
              <a:t>Center for Operator Performance Conference and collaboration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Industrial Safety programming</a:t>
            </a:r>
          </a:p>
          <a:p>
            <a:r>
              <a:rPr lang="en-US" dirty="0" smtClean="0"/>
              <a:t>The EDA University Center came at a critical time for IIEC</a:t>
            </a:r>
          </a:p>
          <a:p>
            <a:pPr lvl="1"/>
            <a:r>
              <a:rPr lang="en-US" dirty="0" smtClean="0"/>
              <a:t>We are </a:t>
            </a:r>
            <a:r>
              <a:rPr lang="en-US" smtClean="0"/>
              <a:t>now </a:t>
            </a:r>
            <a:r>
              <a:rPr lang="en-US" smtClean="0"/>
              <a:t>in a good path </a:t>
            </a:r>
            <a:r>
              <a:rPr lang="en-US" dirty="0" smtClean="0"/>
              <a:t>to absorb EDA University Center personnel into the IIEC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DALogoStackedRevised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6" y="6200595"/>
            <a:ext cx="2058888" cy="5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url?sa=i&amp;rct=j&amp;q=southwest+louisiana&amp;source=images&amp;cd=&amp;docid=F0Fxcnpm-jDnZM&amp;tbnid=K8EZS7fK--x_rM-&amp;ved=&amp;url=http%3A%2F%2Fwww.siteselection.com%2Ffeatures%2F2009%2Fmar%2Fsw-louisiana%2F&amp;ei=FZANUdK8Fsj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142" y="935665"/>
            <a:ext cx="6518815" cy="5136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creen Shot 2014-11-12 at 5.54.3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3441" y="239567"/>
            <a:ext cx="2526533" cy="164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Screen Shot 2014-11-12 at 5.54.5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75571" y="6266893"/>
            <a:ext cx="4313363" cy="4286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17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14-11-12 at 6.05.0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399" y="1603801"/>
            <a:ext cx="2478750" cy="2496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reen Shot 2014-11-12 at 6.05.3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4758" y="1651993"/>
            <a:ext cx="2357840" cy="239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Screen Shot 2014-11-12 at 6.05.46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7221" y="1651993"/>
            <a:ext cx="2391465" cy="239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creen Shot 2014-11-12 at 6.05.56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9635" y="4723084"/>
            <a:ext cx="3503090" cy="1626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 Shot 2014-11-12 at 6.06.09 AM.png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5280439" y="4756167"/>
            <a:ext cx="3455168" cy="159592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6007" y="273783"/>
            <a:ext cx="8229600" cy="781492"/>
          </a:xfrm>
        </p:spPr>
        <p:txBody>
          <a:bodyPr/>
          <a:lstStyle/>
          <a:p>
            <a:r>
              <a:rPr lang="en-US" sz="4400" smtClean="0"/>
              <a:t>SWLA Economy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98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creen Shot 2013-02-02 at 4.27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409" y="178594"/>
            <a:ext cx="8813602" cy="64960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7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creen Shot 2014-10-15 at 4.30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18809"/>
            <a:ext cx="9144000" cy="60203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15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creen Shot 2014-10-15 at 4.31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524" y="625636"/>
            <a:ext cx="8768953" cy="52060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39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ver $77 billion 9_3_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53" y="140468"/>
            <a:ext cx="8511495" cy="65770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2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-8931" y="1180629"/>
            <a:ext cx="9161861" cy="4496743"/>
            <a:chOff x="0" y="0"/>
            <a:chExt cx="13030200" cy="6395366"/>
          </a:xfrm>
        </p:grpSpPr>
        <p:pic>
          <p:nvPicPr>
            <p:cNvPr id="85" name="Screen Shot 2016-05-20 at 8.33.36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0"/>
              <a:ext cx="13004801" cy="3140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Screen Shot 2016-05-20 at 8.33.53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" y="3101697"/>
              <a:ext cx="13004801" cy="482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Screen Shot 2016-05-20 at 8.34.09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" y="3543838"/>
              <a:ext cx="13004801" cy="332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Screen Shot 2016-05-20 at 8.34.25 A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3864389"/>
              <a:ext cx="13004801" cy="483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Screen Shot 2016-05-20 at 8.36.12 A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4279023"/>
              <a:ext cx="13004801" cy="32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Screen Shot 2016-05-20 at 8.36.24 AM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4602802"/>
              <a:ext cx="13004800" cy="4723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Screen Shot 2016-05-20 at 8.36.37 AM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400" y="5074711"/>
              <a:ext cx="13004801" cy="332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Screen Shot 2016-05-20 at 8.36.48 AM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" y="5330043"/>
              <a:ext cx="13004801" cy="483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Screen Shot 2016-05-20 at 8.37.02 AM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400" y="5801953"/>
              <a:ext cx="13004801" cy="593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844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502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</vt:lpstr>
      <vt:lpstr>Mangal</vt:lpstr>
      <vt:lpstr>Wingdings</vt:lpstr>
      <vt:lpstr>Office Theme</vt:lpstr>
      <vt:lpstr>PowerPoint Presentation</vt:lpstr>
      <vt:lpstr>McNeese State University</vt:lpstr>
      <vt:lpstr>PowerPoint Presentation</vt:lpstr>
      <vt:lpstr>SWLA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Happening in SWLA?</vt:lpstr>
      <vt:lpstr>What is Happening in SWLA?</vt:lpstr>
      <vt:lpstr>What is Happening in SWLA?</vt:lpstr>
      <vt:lpstr>PowerPoint Presentation</vt:lpstr>
      <vt:lpstr>University Center Challenges</vt:lpstr>
      <vt:lpstr>University Center Challenges</vt:lpstr>
      <vt:lpstr>Work Thus Far</vt:lpstr>
      <vt:lpstr>Work Thus Far</vt:lpstr>
      <vt:lpstr>Institute for Industry – Education Collaboration (IIEC)</vt:lpstr>
      <vt:lpstr>The IIEC since Fall 2010</vt:lpstr>
      <vt:lpstr>IIEC and Industry Cost Savings</vt:lpstr>
      <vt:lpstr>IWTP Grant with Sasol</vt:lpstr>
      <vt:lpstr>What is Next?</vt:lpstr>
      <vt:lpstr>What is Next?</vt:lpstr>
    </vt:vector>
  </TitlesOfParts>
  <Company>McNeese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Kiritsis</dc:creator>
  <cp:lastModifiedBy>Windows User</cp:lastModifiedBy>
  <cp:revision>29</cp:revision>
  <cp:lastPrinted>2017-03-06T21:55:22Z</cp:lastPrinted>
  <dcterms:created xsi:type="dcterms:W3CDTF">2017-03-06T18:08:48Z</dcterms:created>
  <dcterms:modified xsi:type="dcterms:W3CDTF">2017-03-09T16:24:26Z</dcterms:modified>
</cp:coreProperties>
</file>