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75" r:id="rId3"/>
  </p:sldMasterIdLst>
  <p:notesMasterIdLst>
    <p:notesMasterId r:id="rId65"/>
  </p:notesMasterIdLst>
  <p:handoutMasterIdLst>
    <p:handoutMasterId r:id="rId66"/>
  </p:handoutMasterIdLst>
  <p:sldIdLst>
    <p:sldId id="258" r:id="rId4"/>
    <p:sldId id="621" r:id="rId5"/>
    <p:sldId id="674" r:id="rId6"/>
    <p:sldId id="675" r:id="rId7"/>
    <p:sldId id="544" r:id="rId8"/>
    <p:sldId id="545" r:id="rId9"/>
    <p:sldId id="546" r:id="rId10"/>
    <p:sldId id="672" r:id="rId11"/>
    <p:sldId id="565" r:id="rId12"/>
    <p:sldId id="664" r:id="rId13"/>
    <p:sldId id="566" r:id="rId14"/>
    <p:sldId id="567" r:id="rId15"/>
    <p:sldId id="662" r:id="rId16"/>
    <p:sldId id="572" r:id="rId17"/>
    <p:sldId id="667" r:id="rId18"/>
    <p:sldId id="573" r:id="rId19"/>
    <p:sldId id="668" r:id="rId20"/>
    <p:sldId id="587" r:id="rId21"/>
    <p:sldId id="666" r:id="rId22"/>
    <p:sldId id="671" r:id="rId23"/>
    <p:sldId id="588" r:id="rId24"/>
    <p:sldId id="622" r:id="rId25"/>
    <p:sldId id="623" r:id="rId26"/>
    <p:sldId id="624" r:id="rId27"/>
    <p:sldId id="670" r:id="rId28"/>
    <p:sldId id="626" r:id="rId29"/>
    <p:sldId id="627" r:id="rId30"/>
    <p:sldId id="625" r:id="rId31"/>
    <p:sldId id="631" r:id="rId32"/>
    <p:sldId id="628" r:id="rId33"/>
    <p:sldId id="630" r:id="rId34"/>
    <p:sldId id="663" r:id="rId35"/>
    <p:sldId id="655" r:id="rId36"/>
    <p:sldId id="656" r:id="rId37"/>
    <p:sldId id="657" r:id="rId38"/>
    <p:sldId id="658" r:id="rId39"/>
    <p:sldId id="673" r:id="rId40"/>
    <p:sldId id="632" r:id="rId41"/>
    <p:sldId id="633" r:id="rId42"/>
    <p:sldId id="634" r:id="rId43"/>
    <p:sldId id="635" r:id="rId44"/>
    <p:sldId id="636" r:id="rId45"/>
    <p:sldId id="637" r:id="rId46"/>
    <p:sldId id="638" r:id="rId47"/>
    <p:sldId id="639" r:id="rId48"/>
    <p:sldId id="640" r:id="rId49"/>
    <p:sldId id="641" r:id="rId50"/>
    <p:sldId id="642" r:id="rId51"/>
    <p:sldId id="643" r:id="rId52"/>
    <p:sldId id="644" r:id="rId53"/>
    <p:sldId id="645" r:id="rId54"/>
    <p:sldId id="646" r:id="rId55"/>
    <p:sldId id="647" r:id="rId56"/>
    <p:sldId id="648" r:id="rId57"/>
    <p:sldId id="649" r:id="rId58"/>
    <p:sldId id="650" r:id="rId59"/>
    <p:sldId id="651" r:id="rId60"/>
    <p:sldId id="652" r:id="rId61"/>
    <p:sldId id="653" r:id="rId62"/>
    <p:sldId id="654" r:id="rId63"/>
    <p:sldId id="610" r:id="rId64"/>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43" autoAdjust="0"/>
    <p:restoredTop sz="98773" autoAdjust="0"/>
  </p:normalViewPr>
  <p:slideViewPr>
    <p:cSldViewPr snapToGrid="0" snapToObjects="1">
      <p:cViewPr varScale="1">
        <p:scale>
          <a:sx n="122" d="100"/>
          <a:sy n="122" d="100"/>
        </p:scale>
        <p:origin x="192" y="82"/>
      </p:cViewPr>
      <p:guideLst>
        <p:guide orient="horz" pos="180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31832"/>
    </p:cViewPr>
  </p:sorterViewPr>
  <p:notesViewPr>
    <p:cSldViewPr snapToGrid="0" snapToObjects="1">
      <p:cViewPr varScale="1">
        <p:scale>
          <a:sx n="68" d="100"/>
          <a:sy n="68" d="100"/>
        </p:scale>
        <p:origin x="3101"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950A3BB-CAF4-1D4E-B3B2-E95D9B9E66DF}" type="datetimeFigureOut">
              <a:rPr lang="en-US" smtClean="0">
                <a:latin typeface="Segoe UI"/>
              </a:rPr>
              <a:t>3/9/2017</a:t>
            </a:fld>
            <a:endParaRPr lang="en-US" dirty="0">
              <a:latin typeface="Segoe UI"/>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Segoe UI"/>
              </a:defRPr>
            </a:lvl1pPr>
          </a:lstStyle>
          <a:p>
            <a:fld id="{139B48F8-1A14-4941-902A-1D33547A0B6A}" type="datetimeFigureOut">
              <a:rPr lang="en-US" smtClean="0"/>
              <a:pPr/>
              <a:t>3/9/2017</a:t>
            </a:fld>
            <a:endParaRPr lang="en-US" dirty="0"/>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ip-science.thomsonreuters.com/m/pdfs/iphone-report.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1</a:t>
            </a:fld>
            <a:endParaRPr lang="en-US" dirty="0"/>
          </a:p>
        </p:txBody>
      </p:sp>
    </p:spTree>
    <p:extLst>
      <p:ext uri="{BB962C8B-B14F-4D97-AF65-F5344CB8AC3E}">
        <p14:creationId xmlns:p14="http://schemas.microsoft.com/office/powerpoint/2010/main" val="918460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This talk focuses on non-provisional utility patent application only</a:t>
            </a:r>
            <a:r>
              <a:rPr lang="en-US" sz="1100" dirty="0" smtClean="0"/>
              <a:t>.</a:t>
            </a:r>
          </a:p>
          <a:p>
            <a:endParaRPr lang="en-US" sz="11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smtClean="0"/>
              <a:t>The Patent Law Treaty gives applicants the option to filed a petition to restore the benefit of a provisional application under 37 CFR 1.87(b) if the non-provisional application is filed within two months of the expiration of the provisional application (i.e., within fourteen</a:t>
            </a:r>
            <a:r>
              <a:rPr lang="en-US" sz="1100" baseline="0" dirty="0" smtClean="0"/>
              <a:t> months from the provisional application filing date). Note that this petition requires the fee set forth under 37 CFR 1.17(m). </a:t>
            </a:r>
          </a:p>
          <a:p>
            <a:endParaRPr lang="en-US" sz="1100" dirty="0"/>
          </a:p>
          <a:p>
            <a:endParaRPr lang="en-US" sz="1100" u="sng" dirty="0"/>
          </a:p>
          <a:p>
            <a:r>
              <a:rPr lang="en-US" sz="1100" u="sng" dirty="0"/>
              <a:t>Provisional </a:t>
            </a:r>
            <a:r>
              <a:rPr lang="en-US" sz="1100" u="sng" dirty="0" smtClean="0"/>
              <a:t>applications offer</a:t>
            </a:r>
            <a:r>
              <a:rPr lang="en-US" sz="1100" u="sng" dirty="0"/>
              <a:t>:</a:t>
            </a:r>
          </a:p>
          <a:p>
            <a:pPr marL="356054" indent="-356054">
              <a:buFont typeface="Arial" panose="020B0604020202020204" pitchFamily="34" charset="0"/>
              <a:buChar char="•"/>
            </a:pPr>
            <a:r>
              <a:rPr lang="en-US" sz="1100" dirty="0"/>
              <a:t>A low-cost way to establish an early effective filing date (priority date) in non-provisional patent application with fewer formalities</a:t>
            </a:r>
          </a:p>
          <a:p>
            <a:pPr marL="356054" indent="-356054">
              <a:buFont typeface="Arial" panose="020B0604020202020204" pitchFamily="34" charset="0"/>
              <a:buChar char="•"/>
            </a:pPr>
            <a:r>
              <a:rPr lang="en-US" sz="1100" dirty="0"/>
              <a:t>12 month window to file corresponding utility patent application in order to benefit from the priority date of the provisional application</a:t>
            </a:r>
          </a:p>
          <a:p>
            <a:pPr marL="771450" lvl="2" indent="-356054">
              <a:buFont typeface="Arial" panose="020B0604020202020204" pitchFamily="34" charset="0"/>
              <a:buChar char="•"/>
            </a:pPr>
            <a:r>
              <a:rPr lang="en-US" sz="1100" dirty="0"/>
              <a:t>Caution – will lose priority date for any new matter filed in utility application</a:t>
            </a:r>
          </a:p>
          <a:p>
            <a:pPr marL="356054" indent="-356054">
              <a:buFont typeface="Arial" panose="020B0604020202020204" pitchFamily="34" charset="0"/>
              <a:buChar char="•"/>
            </a:pPr>
            <a:r>
              <a:rPr lang="en-US" sz="1100" dirty="0"/>
              <a:t>Provisional application is abandoned automatically at 12 months and is not examined</a:t>
            </a:r>
          </a:p>
          <a:p>
            <a:pPr marL="356054" indent="-356054">
              <a:buFont typeface="Arial" panose="020B0604020202020204" pitchFamily="34" charset="0"/>
              <a:buChar char="•"/>
            </a:pPr>
            <a:r>
              <a:rPr lang="en-US" sz="1100" dirty="0"/>
              <a:t>Patent term measured from filing date of subsequent </a:t>
            </a:r>
            <a:r>
              <a:rPr lang="en-US" sz="1100" b="1" u="sng" dirty="0"/>
              <a:t>non-provisional</a:t>
            </a:r>
            <a:r>
              <a:rPr lang="en-US" sz="1100" dirty="0"/>
              <a:t> application</a:t>
            </a:r>
          </a:p>
          <a:p>
            <a:pPr marL="356054" indent="-356054">
              <a:buFont typeface="Arial" panose="020B0604020202020204" pitchFamily="34" charset="0"/>
              <a:buChar char="•"/>
            </a:pPr>
            <a:endParaRPr lang="en-US" sz="1100" dirty="0"/>
          </a:p>
          <a:p>
            <a:pPr marL="474739" indent="-474739">
              <a:lnSpc>
                <a:spcPct val="90000"/>
              </a:lnSpc>
              <a:spcBef>
                <a:spcPct val="0"/>
              </a:spcBef>
              <a:buFont typeface="Arial" panose="020B0604020202020204" pitchFamily="34" charset="0"/>
              <a:buChar char="•"/>
            </a:pPr>
            <a:r>
              <a:rPr lang="en-US" sz="1100" dirty="0"/>
              <a:t>Automatic abandonment after one year</a:t>
            </a:r>
          </a:p>
          <a:p>
            <a:pPr marL="474739" indent="-474739">
              <a:lnSpc>
                <a:spcPct val="90000"/>
              </a:lnSpc>
              <a:spcBef>
                <a:spcPts val="779"/>
              </a:spcBef>
              <a:buFont typeface="Arial" panose="020B0604020202020204" pitchFamily="34" charset="0"/>
              <a:buChar char="•"/>
            </a:pPr>
            <a:r>
              <a:rPr lang="en-US" sz="1100" dirty="0"/>
              <a:t>Inventor given time to investigate market potential / </a:t>
            </a:r>
            <a:r>
              <a:rPr lang="en-US" sz="1100" dirty="0">
                <a:solidFill>
                  <a:srgbClr val="A40800"/>
                </a:solidFill>
              </a:rPr>
              <a:t>make improvements </a:t>
            </a:r>
          </a:p>
          <a:p>
            <a:pPr marL="771450" lvl="1">
              <a:lnSpc>
                <a:spcPct val="90000"/>
              </a:lnSpc>
              <a:spcBef>
                <a:spcPts val="689"/>
              </a:spcBef>
            </a:pPr>
            <a:r>
              <a:rPr lang="en-US" sz="1100" dirty="0">
                <a:solidFill>
                  <a:srgbClr val="A40800"/>
                </a:solidFill>
              </a:rPr>
              <a:t>be careful too much change could result in loss of provisional filing date</a:t>
            </a:r>
            <a:endParaRPr lang="en-US" sz="1100" dirty="0"/>
          </a:p>
          <a:p>
            <a:pPr marL="474739" indent="-474739">
              <a:lnSpc>
                <a:spcPct val="90000"/>
              </a:lnSpc>
              <a:spcBef>
                <a:spcPts val="779"/>
              </a:spcBef>
              <a:buFont typeface="Arial" panose="020B0604020202020204" pitchFamily="34" charset="0"/>
              <a:buChar char="•"/>
            </a:pPr>
            <a:r>
              <a:rPr lang="en-US" sz="1100" dirty="0"/>
              <a:t>No patent rights—not examined</a:t>
            </a:r>
          </a:p>
          <a:p>
            <a:pPr marL="474739" indent="-474739">
              <a:lnSpc>
                <a:spcPct val="90000"/>
              </a:lnSpc>
              <a:spcBef>
                <a:spcPts val="779"/>
              </a:spcBef>
              <a:buFont typeface="Arial" panose="020B0604020202020204" pitchFamily="34" charset="0"/>
              <a:buChar char="•"/>
            </a:pPr>
            <a:r>
              <a:rPr lang="en-US" sz="1100" dirty="0"/>
              <a:t>Term </a:t>
            </a:r>
            <a:r>
              <a:rPr lang="en-US" sz="1100" u="sng" dirty="0"/>
              <a:t>patent pending</a:t>
            </a:r>
            <a:r>
              <a:rPr lang="en-US" sz="1100" dirty="0"/>
              <a:t> allowed to be applied</a:t>
            </a:r>
          </a:p>
          <a:p>
            <a:pPr marL="771450" lvl="1">
              <a:lnSpc>
                <a:spcPct val="90000"/>
              </a:lnSpc>
              <a:spcBef>
                <a:spcPts val="689"/>
              </a:spcBef>
            </a:pPr>
            <a:r>
              <a:rPr lang="en-US" sz="1100" dirty="0"/>
              <a:t>Inventors may use term during time period after patent application (Provisional, Non-Provisional, Design, or Plant) has been filed, but before patent has issued</a:t>
            </a:r>
          </a:p>
          <a:p>
            <a:endParaRPr lang="en-US" sz="1100"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25</a:t>
            </a:fld>
            <a:endParaRPr lang="en-US" dirty="0"/>
          </a:p>
        </p:txBody>
      </p:sp>
    </p:spTree>
    <p:extLst>
      <p:ext uri="{BB962C8B-B14F-4D97-AF65-F5344CB8AC3E}">
        <p14:creationId xmlns:p14="http://schemas.microsoft.com/office/powerpoint/2010/main" val="992067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endParaRPr lang="en-US" altLang="en-US" smtClean="0"/>
          </a:p>
          <a:p>
            <a:r>
              <a:rPr lang="en-US" altLang="en-US" smtClean="0"/>
              <a:t>This and the next slide show a flowchart, which shows the simplified patent examination and appeal process. This flow chart also explains how USPTO performs its duty and functions in the U.S legal system. </a:t>
            </a:r>
          </a:p>
          <a:p>
            <a:endParaRPr lang="en-US" altLang="en-US" smtClean="0"/>
          </a:p>
          <a:p>
            <a:r>
              <a:rPr lang="en-US" altLang="en-US" smtClean="0"/>
              <a:t>Blue outlines the examination process. Although patent examiners play important roles in the patent examination, other supporting staff, non-patent examiners, are very important in the patent examination and appeal process. For example, Pre-exam; TSS, etc. XXXXX</a:t>
            </a:r>
          </a:p>
          <a:p>
            <a:endParaRPr lang="en-US" altLang="en-US" smtClean="0"/>
          </a:p>
          <a:p>
            <a:r>
              <a:rPr lang="en-US" altLang="en-US" smtClean="0"/>
              <a:t>Patent examination consists of multiple Office actions on the merits, and applicant(s) responses. During the patent examination process, applicants file their patent applications to USPTO, and examiners at USPTO review the applications on their merits according to the US Patent laws.  If the claims are found to comply with the US Patent laws, i.e., are novel and non-obvious, USPTO grants a patent to the applicant. </a:t>
            </a:r>
          </a:p>
          <a:p>
            <a:endParaRPr lang="en-US" altLang="en-US" smtClean="0"/>
          </a:p>
          <a:p>
            <a:endParaRPr lang="en-US" altLang="en-US" smtClean="0"/>
          </a:p>
        </p:txBody>
      </p:sp>
      <p:sp>
        <p:nvSpPr>
          <p:cNvPr id="27652"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71450" indent="-296711" eaLnBrk="0" hangingPunct="0">
              <a:defRPr>
                <a:solidFill>
                  <a:schemeClr val="tx1"/>
                </a:solidFill>
                <a:latin typeface="Arial" pitchFamily="34" charset="0"/>
              </a:defRPr>
            </a:lvl2pPr>
            <a:lvl3pPr marL="1186847" indent="-237369" eaLnBrk="0" hangingPunct="0">
              <a:defRPr>
                <a:solidFill>
                  <a:schemeClr val="tx1"/>
                </a:solidFill>
                <a:latin typeface="Arial" pitchFamily="34" charset="0"/>
              </a:defRPr>
            </a:lvl3pPr>
            <a:lvl4pPr marL="1661585" indent="-237369" eaLnBrk="0" hangingPunct="0">
              <a:defRPr>
                <a:solidFill>
                  <a:schemeClr val="tx1"/>
                </a:solidFill>
                <a:latin typeface="Arial" pitchFamily="34" charset="0"/>
              </a:defRPr>
            </a:lvl4pPr>
            <a:lvl5pPr marL="2136324" indent="-237369" eaLnBrk="0" hangingPunct="0">
              <a:defRPr>
                <a:solidFill>
                  <a:schemeClr val="tx1"/>
                </a:solidFill>
                <a:latin typeface="Arial" pitchFamily="34" charset="0"/>
              </a:defRPr>
            </a:lvl5pPr>
            <a:lvl6pPr marL="2611062" indent="-237369" eaLnBrk="0" fontAlgn="base" hangingPunct="0">
              <a:spcBef>
                <a:spcPct val="0"/>
              </a:spcBef>
              <a:spcAft>
                <a:spcPct val="0"/>
              </a:spcAft>
              <a:defRPr>
                <a:solidFill>
                  <a:schemeClr val="tx1"/>
                </a:solidFill>
                <a:latin typeface="Arial" pitchFamily="34" charset="0"/>
              </a:defRPr>
            </a:lvl6pPr>
            <a:lvl7pPr marL="3085801" indent="-237369" eaLnBrk="0" fontAlgn="base" hangingPunct="0">
              <a:spcBef>
                <a:spcPct val="0"/>
              </a:spcBef>
              <a:spcAft>
                <a:spcPct val="0"/>
              </a:spcAft>
              <a:defRPr>
                <a:solidFill>
                  <a:schemeClr val="tx1"/>
                </a:solidFill>
                <a:latin typeface="Arial" pitchFamily="34" charset="0"/>
              </a:defRPr>
            </a:lvl7pPr>
            <a:lvl8pPr marL="3560540" indent="-237369" eaLnBrk="0" fontAlgn="base" hangingPunct="0">
              <a:spcBef>
                <a:spcPct val="0"/>
              </a:spcBef>
              <a:spcAft>
                <a:spcPct val="0"/>
              </a:spcAft>
              <a:defRPr>
                <a:solidFill>
                  <a:schemeClr val="tx1"/>
                </a:solidFill>
                <a:latin typeface="Arial" pitchFamily="34" charset="0"/>
              </a:defRPr>
            </a:lvl8pPr>
            <a:lvl9pPr marL="4035279" indent="-237369" eaLnBrk="0" fontAlgn="base" hangingPunct="0">
              <a:spcBef>
                <a:spcPct val="0"/>
              </a:spcBef>
              <a:spcAft>
                <a:spcPct val="0"/>
              </a:spcAft>
              <a:defRPr>
                <a:solidFill>
                  <a:schemeClr val="tx1"/>
                </a:solidFill>
                <a:latin typeface="Arial" pitchFamily="34" charset="0"/>
              </a:defRPr>
            </a:lvl9pPr>
          </a:lstStyle>
          <a:p>
            <a:pPr eaLnBrk="1" hangingPunct="1"/>
            <a:fld id="{AEC6A45D-3926-4E33-A634-DEE8EED233CE}" type="slidenum">
              <a:rPr lang="en-US" altLang="en-US" smtClean="0">
                <a:solidFill>
                  <a:prstClr val="black"/>
                </a:solidFill>
                <a:latin typeface="Times New Roman" pitchFamily="18" charset="0"/>
              </a:rPr>
              <a:pPr eaLnBrk="1" hangingPunct="1"/>
              <a:t>34</a:t>
            </a:fld>
            <a:endParaRPr lang="en-US" altLang="en-US" smtClean="0">
              <a:solidFill>
                <a:prstClr val="black"/>
              </a:solidFill>
              <a:latin typeface="Times New Roman" pitchFamily="18" charset="0"/>
            </a:endParaRPr>
          </a:p>
        </p:txBody>
      </p:sp>
    </p:spTree>
    <p:extLst>
      <p:ext uri="{BB962C8B-B14F-4D97-AF65-F5344CB8AC3E}">
        <p14:creationId xmlns:p14="http://schemas.microsoft.com/office/powerpoint/2010/main" val="3326746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examiner either needs to allow</a:t>
            </a:r>
            <a:r>
              <a:rPr lang="en-US" baseline="0" dirty="0" smtClean="0"/>
              <a:t> or reject the application, and a rejection or objection requires an explanation so that the applicant can respond. There are affirmative requirements on the applicant to get a patent – disclosure, claims – but the examiner needs to explain why these are deficient if there is a rejection made.</a:t>
            </a: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35</a:t>
            </a:fld>
            <a:endParaRPr lang="en-US" dirty="0"/>
          </a:p>
        </p:txBody>
      </p:sp>
    </p:spTree>
    <p:extLst>
      <p:ext uri="{BB962C8B-B14F-4D97-AF65-F5344CB8AC3E}">
        <p14:creationId xmlns:p14="http://schemas.microsoft.com/office/powerpoint/2010/main" val="3772562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655621E5-3DB1-4C16-8B5C-D4EF7E1AF61D}" type="slidenum">
              <a:rPr lang="en-US" smtClean="0">
                <a:solidFill>
                  <a:srgbClr val="000000"/>
                </a:solidFill>
                <a:latin typeface="Times New Roman" pitchFamily="18" charset="0"/>
              </a:rPr>
              <a:pPr eaLnBrk="1" hangingPunct="1"/>
              <a:t>36</a:t>
            </a:fld>
            <a:endParaRPr lang="en-US" smtClean="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480063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698500"/>
            <a:ext cx="5575300" cy="3484563"/>
          </a:xfrm>
        </p:spPr>
      </p:sp>
      <p:sp>
        <p:nvSpPr>
          <p:cNvPr id="3" name="Notes Placeholder 2"/>
          <p:cNvSpPr>
            <a:spLocks noGrp="1"/>
          </p:cNvSpPr>
          <p:nvPr>
            <p:ph type="body" idx="1"/>
          </p:nvPr>
        </p:nvSpPr>
        <p:spPr/>
        <p:txBody>
          <a:bodyPr/>
          <a:lstStyle/>
          <a:p>
            <a:r>
              <a:rPr lang="en-US" dirty="0" smtClean="0">
                <a:hlinkClick r:id="rId3"/>
              </a:rPr>
              <a:t>http://ip-science.thomsonreuters.com/m/pdfs/iphone-report.pdf</a:t>
            </a:r>
            <a:r>
              <a:rPr lang="en-US" dirty="0" smtClean="0"/>
              <a:t> </a:t>
            </a:r>
            <a:endParaRPr lang="en-US" dirty="0"/>
          </a:p>
        </p:txBody>
      </p:sp>
      <p:sp>
        <p:nvSpPr>
          <p:cNvPr id="4" name="Slide Number Placeholder 3"/>
          <p:cNvSpPr>
            <a:spLocks noGrp="1"/>
          </p:cNvSpPr>
          <p:nvPr>
            <p:ph type="sldNum" sz="quarter" idx="10"/>
          </p:nvPr>
        </p:nvSpPr>
        <p:spPr/>
        <p:txBody>
          <a:bodyPr/>
          <a:lstStyle/>
          <a:p>
            <a:fld id="{3AA289C4-16E7-445E-AF74-CEA827F3FF40}"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999001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Segoe UI"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egoe UI" charset="0"/>
                <a:ea typeface="ＭＳ Ｐゴシック" charset="0"/>
                <a:cs typeface="ＭＳ Ｐゴシック" charset="0"/>
              </a:defRPr>
            </a:lvl1pPr>
            <a:lvl2pPr marL="757066" indent="-291179" eaLnBrk="0" hangingPunct="0">
              <a:defRPr sz="2400">
                <a:solidFill>
                  <a:schemeClr val="tx1"/>
                </a:solidFill>
                <a:latin typeface="Segoe UI" charset="0"/>
                <a:ea typeface="ＭＳ Ｐゴシック" charset="0"/>
              </a:defRPr>
            </a:lvl2pPr>
            <a:lvl3pPr marL="1164717" indent="-232943" eaLnBrk="0" hangingPunct="0">
              <a:defRPr sz="2400">
                <a:solidFill>
                  <a:schemeClr val="tx1"/>
                </a:solidFill>
                <a:latin typeface="Segoe UI" charset="0"/>
                <a:ea typeface="ＭＳ Ｐゴシック" charset="0"/>
              </a:defRPr>
            </a:lvl3pPr>
            <a:lvl4pPr marL="1630604" indent="-232943" eaLnBrk="0" hangingPunct="0">
              <a:defRPr sz="2400">
                <a:solidFill>
                  <a:schemeClr val="tx1"/>
                </a:solidFill>
                <a:latin typeface="Segoe UI" charset="0"/>
                <a:ea typeface="ＭＳ Ｐゴシック" charset="0"/>
              </a:defRPr>
            </a:lvl4pPr>
            <a:lvl5pPr marL="2096491" indent="-232943" eaLnBrk="0" hangingPunct="0">
              <a:defRPr sz="2400">
                <a:solidFill>
                  <a:schemeClr val="tx1"/>
                </a:solidFill>
                <a:latin typeface="Segoe UI" charset="0"/>
                <a:ea typeface="ＭＳ Ｐゴシック" charset="0"/>
              </a:defRPr>
            </a:lvl5pPr>
            <a:lvl6pPr marL="2562377" indent="-232943" eaLnBrk="0" fontAlgn="base" hangingPunct="0">
              <a:spcBef>
                <a:spcPct val="0"/>
              </a:spcBef>
              <a:spcAft>
                <a:spcPct val="0"/>
              </a:spcAft>
              <a:defRPr sz="2400">
                <a:solidFill>
                  <a:schemeClr val="tx1"/>
                </a:solidFill>
                <a:latin typeface="Segoe UI" charset="0"/>
                <a:ea typeface="ＭＳ Ｐゴシック" charset="0"/>
              </a:defRPr>
            </a:lvl6pPr>
            <a:lvl7pPr marL="3028264" indent="-232943" eaLnBrk="0" fontAlgn="base" hangingPunct="0">
              <a:spcBef>
                <a:spcPct val="0"/>
              </a:spcBef>
              <a:spcAft>
                <a:spcPct val="0"/>
              </a:spcAft>
              <a:defRPr sz="2400">
                <a:solidFill>
                  <a:schemeClr val="tx1"/>
                </a:solidFill>
                <a:latin typeface="Segoe UI" charset="0"/>
                <a:ea typeface="ＭＳ Ｐゴシック" charset="0"/>
              </a:defRPr>
            </a:lvl7pPr>
            <a:lvl8pPr marL="3494151" indent="-232943" eaLnBrk="0" fontAlgn="base" hangingPunct="0">
              <a:spcBef>
                <a:spcPct val="0"/>
              </a:spcBef>
              <a:spcAft>
                <a:spcPct val="0"/>
              </a:spcAft>
              <a:defRPr sz="2400">
                <a:solidFill>
                  <a:schemeClr val="tx1"/>
                </a:solidFill>
                <a:latin typeface="Segoe UI" charset="0"/>
                <a:ea typeface="ＭＳ Ｐゴシック" charset="0"/>
              </a:defRPr>
            </a:lvl8pPr>
            <a:lvl9pPr marL="3960038" indent="-232943" eaLnBrk="0" fontAlgn="base" hangingPunct="0">
              <a:spcBef>
                <a:spcPct val="0"/>
              </a:spcBef>
              <a:spcAft>
                <a:spcPct val="0"/>
              </a:spcAft>
              <a:defRPr sz="2400">
                <a:solidFill>
                  <a:schemeClr val="tx1"/>
                </a:solidFill>
                <a:latin typeface="Segoe UI" charset="0"/>
                <a:ea typeface="ＭＳ Ｐゴシック" charset="0"/>
              </a:defRPr>
            </a:lvl9pPr>
          </a:lstStyle>
          <a:p>
            <a:pPr eaLnBrk="1" hangingPunct="1"/>
            <a:fld id="{90C42974-2BB5-5948-9BAE-DF084F23C34F}" type="slidenum">
              <a:rPr lang="en-US" sz="1200"/>
              <a:pPr eaLnBrk="1" hangingPunct="1"/>
              <a:t>38</a:t>
            </a:fld>
            <a:endParaRPr lang="en-US" sz="1200"/>
          </a:p>
        </p:txBody>
      </p:sp>
    </p:spTree>
    <p:extLst>
      <p:ext uri="{BB962C8B-B14F-4D97-AF65-F5344CB8AC3E}">
        <p14:creationId xmlns:p14="http://schemas.microsoft.com/office/powerpoint/2010/main" val="587190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BA40FB-BFDF-411A-A350-357CE0AE85E6}" type="slidenum">
              <a:rPr lang="en-US" smtClean="0"/>
              <a:pPr>
                <a:defRPr/>
              </a:pPr>
              <a:t>39</a:t>
            </a:fld>
            <a:endParaRPr lang="en-US"/>
          </a:p>
        </p:txBody>
      </p:sp>
    </p:spTree>
    <p:extLst>
      <p:ext uri="{BB962C8B-B14F-4D97-AF65-F5344CB8AC3E}">
        <p14:creationId xmlns:p14="http://schemas.microsoft.com/office/powerpoint/2010/main" val="3393374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latin typeface="+mn-lt"/>
              </a:rPr>
              <a:t>Regional program requirements </a:t>
            </a:r>
            <a:r>
              <a:rPr lang="en-US" dirty="0">
                <a:latin typeface="+mn-lt"/>
              </a:rPr>
              <a:t>regarding eligibility under the Federal Poverty Guidelines may vary.</a:t>
            </a:r>
            <a:endParaRPr lang="en-US" dirty="0" smtClean="0"/>
          </a:p>
        </p:txBody>
      </p:sp>
      <p:sp>
        <p:nvSpPr>
          <p:cNvPr id="4" name="Slide Number Placeholder 3"/>
          <p:cNvSpPr>
            <a:spLocks noGrp="1"/>
          </p:cNvSpPr>
          <p:nvPr>
            <p:ph type="sldNum" sz="quarter" idx="10"/>
          </p:nvPr>
        </p:nvSpPr>
        <p:spPr/>
        <p:txBody>
          <a:bodyPr/>
          <a:lstStyle/>
          <a:p>
            <a:fld id="{C9A6EC39-E22B-41FE-840A-B485BB03467C}" type="slidenum">
              <a:rPr lang="en-US" smtClean="0"/>
              <a:t>40</a:t>
            </a:fld>
            <a:endParaRPr lang="en-US"/>
          </a:p>
        </p:txBody>
      </p:sp>
    </p:spTree>
    <p:extLst>
      <p:ext uri="{BB962C8B-B14F-4D97-AF65-F5344CB8AC3E}">
        <p14:creationId xmlns:p14="http://schemas.microsoft.com/office/powerpoint/2010/main" val="1606218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A6EC39-E22B-41FE-840A-B485BB03467C}"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289933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endParaRPr lang="en-US"/>
          </a:p>
        </p:txBody>
      </p:sp>
      <p:sp>
        <p:nvSpPr>
          <p:cNvPr id="52228" name="Slide Number Placeholder 3"/>
          <p:cNvSpPr>
            <a:spLocks noGrp="1"/>
          </p:cNvSpPr>
          <p:nvPr>
            <p:ph type="sldNum" sz="quarter" idx="5"/>
          </p:nvPr>
        </p:nvSpPr>
        <p:spPr>
          <a:noFill/>
        </p:spPr>
        <p:txBody>
          <a:bodyPr/>
          <a:lstStyle>
            <a:lvl1pPr defTabSz="983309" eaLnBrk="0" hangingPunct="0">
              <a:defRPr sz="2500">
                <a:solidFill>
                  <a:srgbClr val="273C56"/>
                </a:solidFill>
                <a:latin typeface="Helvetica" pitchFamily="34" charset="0"/>
              </a:defRPr>
            </a:lvl1pPr>
            <a:lvl2pPr marL="785305" indent="-302040" defTabSz="983309" eaLnBrk="0" hangingPunct="0">
              <a:defRPr sz="2500">
                <a:solidFill>
                  <a:srgbClr val="273C56"/>
                </a:solidFill>
                <a:latin typeface="Helvetica" pitchFamily="34" charset="0"/>
              </a:defRPr>
            </a:lvl2pPr>
            <a:lvl3pPr marL="1208161" indent="-241632" defTabSz="983309" eaLnBrk="0" hangingPunct="0">
              <a:defRPr sz="2500">
                <a:solidFill>
                  <a:srgbClr val="273C56"/>
                </a:solidFill>
                <a:latin typeface="Helvetica" pitchFamily="34" charset="0"/>
              </a:defRPr>
            </a:lvl3pPr>
            <a:lvl4pPr marL="1691425" indent="-241632" defTabSz="983309" eaLnBrk="0" hangingPunct="0">
              <a:defRPr sz="2500">
                <a:solidFill>
                  <a:srgbClr val="273C56"/>
                </a:solidFill>
                <a:latin typeface="Helvetica" pitchFamily="34" charset="0"/>
              </a:defRPr>
            </a:lvl4pPr>
            <a:lvl5pPr marL="2174690" indent="-241632" defTabSz="983309" eaLnBrk="0" hangingPunct="0">
              <a:defRPr sz="2500">
                <a:solidFill>
                  <a:srgbClr val="273C56"/>
                </a:solidFill>
                <a:latin typeface="Helvetica" pitchFamily="34" charset="0"/>
              </a:defRPr>
            </a:lvl5pPr>
            <a:lvl6pPr marL="2657955" indent="-241632" defTabSz="983309" eaLnBrk="0" fontAlgn="base" hangingPunct="0">
              <a:spcBef>
                <a:spcPct val="20000"/>
              </a:spcBef>
              <a:spcAft>
                <a:spcPct val="0"/>
              </a:spcAft>
              <a:buFont typeface="Wingdings" pitchFamily="2" charset="2"/>
              <a:defRPr sz="2500">
                <a:solidFill>
                  <a:srgbClr val="273C56"/>
                </a:solidFill>
                <a:latin typeface="Helvetica" pitchFamily="34" charset="0"/>
              </a:defRPr>
            </a:lvl6pPr>
            <a:lvl7pPr marL="3141218" indent="-241632" defTabSz="983309" eaLnBrk="0" fontAlgn="base" hangingPunct="0">
              <a:spcBef>
                <a:spcPct val="20000"/>
              </a:spcBef>
              <a:spcAft>
                <a:spcPct val="0"/>
              </a:spcAft>
              <a:buFont typeface="Wingdings" pitchFamily="2" charset="2"/>
              <a:defRPr sz="2500">
                <a:solidFill>
                  <a:srgbClr val="273C56"/>
                </a:solidFill>
                <a:latin typeface="Helvetica" pitchFamily="34" charset="0"/>
              </a:defRPr>
            </a:lvl7pPr>
            <a:lvl8pPr marL="3624483" indent="-241632" defTabSz="983309" eaLnBrk="0" fontAlgn="base" hangingPunct="0">
              <a:spcBef>
                <a:spcPct val="20000"/>
              </a:spcBef>
              <a:spcAft>
                <a:spcPct val="0"/>
              </a:spcAft>
              <a:buFont typeface="Wingdings" pitchFamily="2" charset="2"/>
              <a:defRPr sz="2500">
                <a:solidFill>
                  <a:srgbClr val="273C56"/>
                </a:solidFill>
                <a:latin typeface="Helvetica" pitchFamily="34" charset="0"/>
              </a:defRPr>
            </a:lvl8pPr>
            <a:lvl9pPr marL="4107747" indent="-241632" defTabSz="983309" eaLnBrk="0" fontAlgn="base" hangingPunct="0">
              <a:spcBef>
                <a:spcPct val="20000"/>
              </a:spcBef>
              <a:spcAft>
                <a:spcPct val="0"/>
              </a:spcAft>
              <a:buFont typeface="Wingdings" pitchFamily="2" charset="2"/>
              <a:defRPr sz="2500">
                <a:solidFill>
                  <a:srgbClr val="273C56"/>
                </a:solidFill>
                <a:latin typeface="Helvetica" pitchFamily="34" charset="0"/>
              </a:defRPr>
            </a:lvl9pPr>
          </a:lstStyle>
          <a:p>
            <a:pPr eaLnBrk="1" hangingPunct="1"/>
            <a:fld id="{26C87A46-60A7-4B56-8499-FBED2FE223FB}" type="slidenum">
              <a:rPr lang="en-US" sz="1200">
                <a:solidFill>
                  <a:prstClr val="black"/>
                </a:solidFill>
                <a:latin typeface="Times New Roman" pitchFamily="18" charset="0"/>
              </a:rPr>
              <a:pPr eaLnBrk="1" hangingPunct="1"/>
              <a:t>47</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2486315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Segoe UI"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egoe UI" charset="0"/>
                <a:ea typeface="ＭＳ Ｐゴシック" charset="0"/>
                <a:cs typeface="ＭＳ Ｐゴシック" charset="0"/>
              </a:defRPr>
            </a:lvl1pPr>
            <a:lvl2pPr marL="757066" indent="-291179" eaLnBrk="0" hangingPunct="0">
              <a:defRPr sz="2400">
                <a:solidFill>
                  <a:schemeClr val="tx1"/>
                </a:solidFill>
                <a:latin typeface="Segoe UI" charset="0"/>
                <a:ea typeface="ＭＳ Ｐゴシック" charset="0"/>
              </a:defRPr>
            </a:lvl2pPr>
            <a:lvl3pPr marL="1164717" indent="-232943" eaLnBrk="0" hangingPunct="0">
              <a:defRPr sz="2400">
                <a:solidFill>
                  <a:schemeClr val="tx1"/>
                </a:solidFill>
                <a:latin typeface="Segoe UI" charset="0"/>
                <a:ea typeface="ＭＳ Ｐゴシック" charset="0"/>
              </a:defRPr>
            </a:lvl3pPr>
            <a:lvl4pPr marL="1630604" indent="-232943" eaLnBrk="0" hangingPunct="0">
              <a:defRPr sz="2400">
                <a:solidFill>
                  <a:schemeClr val="tx1"/>
                </a:solidFill>
                <a:latin typeface="Segoe UI" charset="0"/>
                <a:ea typeface="ＭＳ Ｐゴシック" charset="0"/>
              </a:defRPr>
            </a:lvl4pPr>
            <a:lvl5pPr marL="2096491" indent="-232943" eaLnBrk="0" hangingPunct="0">
              <a:defRPr sz="2400">
                <a:solidFill>
                  <a:schemeClr val="tx1"/>
                </a:solidFill>
                <a:latin typeface="Segoe UI" charset="0"/>
                <a:ea typeface="ＭＳ Ｐゴシック" charset="0"/>
              </a:defRPr>
            </a:lvl5pPr>
            <a:lvl6pPr marL="2562377" indent="-232943" eaLnBrk="0" fontAlgn="base" hangingPunct="0">
              <a:spcBef>
                <a:spcPct val="0"/>
              </a:spcBef>
              <a:spcAft>
                <a:spcPct val="0"/>
              </a:spcAft>
              <a:defRPr sz="2400">
                <a:solidFill>
                  <a:schemeClr val="tx1"/>
                </a:solidFill>
                <a:latin typeface="Segoe UI" charset="0"/>
                <a:ea typeface="ＭＳ Ｐゴシック" charset="0"/>
              </a:defRPr>
            </a:lvl6pPr>
            <a:lvl7pPr marL="3028264" indent="-232943" eaLnBrk="0" fontAlgn="base" hangingPunct="0">
              <a:spcBef>
                <a:spcPct val="0"/>
              </a:spcBef>
              <a:spcAft>
                <a:spcPct val="0"/>
              </a:spcAft>
              <a:defRPr sz="2400">
                <a:solidFill>
                  <a:schemeClr val="tx1"/>
                </a:solidFill>
                <a:latin typeface="Segoe UI" charset="0"/>
                <a:ea typeface="ＭＳ Ｐゴシック" charset="0"/>
              </a:defRPr>
            </a:lvl7pPr>
            <a:lvl8pPr marL="3494151" indent="-232943" eaLnBrk="0" fontAlgn="base" hangingPunct="0">
              <a:spcBef>
                <a:spcPct val="0"/>
              </a:spcBef>
              <a:spcAft>
                <a:spcPct val="0"/>
              </a:spcAft>
              <a:defRPr sz="2400">
                <a:solidFill>
                  <a:schemeClr val="tx1"/>
                </a:solidFill>
                <a:latin typeface="Segoe UI" charset="0"/>
                <a:ea typeface="ＭＳ Ｐゴシック" charset="0"/>
              </a:defRPr>
            </a:lvl8pPr>
            <a:lvl9pPr marL="3960038" indent="-232943" eaLnBrk="0" fontAlgn="base" hangingPunct="0">
              <a:spcBef>
                <a:spcPct val="0"/>
              </a:spcBef>
              <a:spcAft>
                <a:spcPct val="0"/>
              </a:spcAft>
              <a:defRPr sz="2400">
                <a:solidFill>
                  <a:schemeClr val="tx1"/>
                </a:solidFill>
                <a:latin typeface="Segoe UI" charset="0"/>
                <a:ea typeface="ＭＳ Ｐゴシック" charset="0"/>
              </a:defRPr>
            </a:lvl9pPr>
          </a:lstStyle>
          <a:p>
            <a:pPr eaLnBrk="1" hangingPunct="1"/>
            <a:fld id="{90C42974-2BB5-5948-9BAE-DF084F23C34F}" type="slidenum">
              <a:rPr lang="en-US" sz="1200"/>
              <a:pPr eaLnBrk="1" hangingPunct="1"/>
              <a:t>2</a:t>
            </a:fld>
            <a:endParaRPr lang="en-US" sz="1200"/>
          </a:p>
        </p:txBody>
      </p:sp>
    </p:spTree>
    <p:extLst>
      <p:ext uri="{BB962C8B-B14F-4D97-AF65-F5344CB8AC3E}">
        <p14:creationId xmlns:p14="http://schemas.microsoft.com/office/powerpoint/2010/main" val="419804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0888" y="709613"/>
            <a:ext cx="5670550" cy="35433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49</a:t>
            </a:fld>
            <a:endParaRPr lang="en-US" dirty="0"/>
          </a:p>
        </p:txBody>
      </p:sp>
    </p:spTree>
    <p:extLst>
      <p:ext uri="{BB962C8B-B14F-4D97-AF65-F5344CB8AC3E}">
        <p14:creationId xmlns:p14="http://schemas.microsoft.com/office/powerpoint/2010/main" val="714246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50</a:t>
            </a:fld>
            <a:endParaRPr lang="en-US" dirty="0"/>
          </a:p>
        </p:txBody>
      </p:sp>
    </p:spTree>
    <p:extLst>
      <p:ext uri="{BB962C8B-B14F-4D97-AF65-F5344CB8AC3E}">
        <p14:creationId xmlns:p14="http://schemas.microsoft.com/office/powerpoint/2010/main" val="413819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848203-2275-4F89-A3E2-A42E0A65BF78}" type="slidenum">
              <a:rPr lang="en-US" smtClean="0"/>
              <a:pPr>
                <a:defRPr/>
              </a:pPr>
              <a:t>52</a:t>
            </a:fld>
            <a:endParaRPr lang="en-US"/>
          </a:p>
        </p:txBody>
      </p:sp>
    </p:spTree>
    <p:extLst>
      <p:ext uri="{BB962C8B-B14F-4D97-AF65-F5344CB8AC3E}">
        <p14:creationId xmlns:p14="http://schemas.microsoft.com/office/powerpoint/2010/main" val="2341428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Segoe UI"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egoe UI" charset="0"/>
                <a:ea typeface="ＭＳ Ｐゴシック" charset="0"/>
                <a:cs typeface="ＭＳ Ｐゴシック" charset="0"/>
              </a:defRPr>
            </a:lvl1pPr>
            <a:lvl2pPr marL="757066" indent="-291179" eaLnBrk="0" hangingPunct="0">
              <a:defRPr sz="2400">
                <a:solidFill>
                  <a:schemeClr val="tx1"/>
                </a:solidFill>
                <a:latin typeface="Segoe UI" charset="0"/>
                <a:ea typeface="ＭＳ Ｐゴシック" charset="0"/>
              </a:defRPr>
            </a:lvl2pPr>
            <a:lvl3pPr marL="1164717" indent="-232943" eaLnBrk="0" hangingPunct="0">
              <a:defRPr sz="2400">
                <a:solidFill>
                  <a:schemeClr val="tx1"/>
                </a:solidFill>
                <a:latin typeface="Segoe UI" charset="0"/>
                <a:ea typeface="ＭＳ Ｐゴシック" charset="0"/>
              </a:defRPr>
            </a:lvl3pPr>
            <a:lvl4pPr marL="1630604" indent="-232943" eaLnBrk="0" hangingPunct="0">
              <a:defRPr sz="2400">
                <a:solidFill>
                  <a:schemeClr val="tx1"/>
                </a:solidFill>
                <a:latin typeface="Segoe UI" charset="0"/>
                <a:ea typeface="ＭＳ Ｐゴシック" charset="0"/>
              </a:defRPr>
            </a:lvl4pPr>
            <a:lvl5pPr marL="2096491" indent="-232943" eaLnBrk="0" hangingPunct="0">
              <a:defRPr sz="2400">
                <a:solidFill>
                  <a:schemeClr val="tx1"/>
                </a:solidFill>
                <a:latin typeface="Segoe UI" charset="0"/>
                <a:ea typeface="ＭＳ Ｐゴシック" charset="0"/>
              </a:defRPr>
            </a:lvl5pPr>
            <a:lvl6pPr marL="2562377" indent="-232943" eaLnBrk="0" fontAlgn="base" hangingPunct="0">
              <a:spcBef>
                <a:spcPct val="0"/>
              </a:spcBef>
              <a:spcAft>
                <a:spcPct val="0"/>
              </a:spcAft>
              <a:defRPr sz="2400">
                <a:solidFill>
                  <a:schemeClr val="tx1"/>
                </a:solidFill>
                <a:latin typeface="Segoe UI" charset="0"/>
                <a:ea typeface="ＭＳ Ｐゴシック" charset="0"/>
              </a:defRPr>
            </a:lvl6pPr>
            <a:lvl7pPr marL="3028264" indent="-232943" eaLnBrk="0" fontAlgn="base" hangingPunct="0">
              <a:spcBef>
                <a:spcPct val="0"/>
              </a:spcBef>
              <a:spcAft>
                <a:spcPct val="0"/>
              </a:spcAft>
              <a:defRPr sz="2400">
                <a:solidFill>
                  <a:schemeClr val="tx1"/>
                </a:solidFill>
                <a:latin typeface="Segoe UI" charset="0"/>
                <a:ea typeface="ＭＳ Ｐゴシック" charset="0"/>
              </a:defRPr>
            </a:lvl7pPr>
            <a:lvl8pPr marL="3494151" indent="-232943" eaLnBrk="0" fontAlgn="base" hangingPunct="0">
              <a:spcBef>
                <a:spcPct val="0"/>
              </a:spcBef>
              <a:spcAft>
                <a:spcPct val="0"/>
              </a:spcAft>
              <a:defRPr sz="2400">
                <a:solidFill>
                  <a:schemeClr val="tx1"/>
                </a:solidFill>
                <a:latin typeface="Segoe UI" charset="0"/>
                <a:ea typeface="ＭＳ Ｐゴシック" charset="0"/>
              </a:defRPr>
            </a:lvl8pPr>
            <a:lvl9pPr marL="3960038" indent="-232943" eaLnBrk="0" fontAlgn="base" hangingPunct="0">
              <a:spcBef>
                <a:spcPct val="0"/>
              </a:spcBef>
              <a:spcAft>
                <a:spcPct val="0"/>
              </a:spcAft>
              <a:defRPr sz="2400">
                <a:solidFill>
                  <a:schemeClr val="tx1"/>
                </a:solidFill>
                <a:latin typeface="Segoe UI" charset="0"/>
                <a:ea typeface="ＭＳ Ｐゴシック" charset="0"/>
              </a:defRPr>
            </a:lvl9pPr>
          </a:lstStyle>
          <a:p>
            <a:pPr eaLnBrk="1" hangingPunct="1"/>
            <a:fld id="{90C42974-2BB5-5948-9BAE-DF084F23C34F}" type="slidenum">
              <a:rPr lang="en-US" sz="1200"/>
              <a:pPr eaLnBrk="1" hangingPunct="1"/>
              <a:t>53</a:t>
            </a:fld>
            <a:endParaRPr lang="en-US" sz="1200"/>
          </a:p>
        </p:txBody>
      </p:sp>
    </p:spTree>
    <p:extLst>
      <p:ext uri="{BB962C8B-B14F-4D97-AF65-F5344CB8AC3E}">
        <p14:creationId xmlns:p14="http://schemas.microsoft.com/office/powerpoint/2010/main" val="2999406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54</a:t>
            </a:fld>
            <a:endParaRPr lang="en-US" dirty="0"/>
          </a:p>
        </p:txBody>
      </p:sp>
    </p:spTree>
    <p:extLst>
      <p:ext uri="{BB962C8B-B14F-4D97-AF65-F5344CB8AC3E}">
        <p14:creationId xmlns:p14="http://schemas.microsoft.com/office/powerpoint/2010/main" val="4174374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759"/>
            <a:r>
              <a:rPr lang="en-US" dirty="0" smtClean="0"/>
              <a:t>Good news is that www.uspto.gov</a:t>
            </a:r>
            <a:r>
              <a:rPr lang="en-US" baseline="0" dirty="0" smtClean="0"/>
              <a:t> is full of helpful materials. However, remember that </a:t>
            </a:r>
            <a:r>
              <a:rPr lang="en-US" dirty="0" smtClean="0"/>
              <a:t>the amount of resources available on the USPTO website is often overwhelming to first time </a:t>
            </a:r>
            <a:r>
              <a:rPr lang="en-US" i="1" dirty="0" smtClean="0"/>
              <a:t>pro se</a:t>
            </a:r>
            <a:r>
              <a:rPr lang="en-US" dirty="0" smtClean="0"/>
              <a:t> filers so walk them thru the website to relevant resources as needed. </a:t>
            </a:r>
          </a:p>
          <a:p>
            <a:pPr defTabSz="483759"/>
            <a:endParaRPr lang="en-US" dirty="0" smtClean="0"/>
          </a:p>
          <a:p>
            <a:pPr defTabSz="483759"/>
            <a:r>
              <a:rPr lang="en-US" dirty="0" smtClean="0"/>
              <a:t>This is in addition to all of the forms, fee schedule, etc. that are online as well to assist with filing.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55</a:t>
            </a:fld>
            <a:endParaRPr lang="en-US" dirty="0"/>
          </a:p>
        </p:txBody>
      </p:sp>
    </p:spTree>
    <p:extLst>
      <p:ext uri="{BB962C8B-B14F-4D97-AF65-F5344CB8AC3E}">
        <p14:creationId xmlns:p14="http://schemas.microsoft.com/office/powerpoint/2010/main" val="4119790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USPTO does not govern</a:t>
            </a:r>
            <a:r>
              <a:rPr lang="en-US" baseline="0" dirty="0" smtClean="0"/>
              <a:t> </a:t>
            </a:r>
            <a:r>
              <a:rPr lang="en-US" i="1" baseline="0" dirty="0" smtClean="0"/>
              <a:t>pro bono </a:t>
            </a:r>
            <a:r>
              <a:rPr lang="en-US" baseline="0" dirty="0" smtClean="0"/>
              <a:t>and each state has is own requirements for eligibility.</a:t>
            </a: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56</a:t>
            </a:fld>
            <a:endParaRPr lang="en-US" dirty="0"/>
          </a:p>
        </p:txBody>
      </p:sp>
    </p:spTree>
    <p:extLst>
      <p:ext uri="{BB962C8B-B14F-4D97-AF65-F5344CB8AC3E}">
        <p14:creationId xmlns:p14="http://schemas.microsoft.com/office/powerpoint/2010/main" val="644471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USPTO does not govern</a:t>
            </a:r>
            <a:r>
              <a:rPr lang="en-US" baseline="0" dirty="0" smtClean="0"/>
              <a:t> </a:t>
            </a:r>
            <a:r>
              <a:rPr lang="en-US" i="1" baseline="0" dirty="0" smtClean="0"/>
              <a:t>pro bono </a:t>
            </a:r>
            <a:r>
              <a:rPr lang="en-US" baseline="0" dirty="0" smtClean="0"/>
              <a:t>and each state has is own requirements for eligibility.</a:t>
            </a: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57</a:t>
            </a:fld>
            <a:endParaRPr lang="en-US" dirty="0"/>
          </a:p>
        </p:txBody>
      </p:sp>
    </p:spTree>
    <p:extLst>
      <p:ext uri="{BB962C8B-B14F-4D97-AF65-F5344CB8AC3E}">
        <p14:creationId xmlns:p14="http://schemas.microsoft.com/office/powerpoint/2010/main" val="3258029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58</a:t>
            </a:fld>
            <a:endParaRPr lang="en-US" dirty="0"/>
          </a:p>
        </p:txBody>
      </p:sp>
    </p:spTree>
    <p:extLst>
      <p:ext uri="{BB962C8B-B14F-4D97-AF65-F5344CB8AC3E}">
        <p14:creationId xmlns:p14="http://schemas.microsoft.com/office/powerpoint/2010/main" val="17441359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Application</a:t>
            </a:r>
            <a:r>
              <a:rPr lang="en-US" u="sng" baseline="0" dirty="0" smtClean="0"/>
              <a:t> Assistance Unit (AAU) </a:t>
            </a:r>
            <a:r>
              <a:rPr lang="en-US" baseline="0" dirty="0" smtClean="0"/>
              <a:t>= </a:t>
            </a:r>
            <a:r>
              <a:rPr lang="en-US" dirty="0"/>
              <a:t>Formerly the Office of Initial Patent Examination (OIPE) and the Office of Patent Publications (OPP). To check on the status of Power of Attorney, change of address, provisional application status, and express abandonment. Also, for help with filing receipt questions, change/withdrawal of attorney, notice of abandonment for patent, notice of missing parts letter, lost grants or soft copies, certification of correction, filing a patent to the file repository, listing a patent for sale in official gazette, processing of Certificates of Corrections, or to speak to an AAU representative. Assistance is available Monday through Friday (except federal holidays) from 8:30 a.m. to 5 p.m. ET.</a:t>
            </a:r>
          </a:p>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59</a:t>
            </a:fld>
            <a:endParaRPr lang="en-US" dirty="0"/>
          </a:p>
        </p:txBody>
      </p:sp>
    </p:spTree>
    <p:extLst>
      <p:ext uri="{BB962C8B-B14F-4D97-AF65-F5344CB8AC3E}">
        <p14:creationId xmlns:p14="http://schemas.microsoft.com/office/powerpoint/2010/main" val="1637911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698500"/>
            <a:ext cx="5575300" cy="3484563"/>
          </a:xfrm>
        </p:spPr>
      </p:sp>
      <p:sp>
        <p:nvSpPr>
          <p:cNvPr id="3" name="Notes Placeholder 2"/>
          <p:cNvSpPr>
            <a:spLocks noGrp="1"/>
          </p:cNvSpPr>
          <p:nvPr>
            <p:ph type="body" idx="1"/>
          </p:nvPr>
        </p:nvSpPr>
        <p:spPr/>
        <p:txBody>
          <a:bodyPr/>
          <a:lstStyle/>
          <a:p>
            <a:r>
              <a:rPr lang="en-GB" b="1" dirty="0" smtClean="0"/>
              <a:t>Patents: </a:t>
            </a:r>
            <a:r>
              <a:rPr lang="en-GB" dirty="0" smtClean="0"/>
              <a:t>Only inventions with utility or design can be patented and they will be disclosed to the public. The patent office will examine the patent application to determine whether the stringent requirements for a patent grant are met.</a:t>
            </a:r>
            <a:endParaRPr lang="en-GB" b="1" dirty="0" smtClean="0"/>
          </a:p>
          <a:p>
            <a:r>
              <a:rPr lang="en-GB" b="1" dirty="0" smtClean="0"/>
              <a:t>Copyright: </a:t>
            </a:r>
            <a:r>
              <a:rPr lang="en-GB" dirty="0" smtClean="0"/>
              <a:t>Copyright includes, for example, literature, art, drama, music, photographs, recordings, broadcasts, etc.</a:t>
            </a:r>
            <a:endParaRPr lang="en-GB" b="1" dirty="0" smtClean="0"/>
          </a:p>
          <a:p>
            <a:r>
              <a:rPr lang="en-GB" b="1" dirty="0" smtClean="0"/>
              <a:t>Trade marks:</a:t>
            </a:r>
            <a:r>
              <a:rPr lang="en-GB" dirty="0" smtClean="0"/>
              <a:t> Trade marks are distinctive signs or indicators of the source of a product or service, e.g. names, logos, colours applied to the owner's products or services, which distinguish them from products or services provided by competitors. </a:t>
            </a:r>
            <a:endParaRPr lang="en-GB" b="1" dirty="0" smtClean="0"/>
          </a:p>
          <a:p>
            <a:r>
              <a:rPr lang="en-GB" b="1" dirty="0" smtClean="0"/>
              <a:t>Registered designs:</a:t>
            </a:r>
            <a:r>
              <a:rPr lang="en-GB" dirty="0" smtClean="0"/>
              <a:t> Registered designs protect the external appearance of a product. They do not give any protection for technical aspects. They include new patterns, ornaments and shapes. To be officially registered, designs need to be original and distinctive. The artistic aspects of a design may also be protected by copyright. </a:t>
            </a:r>
          </a:p>
          <a:p>
            <a:r>
              <a:rPr lang="en-GB" b="1" dirty="0" smtClean="0"/>
              <a:t>Unregistered designs also enjoy some protection. </a:t>
            </a:r>
            <a:r>
              <a:rPr lang="en-GB" dirty="0" smtClean="0"/>
              <a:t>An unregistered design is</a:t>
            </a:r>
            <a:r>
              <a:rPr lang="en-GB" b="1" dirty="0" smtClean="0"/>
              <a:t> </a:t>
            </a:r>
            <a:r>
              <a:rPr lang="en-GB" dirty="0" smtClean="0"/>
              <a:t>a free, automatic right that you get when you present a design to the public. It gives you the right to stop anyone from copying your design but typically the protection afforded by an unregistered design is of more limited duration than that available for a registered design.</a:t>
            </a:r>
            <a:endParaRPr lang="en-GB" b="1" dirty="0" smtClean="0"/>
          </a:p>
          <a:p>
            <a:r>
              <a:rPr lang="en-GB" b="1" dirty="0" smtClean="0"/>
              <a:t>Trade secrets: </a:t>
            </a:r>
            <a:r>
              <a:rPr lang="en-GB" dirty="0" smtClean="0"/>
              <a:t>Trade secrets cover information not known to the public. If the possessor of such information is careful to keep the information confidential (e.g. by signing </a:t>
            </a:r>
            <a:r>
              <a:rPr lang="en-GB" b="1" dirty="0" smtClean="0"/>
              <a:t>non-disclosure agreements </a:t>
            </a:r>
            <a:r>
              <a:rPr lang="en-GB" dirty="0" smtClean="0"/>
              <a:t>with employees/partners) he can sue anyone who steals it. However, trade secrets offer no protection against reverse-engineering or against competitors who independently make the same invention.</a:t>
            </a:r>
          </a:p>
        </p:txBody>
      </p:sp>
      <p:sp>
        <p:nvSpPr>
          <p:cNvPr id="4" name="Slide Number Placeholder 3"/>
          <p:cNvSpPr>
            <a:spLocks noGrp="1"/>
          </p:cNvSpPr>
          <p:nvPr>
            <p:ph type="sldNum" sz="quarter" idx="10"/>
          </p:nvPr>
        </p:nvSpPr>
        <p:spPr/>
        <p:txBody>
          <a:bodyPr/>
          <a:lstStyle/>
          <a:p>
            <a:fld id="{3AA289C4-16E7-445E-AF74-CEA827F3FF40}"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9254797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60</a:t>
            </a:fld>
            <a:endParaRPr lang="en-US" dirty="0"/>
          </a:p>
        </p:txBody>
      </p:sp>
    </p:spTree>
    <p:extLst>
      <p:ext uri="{BB962C8B-B14F-4D97-AF65-F5344CB8AC3E}">
        <p14:creationId xmlns:p14="http://schemas.microsoft.com/office/powerpoint/2010/main" val="3749535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61</a:t>
            </a:fld>
            <a:endParaRPr lang="en-US" dirty="0"/>
          </a:p>
        </p:txBody>
      </p:sp>
    </p:spTree>
    <p:extLst>
      <p:ext uri="{BB962C8B-B14F-4D97-AF65-F5344CB8AC3E}">
        <p14:creationId xmlns:p14="http://schemas.microsoft.com/office/powerpoint/2010/main" val="4193437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698500"/>
            <a:ext cx="5575300" cy="3484563"/>
          </a:xfrm>
        </p:spPr>
      </p:sp>
      <p:sp>
        <p:nvSpPr>
          <p:cNvPr id="3" name="Notes Placeholder 2"/>
          <p:cNvSpPr>
            <a:spLocks noGrp="1"/>
          </p:cNvSpPr>
          <p:nvPr>
            <p:ph type="body" idx="1"/>
          </p:nvPr>
        </p:nvSpPr>
        <p:spPr/>
        <p:txBody>
          <a:bodyPr/>
          <a:lstStyle/>
          <a:p>
            <a:r>
              <a:rPr lang="en-GB" b="1" dirty="0" smtClean="0"/>
              <a:t>Patents: </a:t>
            </a:r>
            <a:r>
              <a:rPr lang="en-GB" dirty="0" smtClean="0"/>
              <a:t>Only inventions with utility or design can be patented and they will be disclosed to the public. The patent office will examine the patent application to determine whether the stringent requirements for a patent grant are met.</a:t>
            </a:r>
            <a:endParaRPr lang="en-GB" b="1" dirty="0" smtClean="0"/>
          </a:p>
          <a:p>
            <a:r>
              <a:rPr lang="en-GB" b="1" dirty="0" smtClean="0"/>
              <a:t>Copyright: </a:t>
            </a:r>
            <a:r>
              <a:rPr lang="en-GB" dirty="0" smtClean="0"/>
              <a:t>Copyright includes, for example, literature, art, drama, music, photographs, recordings, broadcasts, etc.</a:t>
            </a:r>
            <a:endParaRPr lang="en-GB" b="1" dirty="0" smtClean="0"/>
          </a:p>
          <a:p>
            <a:r>
              <a:rPr lang="en-GB" b="1" dirty="0" smtClean="0"/>
              <a:t>Trade marks:</a:t>
            </a:r>
            <a:r>
              <a:rPr lang="en-GB" dirty="0" smtClean="0"/>
              <a:t> Trade marks are distinctive signs or indicators of the source of a product or service, e.g. names, logos, colours applied to the owner's products or services, which distinguish them from products or services provided by competitors. </a:t>
            </a:r>
            <a:endParaRPr lang="en-GB" b="1" dirty="0" smtClean="0"/>
          </a:p>
          <a:p>
            <a:r>
              <a:rPr lang="en-GB" b="1" dirty="0" smtClean="0"/>
              <a:t>Registered designs:</a:t>
            </a:r>
            <a:r>
              <a:rPr lang="en-GB" dirty="0" smtClean="0"/>
              <a:t> Registered designs protect the external appearance of a product. They do not give any protection for technical aspects. They include new patterns, ornaments and shapes. To be officially registered, designs need to be original and distinctive. The artistic aspects of a design may also be protected by copyright. </a:t>
            </a:r>
          </a:p>
          <a:p>
            <a:r>
              <a:rPr lang="en-GB" b="1" dirty="0" smtClean="0"/>
              <a:t>Unregistered designs also enjoy some protection. </a:t>
            </a:r>
            <a:r>
              <a:rPr lang="en-GB" dirty="0" smtClean="0"/>
              <a:t>An unregistered design is</a:t>
            </a:r>
            <a:r>
              <a:rPr lang="en-GB" b="1" dirty="0" smtClean="0"/>
              <a:t> </a:t>
            </a:r>
            <a:r>
              <a:rPr lang="en-GB" dirty="0" smtClean="0"/>
              <a:t>a free, automatic right that you get when you present a design to the public. It gives you the right to stop anyone from copying your design but typically the protection afforded by an unregistered design is of more limited duration than that available for a registered design.</a:t>
            </a:r>
            <a:endParaRPr lang="en-GB" b="1" dirty="0" smtClean="0"/>
          </a:p>
          <a:p>
            <a:r>
              <a:rPr lang="en-GB" b="1" dirty="0" smtClean="0"/>
              <a:t>Trade secrets: </a:t>
            </a:r>
            <a:r>
              <a:rPr lang="en-GB" dirty="0" smtClean="0"/>
              <a:t>Trade secrets cover information not known to the public. If the possessor of such information is careful to keep the information confidential (e.g. by signing </a:t>
            </a:r>
            <a:r>
              <a:rPr lang="en-GB" b="1" dirty="0" smtClean="0"/>
              <a:t>non-disclosure agreements </a:t>
            </a:r>
            <a:r>
              <a:rPr lang="en-GB" dirty="0" smtClean="0"/>
              <a:t>with employees/partners) he can sue anyone who steals it. However, trade secrets offer no protection against reverse-engineering or against competitors who independently make the same invention.</a:t>
            </a:r>
          </a:p>
        </p:txBody>
      </p:sp>
      <p:sp>
        <p:nvSpPr>
          <p:cNvPr id="4" name="Slide Number Placeholder 3"/>
          <p:cNvSpPr>
            <a:spLocks noGrp="1"/>
          </p:cNvSpPr>
          <p:nvPr>
            <p:ph type="sldNum" sz="quarter" idx="10"/>
          </p:nvPr>
        </p:nvSpPr>
        <p:spPr/>
        <p:txBody>
          <a:bodyPr/>
          <a:lstStyle/>
          <a:p>
            <a:fld id="{3AA289C4-16E7-445E-AF74-CEA827F3FF40}"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915160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10</a:t>
            </a:fld>
            <a:endParaRPr lang="en-US" dirty="0"/>
          </a:p>
        </p:txBody>
      </p:sp>
    </p:spTree>
    <p:extLst>
      <p:ext uri="{BB962C8B-B14F-4D97-AF65-F5344CB8AC3E}">
        <p14:creationId xmlns:p14="http://schemas.microsoft.com/office/powerpoint/2010/main" val="3763507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Robin’s egg blue- Tiffany and Company</a:t>
            </a:r>
          </a:p>
          <a:p>
            <a:r>
              <a:rPr lang="en-US" dirty="0" smtClean="0"/>
              <a:t>Canary</a:t>
            </a:r>
            <a:r>
              <a:rPr lang="en-US" baseline="0" dirty="0" smtClean="0"/>
              <a:t> yellow- 3M</a:t>
            </a:r>
          </a:p>
          <a:p>
            <a:r>
              <a:rPr lang="en-US" baseline="0" dirty="0" smtClean="0"/>
              <a:t>Pink Insulation- Owens Corning</a:t>
            </a:r>
          </a:p>
          <a:p>
            <a:r>
              <a:rPr lang="en-US" baseline="0" dirty="0" smtClean="0"/>
              <a:t>UPS…”What can brown do for you?”</a:t>
            </a:r>
          </a:p>
          <a:p>
            <a:r>
              <a:rPr lang="en-US" baseline="0" dirty="0" smtClean="0"/>
              <a:t>John Deere – green tractor body with yellow seat</a:t>
            </a:r>
            <a:endParaRPr lang="en-US" dirty="0"/>
          </a:p>
        </p:txBody>
      </p:sp>
      <p:sp>
        <p:nvSpPr>
          <p:cNvPr id="4" name="Slide Number Placeholder 3"/>
          <p:cNvSpPr>
            <a:spLocks noGrp="1"/>
          </p:cNvSpPr>
          <p:nvPr>
            <p:ph type="sldNum" sz="quarter" idx="10"/>
          </p:nvPr>
        </p:nvSpPr>
        <p:spPr/>
        <p:txBody>
          <a:bodyPr/>
          <a:lstStyle/>
          <a:p>
            <a:fld id="{B4464BC0-6FDB-472C-AF45-14F1BB9C09E5}" type="slidenum">
              <a:rPr lang="en-US" smtClean="0"/>
              <a:t>12</a:t>
            </a:fld>
            <a:endParaRPr lang="en-US" dirty="0"/>
          </a:p>
        </p:txBody>
      </p:sp>
    </p:spTree>
    <p:extLst>
      <p:ext uri="{BB962C8B-B14F-4D97-AF65-F5344CB8AC3E}">
        <p14:creationId xmlns:p14="http://schemas.microsoft.com/office/powerpoint/2010/main" val="2243050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Wingdings" pitchFamily="2" charset="2"/>
              <a:buChar char="§"/>
            </a:pPr>
            <a:r>
              <a:rPr lang="en-US" dirty="0" smtClean="0"/>
              <a:t>Copyright is </a:t>
            </a:r>
            <a:r>
              <a:rPr lang="en-US" altLang="en-US" dirty="0"/>
              <a:t>a form of protection provided by the laws of the United States to the authors of “original works of authorship”, including literary, dramatic, musical, artistic, and certain other intellectual works.  Copyright is a bundle of rights that gives the owner the right to 1) Make copies 2) Prepare derivative works (modifying) 3) Distribute copies 4) Perform the work publicly and 5) Display the work publicly</a:t>
            </a:r>
            <a:endParaRPr lang="en-US" dirty="0"/>
          </a:p>
        </p:txBody>
      </p:sp>
      <p:sp>
        <p:nvSpPr>
          <p:cNvPr id="4" name="Slide Number Placeholder 3"/>
          <p:cNvSpPr>
            <a:spLocks noGrp="1"/>
          </p:cNvSpPr>
          <p:nvPr>
            <p:ph type="sldNum" sz="quarter" idx="10"/>
          </p:nvPr>
        </p:nvSpPr>
        <p:spPr/>
        <p:txBody>
          <a:bodyPr/>
          <a:lstStyle/>
          <a:p>
            <a:fld id="{B4464BC0-6FDB-472C-AF45-14F1BB9C09E5}" type="slidenum">
              <a:rPr lang="en-US" smtClean="0"/>
              <a:t>16</a:t>
            </a:fld>
            <a:endParaRPr lang="en-US" dirty="0"/>
          </a:p>
        </p:txBody>
      </p:sp>
    </p:spTree>
    <p:extLst>
      <p:ext uri="{BB962C8B-B14F-4D97-AF65-F5344CB8AC3E}">
        <p14:creationId xmlns:p14="http://schemas.microsoft.com/office/powerpoint/2010/main" val="3360788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19</a:t>
            </a:fld>
            <a:endParaRPr lang="en-US" dirty="0"/>
          </a:p>
        </p:txBody>
      </p:sp>
    </p:spTree>
    <p:extLst>
      <p:ext uri="{BB962C8B-B14F-4D97-AF65-F5344CB8AC3E}">
        <p14:creationId xmlns:p14="http://schemas.microsoft.com/office/powerpoint/2010/main" val="3488869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mn-lt"/>
              </a:rPr>
              <a:t>Krispy Kreme got its start in 1937 when Vernon Rudolph bought a secret yeast-raised doughnut recipe from a French chef from New Orleans.  </a:t>
            </a:r>
          </a:p>
          <a:p>
            <a:pPr defTabSz="931774">
              <a:defRPr/>
            </a:pPr>
            <a:endParaRPr lang="en-US" dirty="0">
              <a:latin typeface="+mn-lt"/>
            </a:endParaRPr>
          </a:p>
          <a:p>
            <a:pPr defTabSz="931774">
              <a:defRPr/>
            </a:pPr>
            <a:r>
              <a:rPr lang="en-US" dirty="0">
                <a:latin typeface="+mn-lt"/>
              </a:rPr>
              <a:t>*</a:t>
            </a:r>
            <a:r>
              <a:rPr lang="en-US" dirty="0" smtClean="0"/>
              <a:t>To meet the most common definition of a trade secret, the information must be </a:t>
            </a:r>
            <a:r>
              <a:rPr lang="en-US" dirty="0" smtClean="0">
                <a:solidFill>
                  <a:schemeClr val="tx2"/>
                </a:solidFill>
              </a:rPr>
              <a:t>used in business</a:t>
            </a:r>
            <a:r>
              <a:rPr lang="en-US" dirty="0" smtClean="0"/>
              <a:t>, and give an opportunity to obtain an economic advantage over competitors who do not know or use it. Some examples </a:t>
            </a:r>
            <a:r>
              <a:rPr lang="en-US" baseline="0" dirty="0" smtClean="0"/>
              <a:t>include </a:t>
            </a:r>
            <a:r>
              <a:rPr lang="en-US" dirty="0" smtClean="0"/>
              <a:t>a formula, pattern, compilation, program, device, method, technique or process. </a:t>
            </a:r>
            <a:endParaRPr lang="en-US" dirty="0">
              <a:latin typeface="+mn-lt"/>
            </a:endParaRPr>
          </a:p>
        </p:txBody>
      </p:sp>
      <p:sp>
        <p:nvSpPr>
          <p:cNvPr id="4" name="Slide Number Placeholder 3"/>
          <p:cNvSpPr>
            <a:spLocks noGrp="1"/>
          </p:cNvSpPr>
          <p:nvPr>
            <p:ph type="sldNum" sz="quarter" idx="10"/>
          </p:nvPr>
        </p:nvSpPr>
        <p:spPr/>
        <p:txBody>
          <a:bodyPr/>
          <a:lstStyle/>
          <a:p>
            <a:fld id="{B4464BC0-6FDB-472C-AF45-14F1BB9C09E5}" type="slidenum">
              <a:rPr lang="en-US" smtClean="0"/>
              <a:t>21</a:t>
            </a:fld>
            <a:endParaRPr lang="en-US" dirty="0"/>
          </a:p>
        </p:txBody>
      </p:sp>
    </p:spTree>
    <p:extLst>
      <p:ext uri="{BB962C8B-B14F-4D97-AF65-F5344CB8AC3E}">
        <p14:creationId xmlns:p14="http://schemas.microsoft.com/office/powerpoint/2010/main" val="1178176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fld id="{BC9F8D49-474E-764F-BA9A-A887FD2831BF}" type="datetime1">
              <a:rPr lang="en-US" smtClean="0"/>
              <a:pPr/>
              <a:t>3/9/2017</a:t>
            </a:fld>
            <a:endParaRPr lang="en-US" dirty="0"/>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2661963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2312C8-4B8E-4B7B-98E2-834460F79714}" type="datetimeFigureOut">
              <a:rPr lang="en-US" smtClean="0"/>
              <a:t>3/9/2017</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153064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52118"/>
            <a:ext cx="4021100" cy="1990444"/>
          </a:xfrm>
          <a:prstGeom prst="rect">
            <a:avLst/>
          </a:prstGeom>
        </p:spPr>
      </p:pic>
    </p:spTree>
    <p:extLst>
      <p:ext uri="{BB962C8B-B14F-4D97-AF65-F5344CB8AC3E}">
        <p14:creationId xmlns:p14="http://schemas.microsoft.com/office/powerpoint/2010/main" val="2745986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fld id="{BC9F8D49-474E-764F-BA9A-A887FD2831BF}" type="datetime1">
              <a:rPr lang="en-US" smtClean="0">
                <a:solidFill>
                  <a:prstClr val="black">
                    <a:tint val="75000"/>
                  </a:prstClr>
                </a:solidFill>
              </a:rPr>
              <a:pPr/>
              <a:t>3/9/2017</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solidFill>
                  <a:prstClr val="black">
                    <a:tint val="75000"/>
                  </a:prstClr>
                </a:solidFill>
              </a:rPr>
              <a:pPr/>
              <a:t>‹#›</a:t>
            </a:fld>
            <a:endParaRPr lang="en-US" dirty="0">
              <a:solidFill>
                <a:prstClr val="black">
                  <a:tint val="75000"/>
                </a:prstClr>
              </a:solidFill>
            </a:endParaRPr>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847168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sp>
        <p:nvSpPr>
          <p:cNvPr id="9" name="Rectangle 8"/>
          <p:cNvSpPr/>
          <p:nvPr userDrawn="1"/>
        </p:nvSpPr>
        <p:spPr>
          <a:xfrm>
            <a:off x="0" y="0"/>
            <a:ext cx="9144000" cy="5714999"/>
          </a:xfrm>
          <a:prstGeom prst="rect">
            <a:avLst/>
          </a:prstGeom>
          <a:blipFill dpi="0" rotWithShape="1">
            <a:blip r:embed="rId2">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fld id="{BC9F8D49-474E-764F-BA9A-A887FD2831BF}" type="datetime1">
              <a:rPr lang="en-US" smtClean="0">
                <a:solidFill>
                  <a:prstClr val="black">
                    <a:tint val="75000"/>
                  </a:prstClr>
                </a:solidFill>
              </a:rPr>
              <a:pPr/>
              <a:t>3/9/2017</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solidFill>
                  <a:prstClr val="black">
                    <a:tint val="75000"/>
                  </a:prstClr>
                </a:solidFill>
              </a:rPr>
              <a:pPr/>
              <a:t>‹#›</a:t>
            </a:fld>
            <a:endParaRPr lang="en-US" dirty="0">
              <a:solidFill>
                <a:prstClr val="black">
                  <a:tint val="75000"/>
                </a:prstClr>
              </a:solidFill>
            </a:endParaRPr>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328084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3479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2312C8-4B8E-4B7B-98E2-834460F79714}" type="datetimeFigureOut">
              <a:rPr lang="en-US" smtClean="0">
                <a:solidFill>
                  <a:prstClr val="black">
                    <a:tint val="75000"/>
                  </a:prstClr>
                </a:solidFill>
              </a:rPr>
              <a:pPr/>
              <a:t>3/9/2017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DA454B-C859-4892-B9FA-68B588C9F5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3284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2312C8-4B8E-4B7B-98E2-834460F79714}" type="datetimeFigureOut">
              <a:rPr lang="en-US" smtClean="0">
                <a:solidFill>
                  <a:prstClr val="black">
                    <a:tint val="75000"/>
                  </a:prstClr>
                </a:solidFill>
              </a:rPr>
              <a:pPr/>
              <a:t>3/9/2017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DA454B-C859-4892-B9FA-68B588C9F5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5687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2312C8-4B8E-4B7B-98E2-834460F79714}" type="datetimeFigureOut">
              <a:rPr lang="en-US" smtClean="0">
                <a:solidFill>
                  <a:prstClr val="black">
                    <a:tint val="75000"/>
                  </a:prstClr>
                </a:solidFill>
              </a:rPr>
              <a:pPr/>
              <a:t>3/9/2017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DA454B-C859-4892-B9FA-68B588C9F5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7172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2312C8-4B8E-4B7B-98E2-834460F79714}" type="datetimeFigureOut">
              <a:rPr lang="en-US" smtClean="0">
                <a:solidFill>
                  <a:prstClr val="black">
                    <a:tint val="75000"/>
                  </a:prstClr>
                </a:solidFill>
              </a:rPr>
              <a:pPr/>
              <a:t>3/9/2017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2DA454B-C859-4892-B9FA-68B588C9F5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3022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42312C8-4B8E-4B7B-98E2-834460F79714}" type="datetimeFigureOut">
              <a:rPr lang="en-US" smtClean="0">
                <a:solidFill>
                  <a:prstClr val="black">
                    <a:tint val="75000"/>
                  </a:prstClr>
                </a:solidFill>
              </a:rPr>
              <a:pPr/>
              <a:t>3/9/2017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2DA454B-C859-4892-B9FA-68B588C9F5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1521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sp>
        <p:nvSpPr>
          <p:cNvPr id="9" name="Rectangle 8"/>
          <p:cNvSpPr/>
          <p:nvPr userDrawn="1"/>
        </p:nvSpPr>
        <p:spPr>
          <a:xfrm>
            <a:off x="0" y="0"/>
            <a:ext cx="9144000" cy="5714999"/>
          </a:xfrm>
          <a:prstGeom prst="rect">
            <a:avLst/>
          </a:prstGeom>
          <a:blipFill dpi="0" rotWithShape="1">
            <a:blip r:embed="rId2">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fld id="{BC9F8D49-474E-764F-BA9A-A887FD2831BF}" type="datetime1">
              <a:rPr lang="en-US" smtClean="0"/>
              <a:pPr/>
              <a:t>3/9/2017</a:t>
            </a:fld>
            <a:endParaRPr lang="en-US" dirty="0"/>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1682424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2312C8-4B8E-4B7B-98E2-834460F79714}" type="datetimeFigureOut">
              <a:rPr lang="en-US" smtClean="0">
                <a:solidFill>
                  <a:prstClr val="black">
                    <a:tint val="75000"/>
                  </a:prstClr>
                </a:solidFill>
              </a:rPr>
              <a:pPr/>
              <a:t>3/9/2017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2DA454B-C859-4892-B9FA-68B588C9F5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7400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8208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582082"/>
            <a:ext cx="5111750" cy="45230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550457"/>
            <a:ext cx="3008313" cy="35546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2312C8-4B8E-4B7B-98E2-834460F79714}" type="datetimeFigureOut">
              <a:rPr lang="en-US" smtClean="0">
                <a:solidFill>
                  <a:prstClr val="black">
                    <a:tint val="75000"/>
                  </a:prstClr>
                </a:solidFill>
              </a:rPr>
              <a:pPr/>
              <a:t>3/9/2017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DA454B-C859-4892-B9FA-68B588C9F5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3959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2312C8-4B8E-4B7B-98E2-834460F79714}" type="datetimeFigureOut">
              <a:rPr lang="en-US" smtClean="0">
                <a:solidFill>
                  <a:prstClr val="black">
                    <a:tint val="75000"/>
                  </a:prstClr>
                </a:solidFill>
              </a:rPr>
              <a:pPr/>
              <a:t>3/9/2017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DA454B-C859-4892-B9FA-68B588C9F5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948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52118"/>
            <a:ext cx="4021100" cy="1990444"/>
          </a:xfrm>
          <a:prstGeom prst="rect">
            <a:avLst/>
          </a:prstGeom>
        </p:spPr>
      </p:pic>
    </p:spTree>
    <p:extLst>
      <p:ext uri="{BB962C8B-B14F-4D97-AF65-F5344CB8AC3E}">
        <p14:creationId xmlns:p14="http://schemas.microsoft.com/office/powerpoint/2010/main" val="32615695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31086582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190500"/>
            <a:ext cx="7162800" cy="889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587500"/>
            <a:ext cx="7772400" cy="3429000"/>
          </a:xfrm>
        </p:spPr>
        <p:txBody>
          <a:bodyPr/>
          <a:lstStyle/>
          <a:p>
            <a:pPr lvl="0"/>
            <a:endParaRPr lang="en-US" noProof="0"/>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DE6F5557-48E0-40D7-A118-F2359BFDF7E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967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fld id="{BC9F8D49-474E-764F-BA9A-A887FD2831BF}" type="datetime1">
              <a:rPr lang="en-US" smtClean="0">
                <a:solidFill>
                  <a:prstClr val="black">
                    <a:tint val="75000"/>
                  </a:prstClr>
                </a:solidFill>
              </a:rPr>
              <a:pPr/>
              <a:t>3/9/2017</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solidFill>
                  <a:prstClr val="black">
                    <a:tint val="75000"/>
                  </a:prstClr>
                </a:solidFill>
              </a:rPr>
              <a:pPr/>
              <a:t>‹#›</a:t>
            </a:fld>
            <a:endParaRPr lang="en-US" dirty="0">
              <a:solidFill>
                <a:prstClr val="black">
                  <a:tint val="75000"/>
                </a:prstClr>
              </a:solidFill>
            </a:endParaRPr>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8250788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sp>
        <p:nvSpPr>
          <p:cNvPr id="9" name="Rectangle 8"/>
          <p:cNvSpPr/>
          <p:nvPr userDrawn="1"/>
        </p:nvSpPr>
        <p:spPr>
          <a:xfrm>
            <a:off x="0" y="0"/>
            <a:ext cx="9144000" cy="5714999"/>
          </a:xfrm>
          <a:prstGeom prst="rect">
            <a:avLst/>
          </a:prstGeom>
          <a:blipFill dpi="0" rotWithShape="1">
            <a:blip r:embed="rId2">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fld id="{BC9F8D49-474E-764F-BA9A-A887FD2831BF}" type="datetime1">
              <a:rPr lang="en-US" smtClean="0">
                <a:solidFill>
                  <a:prstClr val="black">
                    <a:tint val="75000"/>
                  </a:prstClr>
                </a:solidFill>
              </a:rPr>
              <a:pPr/>
              <a:t>3/9/2017</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solidFill>
                  <a:prstClr val="black">
                    <a:tint val="75000"/>
                  </a:prstClr>
                </a:solidFill>
              </a:rPr>
              <a:pPr/>
              <a:t>‹#›</a:t>
            </a:fld>
            <a:endParaRPr lang="en-US" dirty="0">
              <a:solidFill>
                <a:prstClr val="black">
                  <a:tint val="75000"/>
                </a:prstClr>
              </a:solidFill>
            </a:endParaRPr>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4363139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3479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2312C8-4B8E-4B7B-98E2-834460F79714}" type="datetimeFigureOut">
              <a:rPr lang="en-US" smtClean="0">
                <a:solidFill>
                  <a:prstClr val="black">
                    <a:tint val="75000"/>
                  </a:prstClr>
                </a:solidFill>
              </a:rPr>
              <a:pPr/>
              <a:t>3/9/2017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DA454B-C859-4892-B9FA-68B588C9F5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66556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2312C8-4B8E-4B7B-98E2-834460F79714}" type="datetimeFigureOut">
              <a:rPr lang="en-US" smtClean="0">
                <a:solidFill>
                  <a:prstClr val="black">
                    <a:tint val="75000"/>
                  </a:prstClr>
                </a:solidFill>
              </a:rPr>
              <a:pPr/>
              <a:t>3/9/2017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DA454B-C859-4892-B9FA-68B588C9F5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9841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3479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2312C8-4B8E-4B7B-98E2-834460F79714}" type="datetimeFigureOut">
              <a:rPr lang="en-US" smtClean="0"/>
              <a:t>3/9/2017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26186722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2312C8-4B8E-4B7B-98E2-834460F79714}" type="datetimeFigureOut">
              <a:rPr lang="en-US" smtClean="0">
                <a:solidFill>
                  <a:prstClr val="black">
                    <a:tint val="75000"/>
                  </a:prstClr>
                </a:solidFill>
              </a:rPr>
              <a:pPr/>
              <a:t>3/9/2017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DA454B-C859-4892-B9FA-68B588C9F5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93395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2312C8-4B8E-4B7B-98E2-834460F79714}" type="datetimeFigureOut">
              <a:rPr lang="en-US" smtClean="0">
                <a:solidFill>
                  <a:prstClr val="black">
                    <a:tint val="75000"/>
                  </a:prstClr>
                </a:solidFill>
              </a:rPr>
              <a:pPr/>
              <a:t>3/9/2017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2DA454B-C859-4892-B9FA-68B588C9F5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53274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42312C8-4B8E-4B7B-98E2-834460F79714}" type="datetimeFigureOut">
              <a:rPr lang="en-US" smtClean="0">
                <a:solidFill>
                  <a:prstClr val="black">
                    <a:tint val="75000"/>
                  </a:prstClr>
                </a:solidFill>
              </a:rPr>
              <a:pPr/>
              <a:t>3/9/2017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2DA454B-C859-4892-B9FA-68B588C9F5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09559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2312C8-4B8E-4B7B-98E2-834460F79714}" type="datetimeFigureOut">
              <a:rPr lang="en-US" smtClean="0">
                <a:solidFill>
                  <a:prstClr val="black">
                    <a:tint val="75000"/>
                  </a:prstClr>
                </a:solidFill>
              </a:rPr>
              <a:pPr/>
              <a:t>3/9/2017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2DA454B-C859-4892-B9FA-68B588C9F5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89915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8208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582082"/>
            <a:ext cx="5111750" cy="45230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550457"/>
            <a:ext cx="3008313" cy="35546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2312C8-4B8E-4B7B-98E2-834460F79714}" type="datetimeFigureOut">
              <a:rPr lang="en-US" smtClean="0">
                <a:solidFill>
                  <a:prstClr val="black">
                    <a:tint val="75000"/>
                  </a:prstClr>
                </a:solidFill>
              </a:rPr>
              <a:pPr/>
              <a:t>3/9/2017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DA454B-C859-4892-B9FA-68B588C9F5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1284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2312C8-4B8E-4B7B-98E2-834460F79714}" type="datetimeFigureOut">
              <a:rPr lang="en-US" smtClean="0">
                <a:solidFill>
                  <a:prstClr val="black">
                    <a:tint val="75000"/>
                  </a:prstClr>
                </a:solidFill>
              </a:rPr>
              <a:pPr/>
              <a:t>3/9/2017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DA454B-C859-4892-B9FA-68B588C9F5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00619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52118"/>
            <a:ext cx="4021100" cy="1990444"/>
          </a:xfrm>
          <a:prstGeom prst="rect">
            <a:avLst/>
          </a:prstGeom>
        </p:spPr>
      </p:pic>
    </p:spTree>
    <p:extLst>
      <p:ext uri="{BB962C8B-B14F-4D97-AF65-F5344CB8AC3E}">
        <p14:creationId xmlns:p14="http://schemas.microsoft.com/office/powerpoint/2010/main" val="35550771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40988576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190500"/>
            <a:ext cx="7162800" cy="889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587500"/>
            <a:ext cx="7772400" cy="3429000"/>
          </a:xfrm>
        </p:spPr>
        <p:txBody>
          <a:bodyPr/>
          <a:lstStyle/>
          <a:p>
            <a:pPr lvl="0"/>
            <a:endParaRPr lang="en-US" noProof="0"/>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DE6F5557-48E0-40D7-A118-F2359BFDF7E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458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2312C8-4B8E-4B7B-98E2-834460F79714}" type="datetimeFigureOut">
              <a:rPr lang="en-US" smtClean="0"/>
              <a:t>3/9/2017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2322231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2312C8-4B8E-4B7B-98E2-834460F79714}" type="datetimeFigureOut">
              <a:rPr lang="en-US" smtClean="0"/>
              <a:t>3/9/2017</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3233405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2312C8-4B8E-4B7B-98E2-834460F79714}" type="datetimeFigureOut">
              <a:rPr lang="en-US" smtClean="0"/>
              <a:t>3/9/2017</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4164349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42312C8-4B8E-4B7B-98E2-834460F79714}" type="datetimeFigureOut">
              <a:rPr lang="en-US" smtClean="0"/>
              <a:t>3/9/2017</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1892130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2312C8-4B8E-4B7B-98E2-834460F79714}" type="datetimeFigureOut">
              <a:rPr lang="en-US" smtClean="0"/>
              <a:t>3/9/2017</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33820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8208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582082"/>
            <a:ext cx="5111750" cy="45230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550457"/>
            <a:ext cx="3008313" cy="35546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2312C8-4B8E-4B7B-98E2-834460F79714}" type="datetimeFigureOut">
              <a:rPr lang="en-US" smtClean="0"/>
              <a:t>3/9/2017</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255597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78022"/>
            <a:ext cx="8229600" cy="884058"/>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logo-black-bug-only-500px.png"/>
          <p:cNvPicPr>
            <a:picLocks noChangeAspect="1"/>
          </p:cNvPicPr>
          <p:nvPr/>
        </p:nvPicPr>
        <p:blipFill>
          <a:blip r:embed="rId14">
            <a:alphaModFix amt="4000"/>
            <a:extLst>
              <a:ext uri="{28A0092B-C50C-407E-A947-70E740481C1C}">
                <a14:useLocalDpi xmlns:a14="http://schemas.microsoft.com/office/drawing/2010/main" val="0"/>
              </a:ext>
            </a:extLst>
          </a:blip>
          <a:stretch>
            <a:fillRect/>
          </a:stretch>
        </p:blipFill>
        <p:spPr>
          <a:xfrm>
            <a:off x="7404527" y="4779975"/>
            <a:ext cx="1338875" cy="466862"/>
          </a:xfrm>
          <a:prstGeom prst="rect">
            <a:avLst/>
          </a:prstGeom>
        </p:spPr>
      </p:pic>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B42312C8-4B8E-4B7B-98E2-834460F79714}" type="datetimeFigureOut">
              <a:rPr lang="en-US" smtClean="0"/>
              <a:t>3/9/2017</a:t>
            </a:fld>
            <a:endParaRPr lang="en-US" dirty="0"/>
          </a:p>
        </p:txBody>
      </p:sp>
      <p:sp>
        <p:nvSpPr>
          <p:cNvPr id="6" name="Footer Placeholder 5"/>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6"/>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92DA454B-C859-4892-B9FA-68B588C9F547}" type="slidenum">
              <a:rPr lang="en-US" smtClean="0"/>
              <a:t>‹#›</a:t>
            </a:fld>
            <a:endParaRPr lang="en-US"/>
          </a:p>
        </p:txBody>
      </p:sp>
    </p:spTree>
    <p:extLst>
      <p:ext uri="{BB962C8B-B14F-4D97-AF65-F5344CB8AC3E}">
        <p14:creationId xmlns:p14="http://schemas.microsoft.com/office/powerpoint/2010/main" val="6328470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l" defTabSz="457200" rtl="0" eaLnBrk="1" latinLnBrk="0" hangingPunct="1">
        <a:spcBef>
          <a:spcPct val="0"/>
        </a:spcBef>
        <a:buNone/>
        <a:defRPr sz="4400" b="1" kern="1200">
          <a:solidFill>
            <a:schemeClr val="tx1"/>
          </a:solidFill>
          <a:latin typeface="Segoe UI"/>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78022"/>
            <a:ext cx="8229600" cy="884058"/>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descr="USPTO-logo-black-bug-only-500px.png"/>
          <p:cNvPicPr>
            <a:picLocks noChangeAspect="1"/>
          </p:cNvPicPr>
          <p:nvPr/>
        </p:nvPicPr>
        <p:blipFill>
          <a:blip r:embed="rId15">
            <a:alphaModFix amt="4000"/>
            <a:extLst>
              <a:ext uri="{28A0092B-C50C-407E-A947-70E740481C1C}">
                <a14:useLocalDpi xmlns:a14="http://schemas.microsoft.com/office/drawing/2010/main" val="0"/>
              </a:ext>
            </a:extLst>
          </a:blip>
          <a:stretch>
            <a:fillRect/>
          </a:stretch>
        </p:blipFill>
        <p:spPr>
          <a:xfrm>
            <a:off x="7404527" y="4779975"/>
            <a:ext cx="1338875" cy="466862"/>
          </a:xfrm>
          <a:prstGeom prst="rect">
            <a:avLst/>
          </a:prstGeom>
        </p:spPr>
      </p:pic>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B42312C8-4B8E-4B7B-98E2-834460F79714}" type="datetimeFigureOut">
              <a:rPr lang="en-US" smtClean="0">
                <a:solidFill>
                  <a:prstClr val="black">
                    <a:tint val="75000"/>
                  </a:prstClr>
                </a:solidFill>
              </a:rPr>
              <a:pPr/>
              <a:t>3/9/2017</a:t>
            </a:fld>
            <a:endParaRPr lang="en-US" dirty="0">
              <a:solidFill>
                <a:prstClr val="black">
                  <a:tint val="75000"/>
                </a:prstClr>
              </a:solidFill>
            </a:endParaRPr>
          </a:p>
        </p:txBody>
      </p:sp>
      <p:sp>
        <p:nvSpPr>
          <p:cNvPr id="6" name="Footer Placeholder 5"/>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7" name="Slide Number Placeholder 6"/>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92DA454B-C859-4892-B9FA-68B588C9F5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05226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sldNum="0" hdr="0" ftr="0" dt="0"/>
  <p:txStyles>
    <p:titleStyle>
      <a:lvl1pPr algn="l" defTabSz="457200" rtl="0" eaLnBrk="1" latinLnBrk="0" hangingPunct="1">
        <a:spcBef>
          <a:spcPct val="0"/>
        </a:spcBef>
        <a:buNone/>
        <a:defRPr sz="4400" b="1" kern="1200">
          <a:solidFill>
            <a:schemeClr val="tx1"/>
          </a:solidFill>
          <a:latin typeface="Segoe UI"/>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78022"/>
            <a:ext cx="8229600" cy="884058"/>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descr="USPTO-logo-black-bug-only-500px.png"/>
          <p:cNvPicPr>
            <a:picLocks noChangeAspect="1"/>
          </p:cNvPicPr>
          <p:nvPr/>
        </p:nvPicPr>
        <p:blipFill>
          <a:blip r:embed="rId15">
            <a:alphaModFix amt="4000"/>
            <a:extLst>
              <a:ext uri="{28A0092B-C50C-407E-A947-70E740481C1C}">
                <a14:useLocalDpi xmlns:a14="http://schemas.microsoft.com/office/drawing/2010/main" val="0"/>
              </a:ext>
            </a:extLst>
          </a:blip>
          <a:stretch>
            <a:fillRect/>
          </a:stretch>
        </p:blipFill>
        <p:spPr>
          <a:xfrm>
            <a:off x="7404527" y="4779975"/>
            <a:ext cx="1338875" cy="466862"/>
          </a:xfrm>
          <a:prstGeom prst="rect">
            <a:avLst/>
          </a:prstGeom>
        </p:spPr>
      </p:pic>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B42312C8-4B8E-4B7B-98E2-834460F79714}" type="datetimeFigureOut">
              <a:rPr lang="en-US" smtClean="0">
                <a:solidFill>
                  <a:prstClr val="black">
                    <a:tint val="75000"/>
                  </a:prstClr>
                </a:solidFill>
              </a:rPr>
              <a:pPr/>
              <a:t>3/9/2017</a:t>
            </a:fld>
            <a:endParaRPr lang="en-US" dirty="0">
              <a:solidFill>
                <a:prstClr val="black">
                  <a:tint val="75000"/>
                </a:prstClr>
              </a:solidFill>
            </a:endParaRPr>
          </a:p>
        </p:txBody>
      </p:sp>
      <p:sp>
        <p:nvSpPr>
          <p:cNvPr id="6" name="Footer Placeholder 5"/>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7" name="Slide Number Placeholder 6"/>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92DA454B-C859-4892-B9FA-68B588C9F5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32103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sldNum="0" hdr="0" ftr="0" dt="0"/>
  <p:txStyles>
    <p:titleStyle>
      <a:lvl1pPr algn="l" defTabSz="457200" rtl="0" eaLnBrk="1" latinLnBrk="0" hangingPunct="1">
        <a:spcBef>
          <a:spcPct val="0"/>
        </a:spcBef>
        <a:buNone/>
        <a:defRPr sz="4400" b="1" kern="1200">
          <a:solidFill>
            <a:schemeClr val="tx1"/>
          </a:solidFill>
          <a:latin typeface="Segoe UI"/>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wmf"/><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Layout" Target="../slideLayouts/slideLayout3.xml"/><Relationship Id="rId7" Type="http://schemas.openxmlformats.org/officeDocument/2006/relationships/image" Target="../media/image33.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notesSlide" Target="../notesSlides/notesSlide7.xml"/><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Hezron.Williams@uspto.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43.png"/><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51.wmf"/><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www.uspto.gov/video/cbt/certpck/index.htm"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mailto:probono@uspto.gov" TargetMode="External"/><Relationship Id="rId4" Type="http://schemas.openxmlformats.org/officeDocument/2006/relationships/hyperlink" Target="http://www.uspto.gov/probonopatents"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mailto:trademark@stcl.edu" TargetMode="External"/><Relationship Id="rId7" Type="http://schemas.openxmlformats.org/officeDocument/2006/relationships/hyperlink" Target="mailto:trademarks@law.tamu.edu" TargetMode="External"/><Relationship Id="rId2" Type="http://schemas.openxmlformats.org/officeDocument/2006/relationships/hyperlink" Target="mailto:patent@stcl.edu" TargetMode="External"/><Relationship Id="rId1" Type="http://schemas.openxmlformats.org/officeDocument/2006/relationships/slideLayout" Target="../slideLayouts/slideLayout3.xml"/><Relationship Id="rId6" Type="http://schemas.openxmlformats.org/officeDocument/2006/relationships/hyperlink" Target="mailto:patents@law.tamu.edu" TargetMode="External"/><Relationship Id="rId5" Type="http://schemas.openxmlformats.org/officeDocument/2006/relationships/hyperlink" Target="mailto:trademarkclinic@smu.edu" TargetMode="External"/><Relationship Id="rId4" Type="http://schemas.openxmlformats.org/officeDocument/2006/relationships/hyperlink" Target="mailto:patentclinic@smu.edu"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hyperlink" Target="mailto:TrademarkAsssistanceCenter@uspto.gov" TargetMode="Externa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www.uspto.gov/patents/ombudsman.jsp"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wmf"/></Relationships>
</file>

<file path=ppt/slides/_rels/slide50.xml.rels><?xml version="1.0" encoding="UTF-8" standalone="yes"?>
<Relationships xmlns="http://schemas.openxmlformats.org/package/2006/relationships"><Relationship Id="rId3" Type="http://schemas.openxmlformats.org/officeDocument/2006/relationships/hyperlink" Target="http://www.uspto.gov/patent/initiatives/post-prosecution-pilot"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hyperlink" Target="http://www.uspto.gov/patent/laws-and-regulations/interview-practice" TargetMode="External"/><Relationship Id="rId5" Type="http://schemas.openxmlformats.org/officeDocument/2006/relationships/hyperlink" Target="http://www.uspto.gov/patent/initiatives/quick-path-information-disclosure-statement-qpids" TargetMode="External"/><Relationship Id="rId4" Type="http://schemas.openxmlformats.org/officeDocument/2006/relationships/hyperlink" Target="http://www.uspto.gov/about-us/national-cancer-moonshot"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uspto.gov/patent/uspto-automated-interview-request-air-form.html" TargetMode="External"/><Relationship Id="rId2" Type="http://schemas.openxmlformats.org/officeDocument/2006/relationships/image" Target="../media/image63.png"/><Relationship Id="rId1" Type="http://schemas.openxmlformats.org/officeDocument/2006/relationships/slideLayout" Target="../slideLayouts/slideLayout3.xml"/><Relationship Id="rId5" Type="http://schemas.openxmlformats.org/officeDocument/2006/relationships/image" Target="../media/image65.png"/><Relationship Id="rId4" Type="http://schemas.openxmlformats.org/officeDocument/2006/relationships/image" Target="../media/image64.png"/></Relationships>
</file>

<file path=ppt/slides/_rels/slide5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www.uspto.gov/patents-getting-started/patent-basics/types-patent-applications/utility-patent/process-obtaining"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s://ipassessment.uspto.gov/index.html" TargetMode="External"/><Relationship Id="rId5" Type="http://schemas.openxmlformats.org/officeDocument/2006/relationships/hyperlink" Target="http://www.uspto.gov/video/cbt/basicpatenttraining/index.htm" TargetMode="External"/><Relationship Id="rId4" Type="http://schemas.openxmlformats.org/officeDocument/2006/relationships/hyperlink" Target="http://www.uspto.gov/patents-application-process/applying-online/getting-started-new-users"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uspto.gov/learning-and-resources/fees-and-payment/uspto-fee-schedule" TargetMode="External"/><Relationship Id="rId7" Type="http://schemas.openxmlformats.org/officeDocument/2006/relationships/hyperlink" Target="http://www.uspto.gov/patents-getting-started/using-legal-services/pro-bono/patent-pro-bono-program"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portal.uspto.gov/pair/PublicPair" TargetMode="External"/><Relationship Id="rId5" Type="http://schemas.openxmlformats.org/officeDocument/2006/relationships/hyperlink" Target="http://mpep.uspto.gov/RDMS/detail/manual/MPEP/current/d0e18.xml" TargetMode="External"/><Relationship Id="rId4" Type="http://schemas.openxmlformats.org/officeDocument/2006/relationships/hyperlink" Target="http://www.uspto.gov/patent/patents-forms"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www.uspto.gov/patents/ombudsman.jsp"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hyperlink" Target="https://www.uspto.gov/learning-and-resources/ip-policy/public-information-about-practitioners/law-school-faqs" TargetMode="External"/><Relationship Id="rId4" Type="http://schemas.openxmlformats.org/officeDocument/2006/relationships/hyperlink" Target="http://www.uspto.gov/learning-and-resources/ip-policy/public-information-about-practitioners/law-school-clinic-1"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www.uspto.gov/sites/default/files/web/offices/pac/dapp/opla/preognotice/formatrevamdtprac.pdf"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www.uspto.gov/web/offices/pac/dapp/opla/preognotice/sigexamples_alt_text.pdf"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mailto:IndependentInventor@uspto.gov"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www.uspto.gov/learning-and-resources/support-centers/application-assistance-unit-aau" TargetMode="External"/><Relationship Id="rId5" Type="http://schemas.openxmlformats.org/officeDocument/2006/relationships/hyperlink" Target="http://www.uspto.gov/patents-application-process/petitions" TargetMode="External"/><Relationship Id="rId4" Type="http://schemas.openxmlformats.org/officeDocument/2006/relationships/hyperlink" Target="http://www.uspto.gov/patents-getting-started/using-legal-services/pro-se-assistance-progra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wmf"/></Relationships>
</file>

<file path=ppt/slides/_rels/slide6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hyperlink" Target="mailto:TexasRegionalOffice@USPTO.GOV"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124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 y="400050"/>
            <a:ext cx="7406640" cy="857250"/>
          </a:xfrm>
        </p:spPr>
        <p:txBody>
          <a:bodyPr>
            <a:normAutofit/>
          </a:bodyPr>
          <a:lstStyle/>
          <a:p>
            <a:r>
              <a:rPr lang="en-US" dirty="0" smtClean="0"/>
              <a:t>What is a Trademark?</a:t>
            </a:r>
            <a:endParaRPr lang="en-US" b="1" dirty="0"/>
          </a:p>
        </p:txBody>
      </p:sp>
      <p:sp>
        <p:nvSpPr>
          <p:cNvPr id="4" name="Slide Number Placeholder 3"/>
          <p:cNvSpPr>
            <a:spLocks noGrp="1"/>
          </p:cNvSpPr>
          <p:nvPr>
            <p:ph type="sldNum" sz="quarter" idx="12"/>
          </p:nvPr>
        </p:nvSpPr>
        <p:spPr/>
        <p:txBody>
          <a:bodyPr/>
          <a:lstStyle/>
          <a:p>
            <a:fld id="{CECD74DD-7F0A-4E9D-B1E5-D8C82340D46E}" type="slidenum">
              <a:rPr lang="en-US" smtClean="0"/>
              <a:pPr/>
              <a:t>10</a:t>
            </a:fld>
            <a:endParaRPr lang="en-US" dirty="0"/>
          </a:p>
        </p:txBody>
      </p:sp>
      <p:sp>
        <p:nvSpPr>
          <p:cNvPr id="6" name="TextBox 5"/>
          <p:cNvSpPr txBox="1"/>
          <p:nvPr/>
        </p:nvSpPr>
        <p:spPr>
          <a:xfrm>
            <a:off x="868680" y="1498060"/>
            <a:ext cx="7262694" cy="3046988"/>
          </a:xfrm>
          <a:prstGeom prst="rect">
            <a:avLst/>
          </a:prstGeom>
          <a:noFill/>
        </p:spPr>
        <p:txBody>
          <a:bodyPr wrap="none" rtlCol="0">
            <a:spAutoFit/>
          </a:bodyPr>
          <a:lstStyle/>
          <a:p>
            <a:pPr fontAlgn="base"/>
            <a:r>
              <a:rPr lang="en-US" sz="2400" dirty="0"/>
              <a:t>A </a:t>
            </a:r>
            <a:r>
              <a:rPr lang="en-US" sz="2400" b="1" dirty="0"/>
              <a:t>trademark</a:t>
            </a:r>
            <a:r>
              <a:rPr lang="en-US" sz="2400" dirty="0"/>
              <a:t> is a word, phrase, symbol or design, </a:t>
            </a:r>
            <a:endParaRPr lang="en-US" sz="2400" dirty="0" smtClean="0"/>
          </a:p>
          <a:p>
            <a:pPr fontAlgn="base"/>
            <a:r>
              <a:rPr lang="en-US" sz="2400" dirty="0" smtClean="0"/>
              <a:t>or </a:t>
            </a:r>
            <a:r>
              <a:rPr lang="en-US" sz="2400" dirty="0"/>
              <a:t>a combination of words, phrases, symbols or </a:t>
            </a:r>
            <a:endParaRPr lang="en-US" sz="2400" dirty="0" smtClean="0"/>
          </a:p>
          <a:p>
            <a:pPr fontAlgn="base"/>
            <a:r>
              <a:rPr lang="en-US" sz="2400" dirty="0" smtClean="0"/>
              <a:t>designs</a:t>
            </a:r>
            <a:r>
              <a:rPr lang="en-US" sz="2400" dirty="0"/>
              <a:t>, that identifies and distinguishes the source </a:t>
            </a:r>
            <a:endParaRPr lang="en-US" sz="2400" dirty="0" smtClean="0"/>
          </a:p>
          <a:p>
            <a:pPr fontAlgn="base"/>
            <a:r>
              <a:rPr lang="en-US" sz="2400" dirty="0" smtClean="0"/>
              <a:t>of </a:t>
            </a:r>
            <a:r>
              <a:rPr lang="en-US" sz="2400" dirty="0"/>
              <a:t>the goods of one party from those of others.</a:t>
            </a:r>
          </a:p>
          <a:p>
            <a:pPr fontAlgn="base"/>
            <a:endParaRPr lang="en-US" sz="2400" dirty="0" smtClean="0"/>
          </a:p>
          <a:p>
            <a:pPr fontAlgn="base"/>
            <a:r>
              <a:rPr lang="en-US" sz="2400" dirty="0" smtClean="0"/>
              <a:t>A</a:t>
            </a:r>
            <a:r>
              <a:rPr lang="en-US" sz="2400" dirty="0"/>
              <a:t> </a:t>
            </a:r>
            <a:r>
              <a:rPr lang="en-US" sz="2400" b="1" dirty="0"/>
              <a:t>service mark</a:t>
            </a:r>
            <a:r>
              <a:rPr lang="en-US" sz="2400" dirty="0"/>
              <a:t> is the same as a trademark, </a:t>
            </a:r>
            <a:endParaRPr lang="en-US" sz="2400" dirty="0" smtClean="0"/>
          </a:p>
          <a:p>
            <a:pPr fontAlgn="base"/>
            <a:r>
              <a:rPr lang="en-US" sz="2400" dirty="0" smtClean="0"/>
              <a:t>except </a:t>
            </a:r>
            <a:r>
              <a:rPr lang="en-US" sz="2400" dirty="0"/>
              <a:t>that it identifies and distinguishes the </a:t>
            </a:r>
            <a:endParaRPr lang="en-US" sz="2400" dirty="0" smtClean="0"/>
          </a:p>
          <a:p>
            <a:pPr fontAlgn="base"/>
            <a:r>
              <a:rPr lang="en-US" sz="2400" dirty="0" smtClean="0"/>
              <a:t>source </a:t>
            </a:r>
            <a:r>
              <a:rPr lang="en-US" sz="2400" dirty="0"/>
              <a:t>of a service rather than a product. </a:t>
            </a:r>
            <a:endParaRPr lang="en-US" sz="2400" dirty="0" smtClean="0"/>
          </a:p>
        </p:txBody>
      </p:sp>
    </p:spTree>
    <p:extLst>
      <p:ext uri="{BB962C8B-B14F-4D97-AF65-F5344CB8AC3E}">
        <p14:creationId xmlns:p14="http://schemas.microsoft.com/office/powerpoint/2010/main" val="330215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90"/>
            <a:ext cx="8229600" cy="952500"/>
          </a:xfrm>
        </p:spPr>
        <p:txBody>
          <a:bodyPr>
            <a:normAutofit/>
          </a:bodyPr>
          <a:lstStyle/>
          <a:p>
            <a:r>
              <a:rPr lang="en-US" dirty="0"/>
              <a:t>EXAMPLES OF TRADEMARKS</a:t>
            </a:r>
            <a:endParaRPr lang="en-US" b="1" dirty="0"/>
          </a:p>
        </p:txBody>
      </p:sp>
      <p:sp>
        <p:nvSpPr>
          <p:cNvPr id="3" name="Content Placeholder 2"/>
          <p:cNvSpPr>
            <a:spLocks noGrp="1"/>
          </p:cNvSpPr>
          <p:nvPr>
            <p:ph idx="1"/>
          </p:nvPr>
        </p:nvSpPr>
        <p:spPr>
          <a:xfrm>
            <a:off x="152400" y="1143001"/>
            <a:ext cx="4572000" cy="4188354"/>
          </a:xfrm>
        </p:spPr>
        <p:txBody>
          <a:bodyPr>
            <a:normAutofit fontScale="92500" lnSpcReduction="20000"/>
          </a:bodyPr>
          <a:lstStyle/>
          <a:p>
            <a:pPr>
              <a:buFont typeface="Wingdings" panose="05000000000000000000" pitchFamily="2" charset="2"/>
              <a:buChar char="ü"/>
              <a:defRPr/>
            </a:pPr>
            <a:r>
              <a:rPr lang="en-US" sz="2400" dirty="0"/>
              <a:t>Trademarks can be </a:t>
            </a:r>
            <a:r>
              <a:rPr lang="en-US" sz="2400" b="1" u="sng" dirty="0"/>
              <a:t>WORDS</a:t>
            </a:r>
          </a:p>
          <a:p>
            <a:pPr>
              <a:defRPr/>
            </a:pPr>
            <a:endParaRPr lang="en-US" dirty="0"/>
          </a:p>
          <a:p>
            <a:pPr marL="0" indent="0" algn="ctr">
              <a:buFontTx/>
              <a:buNone/>
              <a:defRPr/>
            </a:pPr>
            <a:r>
              <a:rPr lang="en-US" dirty="0" smtClean="0"/>
              <a:t>STARBUCKS</a:t>
            </a:r>
            <a:endParaRPr lang="en-US" dirty="0"/>
          </a:p>
          <a:p>
            <a:pPr marL="0" indent="0" algn="ctr">
              <a:buFontTx/>
              <a:buNone/>
              <a:defRPr/>
            </a:pPr>
            <a:endParaRPr lang="en-US" dirty="0"/>
          </a:p>
          <a:p>
            <a:pPr marL="0" indent="0" algn="ctr">
              <a:buFontTx/>
              <a:buNone/>
              <a:defRPr/>
            </a:pPr>
            <a:endParaRPr lang="en-US" dirty="0" smtClean="0"/>
          </a:p>
          <a:p>
            <a:pPr marL="0" indent="0" algn="ctr">
              <a:buFontTx/>
              <a:buNone/>
              <a:defRPr/>
            </a:pPr>
            <a:r>
              <a:rPr lang="en-US" dirty="0" smtClean="0"/>
              <a:t>NIKE</a:t>
            </a:r>
            <a:endParaRPr lang="en-US" dirty="0"/>
          </a:p>
          <a:p>
            <a:pPr marL="0" indent="0" algn="ctr">
              <a:buFontTx/>
              <a:buNone/>
              <a:defRPr/>
            </a:pPr>
            <a:endParaRPr lang="en-US" dirty="0"/>
          </a:p>
          <a:p>
            <a:pPr marL="0" indent="0" algn="ctr">
              <a:buFontTx/>
              <a:buNone/>
              <a:defRPr/>
            </a:pPr>
            <a:r>
              <a:rPr lang="en-US" dirty="0"/>
              <a:t>	</a:t>
            </a:r>
            <a:endParaRPr lang="en-US" dirty="0" smtClean="0"/>
          </a:p>
          <a:p>
            <a:pPr marL="0" indent="0" algn="ctr">
              <a:buFontTx/>
              <a:buNone/>
              <a:defRPr/>
            </a:pPr>
            <a:r>
              <a:rPr lang="en-US" dirty="0" smtClean="0"/>
              <a:t>TARGET</a:t>
            </a:r>
            <a:endParaRPr lang="en-US" dirty="0"/>
          </a:p>
        </p:txBody>
      </p:sp>
      <p:sp>
        <p:nvSpPr>
          <p:cNvPr id="4" name="Slide Number Placeholder 3"/>
          <p:cNvSpPr>
            <a:spLocks noGrp="1"/>
          </p:cNvSpPr>
          <p:nvPr>
            <p:ph type="sldNum" sz="quarter" idx="12"/>
          </p:nvPr>
        </p:nvSpPr>
        <p:spPr/>
        <p:txBody>
          <a:bodyPr/>
          <a:lstStyle/>
          <a:p>
            <a:fld id="{CECD74DD-7F0A-4E9D-B1E5-D8C82340D46E}" type="slidenum">
              <a:rPr lang="en-US" smtClean="0"/>
              <a:pPr/>
              <a:t>11</a:t>
            </a:fld>
            <a:endParaRPr lang="en-US" dirty="0"/>
          </a:p>
        </p:txBody>
      </p:sp>
      <p:sp>
        <p:nvSpPr>
          <p:cNvPr id="5" name="Content Placeholder 2"/>
          <p:cNvSpPr txBox="1">
            <a:spLocks/>
          </p:cNvSpPr>
          <p:nvPr/>
        </p:nvSpPr>
        <p:spPr bwMode="auto">
          <a:xfrm>
            <a:off x="4312000" y="1079501"/>
            <a:ext cx="4831999" cy="4315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2" pitchFamily="18" charset="2"/>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Font typeface="Wingdings" panose="05000000000000000000" pitchFamily="2" charset="2"/>
              <a:buChar char="ü"/>
              <a:defRPr/>
            </a:pPr>
            <a:r>
              <a:rPr lang="en-US" sz="2400" dirty="0" smtClean="0"/>
              <a:t>Trademarks can be </a:t>
            </a:r>
            <a:r>
              <a:rPr lang="en-US" sz="2400" b="1" u="sng" dirty="0" smtClean="0"/>
              <a:t>DESIGNS</a:t>
            </a:r>
          </a:p>
          <a:p>
            <a:pPr>
              <a:defRPr/>
            </a:pPr>
            <a:endParaRPr lang="en-US" dirty="0" smtClean="0"/>
          </a:p>
          <a:p>
            <a:pPr marL="0" indent="0">
              <a:buFontTx/>
              <a:buNone/>
              <a:defRPr/>
            </a:pPr>
            <a:r>
              <a:rPr lang="en-US" dirty="0" smtClean="0"/>
              <a:t>	</a:t>
            </a:r>
          </a:p>
          <a:p>
            <a:pPr marL="0" indent="0">
              <a:buFontTx/>
              <a:buNone/>
              <a:defRPr/>
            </a:pPr>
            <a:r>
              <a:rPr lang="en-US" dirty="0" smtClean="0"/>
              <a:t>	</a:t>
            </a:r>
            <a:endParaRPr lang="en-US" dirty="0"/>
          </a:p>
        </p:txBody>
      </p:sp>
      <p:pic>
        <p:nvPicPr>
          <p:cNvPr id="20275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5791200" y="3155472"/>
            <a:ext cx="1828800" cy="718028"/>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accent1">
                        <a:gamma/>
                        <a:shade val="46275"/>
                        <a:invGamma/>
                      </a:schemeClr>
                    </a:gs>
                  </a:gsLst>
                  <a:lin ang="0" scaled="1"/>
                </a:gradFill>
              </a14:hiddenFill>
            </a:ext>
            <a:ext uri="{91240B29-F687-4F45-9708-019B960494DF}">
              <a14:hiddenLine xmlns:a14="http://schemas.microsoft.com/office/drawing/2010/main" w="38100" cap="flat" cmpd="sng">
                <a:solidFill>
                  <a:srgbClr val="EAEAEA"/>
                </a:solidFill>
                <a:prstDash val="solid"/>
                <a:miter lim="800000"/>
                <a:headEnd/>
                <a:tailEnd/>
              </a14:hiddenLine>
            </a:ext>
          </a:extLst>
        </p:spPr>
      </p:pic>
      <p:pic>
        <p:nvPicPr>
          <p:cNvPr id="6" name="Picture 2" descr="https://encrypted-tbn1.gstatic.com/images?q=tbn:ANd9GcRenjCRJaJ9ayxZA0Fi7S-9JNNrmem7WCeIoK5_LrDoVC-T8S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318000"/>
            <a:ext cx="1409700" cy="95301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upload.wikimedia.org/wikipedia/en/thumb/d/d3/Starbucks_Corporation_Logo_2011.svg/200px-Starbucks_Corporation_Logo_2011.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0357" y="1714500"/>
            <a:ext cx="1170485" cy="980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55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27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2082"/>
            <a:ext cx="8229600" cy="884058"/>
          </a:xfrm>
        </p:spPr>
        <p:txBody>
          <a:bodyPr>
            <a:normAutofit/>
          </a:bodyPr>
          <a:lstStyle/>
          <a:p>
            <a:r>
              <a:rPr lang="en-US" b="1" dirty="0"/>
              <a:t>EXAMPLES </a:t>
            </a:r>
            <a:r>
              <a:rPr lang="en-US" b="1" dirty="0" smtClean="0"/>
              <a:t>OF TRADEMARKS</a:t>
            </a:r>
            <a:endParaRPr lang="en-US" b="1" dirty="0"/>
          </a:p>
        </p:txBody>
      </p:sp>
      <p:sp>
        <p:nvSpPr>
          <p:cNvPr id="3" name="Content Placeholder 2"/>
          <p:cNvSpPr>
            <a:spLocks noGrp="1"/>
          </p:cNvSpPr>
          <p:nvPr>
            <p:ph idx="1"/>
          </p:nvPr>
        </p:nvSpPr>
        <p:spPr>
          <a:xfrm>
            <a:off x="76200" y="1206500"/>
            <a:ext cx="4343400" cy="4381500"/>
          </a:xfrm>
        </p:spPr>
        <p:txBody>
          <a:bodyPr>
            <a:normAutofit fontScale="92500" lnSpcReduction="20000"/>
          </a:bodyPr>
          <a:lstStyle/>
          <a:p>
            <a:pPr marL="0" indent="0">
              <a:buNone/>
              <a:defRPr/>
            </a:pPr>
            <a:r>
              <a:rPr lang="en-US" sz="2800" dirty="0"/>
              <a:t>Trademarks can </a:t>
            </a:r>
            <a:r>
              <a:rPr lang="en-US" sz="2800" dirty="0" smtClean="0"/>
              <a:t>also be:</a:t>
            </a:r>
          </a:p>
          <a:p>
            <a:pPr>
              <a:buFont typeface="Wingdings" panose="05000000000000000000" pitchFamily="2" charset="2"/>
              <a:buChar char="ü"/>
              <a:defRPr/>
            </a:pPr>
            <a:endParaRPr lang="en-US" sz="2400" dirty="0"/>
          </a:p>
          <a:p>
            <a:pPr lvl="1">
              <a:buFont typeface="Wingdings" panose="05000000000000000000" pitchFamily="2" charset="2"/>
              <a:buChar char="ü"/>
              <a:defRPr/>
            </a:pPr>
            <a:r>
              <a:rPr lang="en-US" sz="2000" dirty="0" smtClean="0"/>
              <a:t> </a:t>
            </a:r>
            <a:r>
              <a:rPr lang="en-US" sz="2000" b="1" u="sng" dirty="0" smtClean="0"/>
              <a:t>SMELLS</a:t>
            </a:r>
          </a:p>
          <a:p>
            <a:pPr marL="0" indent="0">
              <a:buNone/>
              <a:defRPr/>
            </a:pPr>
            <a:endParaRPr lang="en-US" b="1" u="sng" dirty="0"/>
          </a:p>
          <a:p>
            <a:pPr lvl="1">
              <a:buFont typeface="Wingdings" panose="05000000000000000000" pitchFamily="2" charset="2"/>
              <a:buChar char="ü"/>
            </a:pPr>
            <a:r>
              <a:rPr lang="en-US" sz="2000" b="1" u="sng" dirty="0" smtClean="0"/>
              <a:t>COLORS</a:t>
            </a:r>
          </a:p>
          <a:p>
            <a:pPr marL="0" indent="0">
              <a:buNone/>
            </a:pPr>
            <a:endParaRPr lang="en-US" b="1" u="sng" dirty="0" smtClean="0"/>
          </a:p>
          <a:p>
            <a:pPr lvl="1">
              <a:buFont typeface="Wingdings" panose="05000000000000000000" pitchFamily="2" charset="2"/>
              <a:buChar char="ü"/>
              <a:defRPr/>
            </a:pPr>
            <a:r>
              <a:rPr lang="en-US" sz="2000" b="1" u="sng" dirty="0" smtClean="0"/>
              <a:t>SOUNDS</a:t>
            </a:r>
          </a:p>
          <a:p>
            <a:pPr marL="0" indent="0">
              <a:buNone/>
              <a:defRPr/>
            </a:pPr>
            <a:endParaRPr lang="en-US" b="1" u="sng" dirty="0"/>
          </a:p>
          <a:p>
            <a:pPr lvl="1">
              <a:buFont typeface="Wingdings" panose="05000000000000000000" pitchFamily="2" charset="2"/>
              <a:buChar char="ü"/>
            </a:pPr>
            <a:r>
              <a:rPr lang="en-US" sz="2000" b="1" u="sng" dirty="0" smtClean="0"/>
              <a:t>SHAPES</a:t>
            </a:r>
          </a:p>
          <a:p>
            <a:pPr marL="0" indent="0">
              <a:buNone/>
            </a:pPr>
            <a:endParaRPr lang="en-US" dirty="0" smtClean="0"/>
          </a:p>
          <a:p>
            <a:pPr lvl="1">
              <a:buFont typeface="Wingdings" panose="05000000000000000000" pitchFamily="2" charset="2"/>
              <a:buChar char="ü"/>
              <a:defRPr/>
            </a:pPr>
            <a:r>
              <a:rPr lang="en-US" sz="2000" b="1" u="sng" dirty="0" smtClean="0"/>
              <a:t>PACKAGING</a:t>
            </a:r>
          </a:p>
          <a:p>
            <a:pPr marL="0" indent="0">
              <a:buNone/>
            </a:pPr>
            <a:endParaRPr lang="en-US" sz="2400"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CECD74DD-7F0A-4E9D-B1E5-D8C82340D46E}" type="slidenum">
              <a:rPr lang="en-US" smtClean="0"/>
              <a:pPr/>
              <a:t>12</a:t>
            </a:fld>
            <a:endParaRPr lang="en-US" dirty="0"/>
          </a:p>
        </p:txBody>
      </p:sp>
      <p:pic>
        <p:nvPicPr>
          <p:cNvPr id="9" name="Picture 8" descr="C:\Users\jbrun\AppData\Local\Microsoft\Windows\Temporary Internet Files\Content.IE5\IOKP4DH2\MP90042250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399" y="1343838"/>
            <a:ext cx="109728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lpham2\AppData\Local\Microsoft\Windows\Temporary Internet Files\Content.IE5\32FPE12K\MC90023870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5716" y="1171675"/>
            <a:ext cx="1071635" cy="873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5769" y="2588381"/>
            <a:ext cx="1254543"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3810000"/>
            <a:ext cx="1841386" cy="1041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72449" y="4635500"/>
            <a:ext cx="1855725"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42869" y="2812416"/>
            <a:ext cx="1135062" cy="851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39000" y="1584547"/>
            <a:ext cx="1675530" cy="1381881"/>
          </a:xfrm>
          <a:prstGeom prst="rect">
            <a:avLst/>
          </a:prstGeom>
        </p:spPr>
      </p:pic>
    </p:spTree>
    <p:extLst>
      <p:ext uri="{BB962C8B-B14F-4D97-AF65-F5344CB8AC3E}">
        <p14:creationId xmlns:p14="http://schemas.microsoft.com/office/powerpoint/2010/main" val="399109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09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Trademarks (U.S.)</a:t>
            </a:r>
            <a:endParaRPr lang="en-US" dirty="0"/>
          </a:p>
        </p:txBody>
      </p:sp>
      <p:pic>
        <p:nvPicPr>
          <p:cNvPr id="2056" name="Picture 8" descr="https://pbs.twimg.com/media/CknGKhnUYAA2E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2080"/>
            <a:ext cx="3624611" cy="19693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234448"/>
            <a:ext cx="2745363" cy="2059022"/>
          </a:xfrm>
          <a:prstGeom prst="rect">
            <a:avLst/>
          </a:prstGeom>
        </p:spPr>
      </p:pic>
      <p:sp>
        <p:nvSpPr>
          <p:cNvPr id="14" name="TextBox 13"/>
          <p:cNvSpPr txBox="1"/>
          <p:nvPr/>
        </p:nvSpPr>
        <p:spPr>
          <a:xfrm>
            <a:off x="3333344" y="1262080"/>
            <a:ext cx="5502613" cy="3970318"/>
          </a:xfrm>
          <a:prstGeom prst="rect">
            <a:avLst/>
          </a:prstGeom>
          <a:noFill/>
        </p:spPr>
        <p:txBody>
          <a:bodyPr wrap="square" rtlCol="0">
            <a:spAutoFit/>
          </a:bodyPr>
          <a:lstStyle/>
          <a:p>
            <a:r>
              <a:rPr lang="en-US" b="1" dirty="0" smtClean="0"/>
              <a:t>Trademark #1:</a:t>
            </a:r>
            <a:endParaRPr lang="en-US" dirty="0"/>
          </a:p>
          <a:p>
            <a:r>
              <a:rPr lang="en-US" dirty="0" smtClean="0"/>
              <a:t>Oct. 25, 1870</a:t>
            </a:r>
          </a:p>
          <a:p>
            <a:r>
              <a:rPr lang="en-US" dirty="0"/>
              <a:t>The first U.S. registration was granted in 1870 for an eagle logo used for paints by Averill Chemical Paint Co.</a:t>
            </a:r>
            <a:r>
              <a:rPr lang="en-US" dirty="0" smtClean="0"/>
              <a:t>, </a:t>
            </a:r>
            <a:r>
              <a:rPr lang="en-US" dirty="0"/>
              <a:t>no longer in use</a:t>
            </a:r>
            <a:r>
              <a:rPr lang="en-US" dirty="0" smtClean="0"/>
              <a:t>.</a:t>
            </a:r>
          </a:p>
          <a:p>
            <a:endParaRPr lang="en-US" dirty="0" smtClean="0"/>
          </a:p>
          <a:p>
            <a:endParaRPr lang="en-US" b="1" dirty="0" smtClean="0"/>
          </a:p>
          <a:p>
            <a:endParaRPr lang="en-US" b="1" dirty="0"/>
          </a:p>
          <a:p>
            <a:r>
              <a:rPr lang="en-US" b="1" dirty="0" smtClean="0"/>
              <a:t>Oldest Trademark still in use:</a:t>
            </a:r>
            <a:r>
              <a:rPr lang="en-US" dirty="0" smtClean="0"/>
              <a:t> </a:t>
            </a:r>
          </a:p>
          <a:p>
            <a:r>
              <a:rPr lang="en-US" dirty="0"/>
              <a:t>The oldest U.S. registered trademark still in use is trademark reg. no </a:t>
            </a:r>
            <a:r>
              <a:rPr lang="en-US" dirty="0" smtClean="0"/>
              <a:t>11210</a:t>
            </a:r>
            <a:r>
              <a:rPr lang="en-US" dirty="0"/>
              <a:t>,</a:t>
            </a:r>
            <a:r>
              <a:rPr lang="en-US" baseline="30000" dirty="0" smtClean="0"/>
              <a:t> </a:t>
            </a:r>
            <a:r>
              <a:rPr lang="en-US" dirty="0" smtClean="0"/>
              <a:t>a </a:t>
            </a:r>
            <a:r>
              <a:rPr lang="en-US" dirty="0"/>
              <a:t>depiction of the Biblical figure Samson wrestling a lion, registered in the United States on May 27, 1884 by the J.P. </a:t>
            </a:r>
            <a:r>
              <a:rPr lang="en-US" dirty="0" err="1"/>
              <a:t>Tolman</a:t>
            </a:r>
            <a:r>
              <a:rPr lang="en-US" dirty="0"/>
              <a:t> </a:t>
            </a:r>
            <a:r>
              <a:rPr lang="en-US" dirty="0" smtClean="0"/>
              <a:t>Company.</a:t>
            </a:r>
            <a:endParaRPr lang="en-US" dirty="0"/>
          </a:p>
        </p:txBody>
      </p:sp>
    </p:spTree>
    <p:extLst>
      <p:ext uri="{BB962C8B-B14F-4D97-AF65-F5344CB8AC3E}">
        <p14:creationId xmlns:p14="http://schemas.microsoft.com/office/powerpoint/2010/main" val="19482813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Copyrights</a:t>
            </a:r>
            <a:endParaRPr lang="en-US" dirty="0"/>
          </a:p>
        </p:txBody>
      </p:sp>
    </p:spTree>
    <p:extLst>
      <p:ext uri="{BB962C8B-B14F-4D97-AF65-F5344CB8AC3E}">
        <p14:creationId xmlns:p14="http://schemas.microsoft.com/office/powerpoint/2010/main" val="2770933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6"/>
          <p:cNvSpPr>
            <a:spLocks noGrp="1"/>
          </p:cNvSpPr>
          <p:nvPr>
            <p:ph type="body" sz="half" idx="2"/>
          </p:nvPr>
        </p:nvSpPr>
        <p:spPr>
          <a:xfrm>
            <a:off x="907915" y="1778000"/>
            <a:ext cx="7334655" cy="3365500"/>
          </a:xfrm>
        </p:spPr>
        <p:txBody>
          <a:bodyPr/>
          <a:lstStyle/>
          <a:p>
            <a:pPr eaLnBrk="1" hangingPunct="1"/>
            <a:r>
              <a:rPr lang="en-US" altLang="en-US" sz="2333" dirty="0"/>
              <a:t>Copyright is a legal protection for the authors of “original works of authorship,” including literary, dramatic, musical, artistic, and certain other intellectual works. </a:t>
            </a:r>
          </a:p>
          <a:p>
            <a:pPr eaLnBrk="1" hangingPunct="1"/>
            <a:r>
              <a:rPr lang="en-US" altLang="en-US" sz="2333" dirty="0">
                <a:solidFill>
                  <a:srgbClr val="273C56"/>
                </a:solidFill>
              </a:rPr>
              <a:t>		</a:t>
            </a:r>
            <a:endParaRPr lang="en-US" altLang="en-US" sz="2333" i="1" dirty="0">
              <a:solidFill>
                <a:srgbClr val="273C56"/>
              </a:solidFill>
            </a:endParaRPr>
          </a:p>
          <a:p>
            <a:pPr eaLnBrk="1" hangingPunct="1"/>
            <a:endParaRPr lang="en-US" altLang="en-US" sz="2333" dirty="0"/>
          </a:p>
        </p:txBody>
      </p:sp>
      <p:sp>
        <p:nvSpPr>
          <p:cNvPr id="16387" name="Rectangle 2"/>
          <p:cNvSpPr>
            <a:spLocks noGrp="1" noChangeArrowheads="1"/>
          </p:cNvSpPr>
          <p:nvPr>
            <p:ph type="title"/>
          </p:nvPr>
        </p:nvSpPr>
        <p:spPr>
          <a:xfrm>
            <a:off x="0" y="952500"/>
            <a:ext cx="9144000" cy="599282"/>
          </a:xfrm>
        </p:spPr>
        <p:txBody>
          <a:bodyPr>
            <a:noAutofit/>
          </a:bodyPr>
          <a:lstStyle/>
          <a:p>
            <a:pPr algn="ctr" eaLnBrk="1" hangingPunct="1"/>
            <a:r>
              <a:rPr lang="en-US" altLang="en-US" sz="4400" dirty="0">
                <a:latin typeface="Segoe UI" panose="020B0502040204020203" pitchFamily="34" charset="0"/>
              </a:rPr>
              <a:t>What is Copyright?</a:t>
            </a:r>
          </a:p>
        </p:txBody>
      </p:sp>
    </p:spTree>
    <p:extLst>
      <p:ext uri="{BB962C8B-B14F-4D97-AF65-F5344CB8AC3E}">
        <p14:creationId xmlns:p14="http://schemas.microsoft.com/office/powerpoint/2010/main" val="495318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9800" y="635000"/>
            <a:ext cx="2413032" cy="2737053"/>
          </a:xfrm>
          <a:prstGeom prst="rect">
            <a:avLst/>
          </a:prstGeom>
        </p:spPr>
      </p:pic>
      <p:pic>
        <p:nvPicPr>
          <p:cNvPr id="8" name="MS900431054[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43401" y="2006865"/>
            <a:ext cx="487363" cy="406136"/>
          </a:xfrm>
          <a:prstGeom prst="rect">
            <a:avLst/>
          </a:prstGeom>
        </p:spPr>
      </p:pic>
      <p:sp>
        <p:nvSpPr>
          <p:cNvPr id="2" name="Title 1"/>
          <p:cNvSpPr>
            <a:spLocks noGrp="1"/>
          </p:cNvSpPr>
          <p:nvPr>
            <p:ph type="title"/>
          </p:nvPr>
        </p:nvSpPr>
        <p:spPr>
          <a:xfrm>
            <a:off x="167090" y="470035"/>
            <a:ext cx="8805643" cy="952500"/>
          </a:xfrm>
        </p:spPr>
        <p:txBody>
          <a:bodyPr>
            <a:normAutofit fontScale="90000"/>
          </a:bodyPr>
          <a:lstStyle/>
          <a:p>
            <a:r>
              <a:rPr lang="en-US" sz="3600" b="1" dirty="0" smtClean="0"/>
              <a:t>Things Protected by Copyrights</a:t>
            </a:r>
            <a:r>
              <a:rPr lang="en-US" b="1" dirty="0"/>
              <a:t/>
            </a:r>
            <a:br>
              <a:rPr lang="en-US" b="1" dirty="0"/>
            </a:br>
            <a:endParaRPr lang="en-US" b="1" dirty="0"/>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7302" y="3322368"/>
            <a:ext cx="3199499" cy="2329133"/>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4008" y="1206500"/>
            <a:ext cx="2967392" cy="2139363"/>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0548" y="3429000"/>
            <a:ext cx="3110452" cy="2139363"/>
          </a:xfrm>
          <a:prstGeom prst="rect">
            <a:avLst/>
          </a:prstGeom>
        </p:spPr>
      </p:pic>
    </p:spTree>
    <p:extLst>
      <p:ext uri="{BB962C8B-B14F-4D97-AF65-F5344CB8AC3E}">
        <p14:creationId xmlns:p14="http://schemas.microsoft.com/office/powerpoint/2010/main" val="3374513483"/>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8"/>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6"/>
          <p:cNvSpPr>
            <a:spLocks noGrp="1"/>
          </p:cNvSpPr>
          <p:nvPr>
            <p:ph type="body" sz="half" idx="2"/>
          </p:nvPr>
        </p:nvSpPr>
        <p:spPr>
          <a:xfrm>
            <a:off x="1505479" y="1134894"/>
            <a:ext cx="5969000" cy="3785034"/>
          </a:xfrm>
        </p:spPr>
        <p:txBody>
          <a:bodyPr/>
          <a:lstStyle/>
          <a:p>
            <a:pPr eaLnBrk="1" hangingPunct="1"/>
            <a:r>
              <a:rPr lang="en-US" altLang="en-US" sz="2333" dirty="0">
                <a:solidFill>
                  <a:srgbClr val="273C56"/>
                </a:solidFill>
              </a:rPr>
              <a:t>		</a:t>
            </a:r>
            <a:endParaRPr lang="en-US" altLang="en-US" sz="2333" i="1" dirty="0">
              <a:solidFill>
                <a:srgbClr val="273C56"/>
              </a:solidFill>
            </a:endParaRPr>
          </a:p>
          <a:p>
            <a:pPr eaLnBrk="1" hangingPunct="1"/>
            <a:r>
              <a:rPr lang="en-US" altLang="en-US" sz="2333" dirty="0"/>
              <a:t>Logos</a:t>
            </a:r>
          </a:p>
          <a:p>
            <a:pPr eaLnBrk="1" hangingPunct="1"/>
            <a:r>
              <a:rPr lang="en-US" altLang="en-US" sz="2333" dirty="0"/>
              <a:t>Product design and packaging</a:t>
            </a:r>
          </a:p>
          <a:p>
            <a:pPr eaLnBrk="1" hangingPunct="1"/>
            <a:r>
              <a:rPr lang="en-US" altLang="en-US" sz="2333" dirty="0"/>
              <a:t>Advertising and promotional materials</a:t>
            </a:r>
          </a:p>
          <a:p>
            <a:pPr eaLnBrk="1" hangingPunct="1"/>
            <a:r>
              <a:rPr lang="en-US" altLang="en-US" sz="2333" dirty="0"/>
              <a:t>Instruction manuals</a:t>
            </a:r>
          </a:p>
          <a:p>
            <a:pPr eaLnBrk="1" hangingPunct="1"/>
            <a:r>
              <a:rPr lang="en-US" altLang="en-US" sz="2333" dirty="0"/>
              <a:t>Educational materials</a:t>
            </a:r>
          </a:p>
          <a:p>
            <a:pPr eaLnBrk="1" hangingPunct="1"/>
            <a:r>
              <a:rPr lang="en-US" altLang="en-US" sz="2333" dirty="0" smtClean="0"/>
              <a:t>Software Source Code</a:t>
            </a:r>
            <a:endParaRPr lang="en-US" altLang="en-US" sz="2333" dirty="0"/>
          </a:p>
          <a:p>
            <a:pPr eaLnBrk="1" hangingPunct="1"/>
            <a:r>
              <a:rPr lang="en-US" altLang="en-US" sz="2333" dirty="0" smtClean="0"/>
              <a:t>Website Content</a:t>
            </a:r>
            <a:endParaRPr lang="en-US" altLang="en-US" sz="2333" dirty="0"/>
          </a:p>
        </p:txBody>
      </p:sp>
      <p:sp>
        <p:nvSpPr>
          <p:cNvPr id="20483" name="Rectangle 2"/>
          <p:cNvSpPr>
            <a:spLocks noGrp="1" noChangeArrowheads="1"/>
          </p:cNvSpPr>
          <p:nvPr>
            <p:ph type="title"/>
          </p:nvPr>
        </p:nvSpPr>
        <p:spPr>
          <a:xfrm>
            <a:off x="0" y="732010"/>
            <a:ext cx="9144000" cy="599282"/>
          </a:xfrm>
        </p:spPr>
        <p:txBody>
          <a:bodyPr>
            <a:normAutofit fontScale="90000"/>
          </a:bodyPr>
          <a:lstStyle/>
          <a:p>
            <a:pPr algn="ctr" eaLnBrk="1" hangingPunct="1"/>
            <a:r>
              <a:rPr lang="en-US" altLang="en-US" sz="3667" dirty="0">
                <a:latin typeface="Segoe UI" panose="020B0502040204020203" pitchFamily="34" charset="0"/>
              </a:rPr>
              <a:t>Things Protected </a:t>
            </a:r>
            <a:r>
              <a:rPr lang="en-US" altLang="en-US" sz="3667" dirty="0" smtClean="0">
                <a:latin typeface="Segoe UI" panose="020B0502040204020203" pitchFamily="34" charset="0"/>
              </a:rPr>
              <a:t>by Copyright</a:t>
            </a:r>
            <a:endParaRPr lang="en-US" altLang="en-US" sz="3667" dirty="0">
              <a:latin typeface="Segoe UI" panose="020B0502040204020203" pitchFamily="34" charset="0"/>
            </a:endParaRPr>
          </a:p>
        </p:txBody>
      </p:sp>
    </p:spTree>
    <p:extLst>
      <p:ext uri="{BB962C8B-B14F-4D97-AF65-F5344CB8AC3E}">
        <p14:creationId xmlns:p14="http://schemas.microsoft.com/office/powerpoint/2010/main" val="3888831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Trade Secrets</a:t>
            </a:r>
            <a:endParaRPr lang="en-US" dirty="0"/>
          </a:p>
        </p:txBody>
      </p:sp>
    </p:spTree>
    <p:extLst>
      <p:ext uri="{BB962C8B-B14F-4D97-AF65-F5344CB8AC3E}">
        <p14:creationId xmlns:p14="http://schemas.microsoft.com/office/powerpoint/2010/main" val="39060528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0295"/>
            <a:ext cx="9144000" cy="857250"/>
          </a:xfrm>
        </p:spPr>
        <p:txBody>
          <a:bodyPr>
            <a:normAutofit/>
          </a:bodyPr>
          <a:lstStyle/>
          <a:p>
            <a:pPr algn="ctr"/>
            <a:r>
              <a:rPr lang="en-US" dirty="0" smtClean="0"/>
              <a:t>What is a Trade Secret?</a:t>
            </a:r>
            <a:endParaRPr lang="en-US" b="1" dirty="0"/>
          </a:p>
        </p:txBody>
      </p:sp>
      <p:sp>
        <p:nvSpPr>
          <p:cNvPr id="4" name="Slide Number Placeholder 3"/>
          <p:cNvSpPr>
            <a:spLocks noGrp="1"/>
          </p:cNvSpPr>
          <p:nvPr>
            <p:ph type="sldNum" sz="quarter" idx="12"/>
          </p:nvPr>
        </p:nvSpPr>
        <p:spPr/>
        <p:txBody>
          <a:bodyPr/>
          <a:lstStyle/>
          <a:p>
            <a:fld id="{CECD74DD-7F0A-4E9D-B1E5-D8C82340D46E}" type="slidenum">
              <a:rPr lang="en-US" smtClean="0"/>
              <a:pPr/>
              <a:t>19</a:t>
            </a:fld>
            <a:endParaRPr lang="en-US" dirty="0"/>
          </a:p>
        </p:txBody>
      </p:sp>
      <p:sp>
        <p:nvSpPr>
          <p:cNvPr id="6" name="TextBox 5"/>
          <p:cNvSpPr txBox="1"/>
          <p:nvPr/>
        </p:nvSpPr>
        <p:spPr>
          <a:xfrm>
            <a:off x="868680" y="1498060"/>
            <a:ext cx="7367405" cy="3046988"/>
          </a:xfrm>
          <a:prstGeom prst="rect">
            <a:avLst/>
          </a:prstGeom>
          <a:noFill/>
        </p:spPr>
        <p:txBody>
          <a:bodyPr wrap="square" rtlCol="0">
            <a:spAutoFit/>
          </a:bodyPr>
          <a:lstStyle/>
          <a:p>
            <a:r>
              <a:rPr lang="en-US" sz="2400" dirty="0"/>
              <a:t>Trade secrets consist of information and can include a formula, pattern, compilation, program, device, method, technique or process. </a:t>
            </a:r>
            <a:endParaRPr lang="en-US" sz="2400" dirty="0" smtClean="0"/>
          </a:p>
          <a:p>
            <a:endParaRPr lang="en-US" sz="2400" dirty="0"/>
          </a:p>
          <a:p>
            <a:r>
              <a:rPr lang="en-US" sz="2400" dirty="0" smtClean="0"/>
              <a:t>To </a:t>
            </a:r>
            <a:r>
              <a:rPr lang="en-US" sz="2400" dirty="0"/>
              <a:t>meet the most common definition of a trade secret, it must be used in business, and give an opportunity to obtain an economic advantage over competitors who do not know or use it.</a:t>
            </a:r>
          </a:p>
        </p:txBody>
      </p:sp>
    </p:spTree>
    <p:extLst>
      <p:ext uri="{BB962C8B-B14F-4D97-AF65-F5344CB8AC3E}">
        <p14:creationId xmlns:p14="http://schemas.microsoft.com/office/powerpoint/2010/main" val="144771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62792" y="2565583"/>
            <a:ext cx="4085618" cy="1740017"/>
          </a:xfrm>
        </p:spPr>
        <p:txBody>
          <a:bodyPr>
            <a:normAutofit/>
          </a:bodyPr>
          <a:lstStyle/>
          <a:p>
            <a:pPr algn="r">
              <a:buFont typeface="Arial" pitchFamily="34" charset="0"/>
              <a:buNone/>
              <a:defRPr/>
            </a:pPr>
            <a:r>
              <a:rPr lang="en-US" sz="2800" dirty="0" smtClean="0"/>
              <a:t>Hezron Williams</a:t>
            </a:r>
          </a:p>
          <a:p>
            <a:pPr algn="r">
              <a:buFont typeface="Arial" pitchFamily="34" charset="0"/>
              <a:buNone/>
              <a:defRPr/>
            </a:pPr>
            <a:r>
              <a:rPr lang="en-US" sz="1600" dirty="0" smtClean="0"/>
              <a:t>Supervisory Patent Examiner (SPE)</a:t>
            </a:r>
          </a:p>
          <a:p>
            <a:pPr algn="r">
              <a:buFont typeface="Arial" pitchFamily="34" charset="0"/>
              <a:buNone/>
              <a:defRPr/>
            </a:pPr>
            <a:r>
              <a:rPr lang="en-US" sz="1600" dirty="0" smtClean="0"/>
              <a:t>Texas Regional Office</a:t>
            </a:r>
          </a:p>
          <a:p>
            <a:pPr algn="r">
              <a:defRPr/>
            </a:pPr>
            <a:r>
              <a:rPr lang="en-US" sz="1600" dirty="0" smtClean="0">
                <a:hlinkClick r:id="rId3"/>
              </a:rPr>
              <a:t>Hezron.Williams@uspto.gov</a:t>
            </a:r>
            <a:endParaRPr lang="en-US" sz="1600" dirty="0" smtClean="0"/>
          </a:p>
          <a:p>
            <a:pPr algn="r">
              <a:defRPr/>
            </a:pPr>
            <a:r>
              <a:rPr lang="en-US" sz="1600" dirty="0" smtClean="0"/>
              <a:t>(469) 295-9000</a:t>
            </a:r>
          </a:p>
          <a:p>
            <a:pPr algn="r">
              <a:buFont typeface="Arial" pitchFamily="34" charset="0"/>
              <a:buNone/>
              <a:defRPr/>
            </a:pPr>
            <a:endParaRPr lang="en-US" sz="1600" dirty="0" smtClean="0"/>
          </a:p>
          <a:p>
            <a:pPr algn="r">
              <a:buFont typeface="Arial" pitchFamily="34" charset="0"/>
              <a:buNone/>
              <a:defRPr/>
            </a:pPr>
            <a:endParaRPr lang="en-US" sz="1600" dirty="0"/>
          </a:p>
          <a:p>
            <a:pPr algn="r">
              <a:buFont typeface="Arial" pitchFamily="34" charset="0"/>
              <a:buNone/>
              <a:defRPr/>
            </a:pPr>
            <a:endParaRPr lang="en-US" sz="1600" dirty="0" smtClean="0"/>
          </a:p>
          <a:p>
            <a:pPr algn="r">
              <a:buFont typeface="Arial" pitchFamily="34" charset="0"/>
              <a:buNone/>
              <a:defRPr/>
            </a:pPr>
            <a:endParaRPr lang="en-US" sz="1600" dirty="0" smtClean="0"/>
          </a:p>
          <a:p>
            <a:pPr algn="r">
              <a:buFont typeface="Arial" pitchFamily="34" charset="0"/>
              <a:buNone/>
              <a:defRPr/>
            </a:pPr>
            <a:endParaRPr lang="en-US" sz="1600" dirty="0" smtClean="0"/>
          </a:p>
          <a:p>
            <a:pPr algn="r">
              <a:buFont typeface="Arial" pitchFamily="34" charset="0"/>
              <a:buNone/>
              <a:defRPr/>
            </a:pPr>
            <a:endParaRPr lang="en-US" sz="1600" dirty="0" smtClean="0"/>
          </a:p>
        </p:txBody>
      </p:sp>
      <p:sp>
        <p:nvSpPr>
          <p:cNvPr id="4" name="Title 1"/>
          <p:cNvSpPr>
            <a:spLocks noGrp="1"/>
          </p:cNvSpPr>
          <p:nvPr>
            <p:ph type="ctrTitle"/>
          </p:nvPr>
        </p:nvSpPr>
        <p:spPr>
          <a:xfrm>
            <a:off x="300038" y="598170"/>
            <a:ext cx="8288337" cy="965200"/>
          </a:xfrm>
        </p:spPr>
        <p:txBody>
          <a:bodyPr>
            <a:noAutofit/>
          </a:bodyPr>
          <a:lstStyle/>
          <a:p>
            <a:r>
              <a:rPr lang="en-US" sz="3600" dirty="0" smtClean="0">
                <a:latin typeface="Segoe UI" charset="0"/>
              </a:rPr>
              <a:t>Introduction to Intellectual Property and USPTO Resources</a:t>
            </a:r>
            <a:endParaRPr lang="en-US" sz="2800" dirty="0">
              <a:latin typeface="Segoe UI" charset="0"/>
            </a:endParaRPr>
          </a:p>
        </p:txBody>
      </p:sp>
      <p:sp>
        <p:nvSpPr>
          <p:cNvPr id="5" name="Subtitle 2"/>
          <p:cNvSpPr txBox="1">
            <a:spLocks/>
          </p:cNvSpPr>
          <p:nvPr/>
        </p:nvSpPr>
        <p:spPr>
          <a:xfrm>
            <a:off x="-204282" y="1890713"/>
            <a:ext cx="4381197" cy="2414887"/>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200" kern="1200">
                <a:solidFill>
                  <a:schemeClr val="tx1">
                    <a:tint val="75000"/>
                  </a:schemeClr>
                </a:solidFill>
                <a:latin typeface="Segoe UI"/>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Segoe UI"/>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Segoe UI"/>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Segoe UI"/>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Segoe UI"/>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buFont typeface="Arial" pitchFamily="34" charset="0"/>
              <a:buNone/>
              <a:defRPr/>
            </a:pPr>
            <a:endParaRPr lang="en-US" sz="1600" dirty="0" smtClean="0"/>
          </a:p>
          <a:p>
            <a:pPr algn="r">
              <a:buFont typeface="Arial" pitchFamily="34" charset="0"/>
              <a:buNone/>
              <a:defRPr/>
            </a:pPr>
            <a:endParaRPr lang="en-US" sz="1600" dirty="0" smtClean="0"/>
          </a:p>
          <a:p>
            <a:pPr algn="r">
              <a:buFont typeface="Arial" pitchFamily="34" charset="0"/>
              <a:buNone/>
              <a:defRPr/>
            </a:pPr>
            <a:endParaRPr lang="en-US" sz="1600" dirty="0" smtClean="0"/>
          </a:p>
          <a:p>
            <a:pPr algn="r">
              <a:buFont typeface="Arial" pitchFamily="34" charset="0"/>
              <a:buNone/>
              <a:defRPr/>
            </a:pPr>
            <a:endParaRPr lang="en-US" sz="1600" dirty="0" smtClean="0"/>
          </a:p>
          <a:p>
            <a:pPr algn="r">
              <a:buFont typeface="Arial" pitchFamily="34" charset="0"/>
              <a:buNone/>
              <a:defRPr/>
            </a:pPr>
            <a:endParaRPr lang="en-US" sz="1600" dirty="0" smtClean="0"/>
          </a:p>
        </p:txBody>
      </p:sp>
    </p:spTree>
    <p:extLst>
      <p:ext uri="{BB962C8B-B14F-4D97-AF65-F5344CB8AC3E}">
        <p14:creationId xmlns:p14="http://schemas.microsoft.com/office/powerpoint/2010/main" val="29879294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Patents vs Trade Secrets</a:t>
            </a:r>
            <a:endParaRPr lang="en-US" dirty="0"/>
          </a:p>
        </p:txBody>
      </p:sp>
      <p:sp>
        <p:nvSpPr>
          <p:cNvPr id="5" name="Content Placeholder 4"/>
          <p:cNvSpPr>
            <a:spLocks noGrp="1"/>
          </p:cNvSpPr>
          <p:nvPr>
            <p:ph idx="1"/>
          </p:nvPr>
        </p:nvSpPr>
        <p:spPr>
          <a:xfrm>
            <a:off x="0" y="1051251"/>
            <a:ext cx="9144000" cy="3713222"/>
          </a:xfrm>
        </p:spPr>
        <p:txBody>
          <a:bodyPr>
            <a:normAutofit/>
          </a:bodyPr>
          <a:lstStyle/>
          <a:p>
            <a:pPr marL="0" indent="0" algn="ctr">
              <a:buNone/>
            </a:pPr>
            <a:r>
              <a:rPr lang="en-US" sz="2000" dirty="0" smtClean="0"/>
              <a:t>Patents and Trade Secrets are really different sides of the same coin.</a:t>
            </a:r>
            <a:endParaRPr lang="en-US" sz="2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7368" y="1392081"/>
            <a:ext cx="2918926" cy="1459463"/>
          </a:xfrm>
          <a:prstGeom prst="rect">
            <a:avLst/>
          </a:prstGeom>
        </p:spPr>
      </p:pic>
      <p:cxnSp>
        <p:nvCxnSpPr>
          <p:cNvPr id="9" name="Straight Connector 8"/>
          <p:cNvCxnSpPr/>
          <p:nvPr/>
        </p:nvCxnSpPr>
        <p:spPr>
          <a:xfrm>
            <a:off x="4559559" y="1536441"/>
            <a:ext cx="12441" cy="4099249"/>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635060" y="2860964"/>
            <a:ext cx="4468312"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Trade Secrets last as long as it remains a secret.</a:t>
            </a:r>
          </a:p>
          <a:p>
            <a:pPr marL="285750" indent="-285750">
              <a:buFont typeface="Arial" panose="020B0604020202020204" pitchFamily="34" charset="0"/>
              <a:buChar char="•"/>
            </a:pPr>
            <a:r>
              <a:rPr lang="en-US" sz="1600" dirty="0" smtClean="0"/>
              <a:t>You must take reasonable steps to keep your trade secret secure.</a:t>
            </a:r>
          </a:p>
          <a:p>
            <a:pPr marL="285750" indent="-285750">
              <a:buFont typeface="Arial" panose="020B0604020202020204" pitchFamily="34" charset="0"/>
              <a:buChar char="•"/>
            </a:pPr>
            <a:r>
              <a:rPr lang="en-US" sz="1600" dirty="0" smtClean="0"/>
              <a:t>There maybe legal remedies should someone steal your trade secret.</a:t>
            </a:r>
          </a:p>
          <a:p>
            <a:pPr marL="285750" indent="-285750">
              <a:buFont typeface="Arial" panose="020B0604020202020204" pitchFamily="34" charset="0"/>
              <a:buChar char="•"/>
            </a:pPr>
            <a:r>
              <a:rPr lang="en-US" sz="1600" dirty="0" smtClean="0"/>
              <a:t>Someone can still try to reverse engineer what you have done.</a:t>
            </a:r>
            <a:endParaRPr lang="en-US" sz="1600" dirty="0"/>
          </a:p>
        </p:txBody>
      </p:sp>
      <p:sp>
        <p:nvSpPr>
          <p:cNvPr id="11" name="TextBox 10"/>
          <p:cNvSpPr txBox="1"/>
          <p:nvPr/>
        </p:nvSpPr>
        <p:spPr>
          <a:xfrm>
            <a:off x="91076" y="2860964"/>
            <a:ext cx="4468312" cy="2800767"/>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Utility Patents last 20 years from the time of earliest U.S. benefit date claimed.  You get exclusive rights for that time.</a:t>
            </a:r>
          </a:p>
          <a:p>
            <a:pPr marL="285750" indent="-285750">
              <a:buFont typeface="Arial" panose="020B0604020202020204" pitchFamily="34" charset="0"/>
              <a:buChar char="•"/>
            </a:pPr>
            <a:r>
              <a:rPr lang="en-US" sz="1600" dirty="0" smtClean="0"/>
              <a:t>You must disclose how to make and use your invention within your application.</a:t>
            </a:r>
          </a:p>
          <a:p>
            <a:pPr marL="285750" indent="-285750">
              <a:buFont typeface="Arial" panose="020B0604020202020204" pitchFamily="34" charset="0"/>
              <a:buChar char="•"/>
            </a:pPr>
            <a:r>
              <a:rPr lang="en-US" sz="1600" dirty="0" smtClean="0"/>
              <a:t>There maybe legal remedies should someone make, use</a:t>
            </a:r>
            <a:r>
              <a:rPr lang="en-US" sz="1600" dirty="0"/>
              <a:t> </a:t>
            </a:r>
            <a:r>
              <a:rPr lang="en-US" sz="1600" dirty="0" smtClean="0"/>
              <a:t>or sell your invention without your permission.</a:t>
            </a:r>
          </a:p>
          <a:p>
            <a:pPr marL="285750" indent="-285750">
              <a:buFont typeface="Arial" panose="020B0604020202020204" pitchFamily="34" charset="0"/>
              <a:buChar char="•"/>
            </a:pPr>
            <a:r>
              <a:rPr lang="en-US" sz="1600" dirty="0" smtClean="0"/>
              <a:t>Someone can still try and improve upon what you have done and get a patent on that improvement.</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860" y="1455785"/>
            <a:ext cx="1889449" cy="1417087"/>
          </a:xfrm>
          <a:prstGeom prst="rect">
            <a:avLst/>
          </a:prstGeom>
        </p:spPr>
      </p:pic>
    </p:spTree>
    <p:extLst>
      <p:ext uri="{BB962C8B-B14F-4D97-AF65-F5344CB8AC3E}">
        <p14:creationId xmlns:p14="http://schemas.microsoft.com/office/powerpoint/2010/main" val="37029331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Examples of Trade Secrets</a:t>
            </a:r>
            <a:endParaRPr lang="en-US" b="1" dirty="0"/>
          </a:p>
        </p:txBody>
      </p:sp>
      <p:sp>
        <p:nvSpPr>
          <p:cNvPr id="6" name="AutoShape 6" descr="data:image/jpeg;base64,/9j/4AAQSkZJRgABAQAAAQABAAD/2wCEAAkGBxITERQUExMWFBUXFx0YFhgYFxocIRwYHB0YGh0gGBwcHighGR8lHB0XITEhJSktLi4uGB80ODMsNyktLisBCgoKDg0OGxAQGy8kICQsLCw0LCwuMiwsLDQuLCwsLCwsLCwsLCwsLCwvLCwsLCwsLCwsLCw0LCwsLCwsNCwsLP/AABEIAIgBcwMBEQACEQEDEQH/xAAcAAEAAwEBAQEBAAAAAAAAAAAABQYHBAMCAQj/xABMEAABAgMDBA0JBwMDAgcAAAABAgMABBEFEiEGBzFBExYiMlFUYXFygZGh0hQXQmSCkqOx4yNSYpOissIzU8EVQ3NE0TRjw+Hi8PH/xAAbAQEAAgMBAQAAAAAAAAAAAAAAAQMCBQYEB//EADkRAAIBAwAFCAkEAgMBAAAAAAABAgMEEQUSITFBExQVUYGRodFSU2FicbHB4fAiMkKSBvEjJDNy/9oADAMBAAIRAxEAPwDcYAQAgBACAEAIAQAgBACAEAIAQAgBACAEAIAQAgBACAEAIAQAgBACAEAIAQAgBACAEAIAQAgBACAEAIAQAgBACAEAUvOlaUyxLtLYcLYLl1ZTSuKSRpGAwPdA8V9UnTgnB8TPpbL20k1IeKwNN5tBpzkJr3wNbG9r7857CQl86c6N8hhY6Kge5dO6BYtJVVvSJNjO0r05UHlS7TuKD84Fq0n1x8SSYzrSp37Lyea4r+QgWrSVPimScvnHs5Wl1SOk2v8AiDAtV9QfEkmMrpBeiaaHSWE/upAtVzSf8kSUvPsubx1C+itJ+RgWqcXuZ0wMhACAEAIAQAgBACAEAIAQAgBACAEAIAQAgBACAEAIAQAgBACAEAfDjqUiqiEjhJpAhvBHTGUcmjfTTAPBsia9lawK3XprfJd5GzGX1nI/6gK6KFq7wmkCqV5RX8iMmM6UkneoeXzJSB+pQPdAqlpGkt2WRsxnaR6Eqo9JwJ+STAqlpOPCJGTOdeZO8ZZT0ryvkUwKpaTn/GKI97ONaK63VpRTE3GwaD2r1IFbv68t3yOzIrKaffn2UKfUtJJvghNLoSSdAw/70gZ2tzWqVUm9hsUDdCAEAQeW1nbPIvtgVVcvp6SN0AOelOuBRcw16UkZtmitC5OqaJwebIHSRuh+m/A1ejp4qOPWa3MWcy5v2m19JCT8xA3LhF70RsxkfIL0yrQ6Kbn7aQKpW1F74ojH829nK0NrR0XFH9xMCp2FB8CNfzUSx3j7yelcV8kiBU9G0+DZGP5pV+hNJPSaI7wowKnozql4EZMZrZ0aFML5lqB70j5wKno6qtzRzDJO12d4h1IH9t4dwSuvdAx5tdQ3Z7Gfgn7aZ0mbFNakLWO1QIgQp3cOv5n01nEtFs0W4lR4FtpH7QmBKvq8d/yJCXzrTQ37LKujfT/IwLI6TnxSJKXztD05UjlS6D3FI+cC2Ok1xj4knL505I75DyOdKSO5Ve6BatI0nvySTGcGzlf790/ibcHfdp3wLVe0H/IkpfKaSXvZpk8myJB7CawLVXpPdJd5JMvoVilSVDkIPygWJp7j0gSIAQAgBACAEAIAQAgD8JgDjmbXl29++0jpOJHzMDCVSEd7RGTOW1no0zSD0by/2gwKpXdGO+RGzGcyQTvVOL6LZH7rsCqWkKK45IyYzsMD+nLuq6Skp+V6BVLScOCZGv52XTvJZCeksq+QTAqek3wiRr+dCeVo2FHMg/yUYFT0jVe5I5xlNbD29W+oH+2yPmhEDHnF1LdnuP0WVbT2kTZrqW4pPctQgSqd3Pr7z7ZzbWgs1WltBP33AT13b0ArCvLa/mSUtmnmDv5hpPRSpXzuwLY6MlxkSctmmbH9SZWrooCfmVQLY6MjxkSUvmwkU74vOdJYH7UiBbHR9Fb8skpbISzkaJZJ6Slq7lKIgWxs6Md0STl7ClW95LMp5m0DvpAtVKEd0V3EHnMngzZziRQF0hpNOXFX6AqB572epRft2FWzNWdVx98jepDaTyqN5XYAn3oHk0ZT2yn2GrQNuIAQAgDAJpJkLTNMAy/UAf26hQHW2adcDnZf8Fx8H4f6N+SoEVGIOiB0R+wAgBACAEAIAQB8ONpUKKAI4CKwIayR0xk5Jr30qwTw7GmvbSsCt0Kb3xXcRkxkBZy/+nun8K1juCqd0CqVlRf8SMmM1skrereRyBSSP1JJ74FUtHUnuyiNmM0qfQmiOk2D3hQ+UCqWjI8JEZM5qZobx5lXSvp+SVQKZaMnwaI1/NzaKMUtJXyocT/IiBW7Cut23tPg2ZbLOhM2noLWruQTAh07qHWDlTazO+ceT/yNj+aIB3NzDfntR0y+c6fTp2FfSQf4qEDNaRrLfgk5fOy8N/LNq6K1J+YVAtWk3xiScvnZYO/l3E9FSVfO7AtWk4cUz3dzrSlNyy+TyhA/mYEvSVLqf52kdMZ2vuSvWp3/AAEf5gVvSa4R8SMmM6s2d62wgcoWo9t4DugVPSVR7kjgVl9abpoh2nI20k/xJgV89uJPZ4I+S9bT3HTXgDiB3ACAzdz6/kNpVqvGq2lnlcdT/lRMBzS5nv8AFnbL5rZ075TCOdaie5FO+BmtG1XvaJNjNKr05oDkS0T3lQ+UC1aM65eBJsZqJUb995XNcT80mBatG0+LZJsZuLOTpaUvpOL/AIkQLVY0FwJJjJGQRolWT0kBX7qwLVbUl/FEnLSLTf8ATbQjopA+QgWqMVuR0QMhACAEAIAQAgBAGT55bQq8wwDghJcVzqNB1gJPvQNPpOptUO0uGbazths9qoopyrp9re/oCIHusqepRXt2logeoQAgBAGQ54rOuTLTwGDqLp6SDr9lSR7MDTaSp4mpdZfcgbQ2ez2FE7pKdjVzo3OPOAD1wNjaT16MWWGB6BACAPBycbTpcQOdQH+YZM1Tm9yZ+szTa94tKuioH5QyRKEo700e0DEQAgBACAEAIAQAgBACAOaYs9lzftNr6SEn5iBi4Re9EY/khIL0yrQ6KQn9tIFTtqT/AIojX83FnK0NKR0XF/yJgVOwoPh4kc5kJZTLjbbinFLdVRtBWak4k4IAIAAxUcBwxGSyloiMoymotqO953fLu3k21kVZrePk6PbUpX7lGJELOkt0fqdbEnZ7Z3CJVB5EtgxGUeiNrjdDwJZq7QXaU1U0d0SMY2H3ACAEAIAQAgBACAEAIAQAgBAAmAOSz7RafClNLC0pWUEitLwpWh0KGIxFR2RCaZbVozpNKaw2s/nUdcSVGB2+4Z201hJ/qPBpB/CCGweagvQOerPlrjC4vBvLLQSkJSKBIAA4AMBA6BLCwfcCRACAEAU/OpZ2yyClAbppSXBzb1XcqvswPHf09ai31bSBzMWhg/Lk8DqR+hXyb7YHm0ZU2Sh2mnQNqIA5rSkG32lNOgqQsUUApSaioOlJB1cMQ1kspVZ0pqcN67fmZRnMyUlJRDK5dJQVLKSi8pQIoTUXiSKaNOuMJRS3HU6I0hXuJSjVecLOd3yKxkgy4qelg1gvZUmo+6MVdVwKqNYjFbzZX8oq2m57sP7eODdMoLcZk2S66cNCUjSpXAkf/aRa3g4m1talzU1IfZGNW5lzOzCyQ6phHooaUU0HKoUUo93IIrcmzr7bRVvRjhx1n1tZ8Ny/NpF7YJzjcx+e54ojLPTzS39XH+q8htgnONzH57nihljmlv6uP9V5Fmzc2k+9aDaXZl9SQlSrqnlkKIGAIKsdZp+GMo7zW6Wo0qdrKUIRT2LOFs8Ow5JvLW0BOKUHFApdKQxTc4Kpcu0xOqumI1mW09GWjoJNLas63Hdvz+Ikc5tovszxDUw+gKbQspS8sBKjeBoAqgwAPXEy3nn0PRpVLbM4ReG1lpez2FT2wTnG5j89zxRjlm15pb+rj/VeQ2wTnG5j89zxQyxzS39XH+q8htgnONzH57nihljmlv6uP9V5DbBOcbmPz3PFDLHNLf1cf6ryG2Cc43MfnueKGWOaW/q4/wBV5DbBOcbmPz3PFDLHNLf1cf6ryBygnONzH57nihljmdv6uP8AVeRpWbPJlxBM5M3i6sUbCySoJOlSq41OAHAK8OGcVxOc0vfQklb0f2rfjdnqXw+ZZbbyQk5peyPtFS7oTe2RYoBWlAFU1nVEuKe019vpG4t46lOWFv3LyMItWUS0+82k3kocWgE0xCVEAnsitnb0KkqlKM3vaT70armbacEo6VE7GXfsxzAXiOQmg50mM4HL6flB14pb8bfofOXOcHYFKYlaKdGC3MCEHgSNClDXXAaMTUCZSxuJ0bojlUqtb9vBcX5LxZmzmUc6okmbmKngdWB1AEAdUV5Z0SsrdLCpx7kfO2Cc43MfnueKGWTzS39XH+q8htgnONzH57nihljmlv6uP9V5DbBOcbmPz3PFDLHNLf1cf6ryG2Cc43MfnueKGWOaW/q4/wBV5DbBOcbmPz3PFDLHNLf1cf6ryG2Cc43MfnueKGWOaW/q4/1XkNsE5xuY/Pc8UMsc0t/Vx/qvIbYJzjcx+e54oZY5pb+rj/VeQ2wTnG5j89zxQyxzS39XH+q8htgnONzH57nihljmlv6uP9V5DbBOcbmPz3PFDLHNLf1cf6ryOuyxPTzgl0vPOBW+vuLUlKdal1NKfPRDayqtza0g6rjFY6kk37EbpYtmIlmG2W96hNOc6STyk1PXFqWDibivKvUdSW9nhlPaPk8o+7WhSg3emdyn9RESeStPUpuRlOaeztkngsjcsoKvaO4T3FR9mBp9HQ1qut1G1QN6IAQAgBAHhPSqXWltq3q0lB5lAg/OBjKKkmnxMPyGmlStptpXhuyw4OUm73Lu9kDQ2knSrpP4G7wOgEAIAxXOta2zTuxA7lhN321UUv8AiOdJiuT2nY6Et+Tt9d75bexbF9Wdea9ltlMxPvm620NjSfxGhVThNLgHDeMI9ZVpmU6jhbU9rlt8vq38Dtk7Gftl/wAqmCpqVFUtIGkpr6OoVO+XrpQaBScaxTUuaejKfI0v1T4v88F2suAyOs1tGMs0EpGKl49qlH5xOqjUPSV5OWyb7PJH21knZygFJlmVA6CACDzEROEQ9IXcXhzkfW06z+KNe7DVRHSN16x957SmTEk2tK25dtC0mqVJFCDyGGqjGd9cTi4ym2mdirLYLuzFlsujQ5cTe4N9SujCGEU8vVUOT1nq9Wdncck7kzJurU47LtrWrSpQqTQUGPMAOqGEW0724pxUYTaS4HhtOs/ijXuw1UZ9I3XrH3jadZ/FGvdhqodI3XrH3jadZ/FGvdhqodI3XrH3jadZ/FGvdhqodI3XrH3jadZ/FGvdhqodI3XrH3jadZ/FGvdhqodI3XrH3ntK5LyTagtEs0lQxBuDA8IroPLDVRjO+uZrVlN4+JLxJ5CLyotUSso89rSnc8qzuUj3iIhvCPTZ2/L140+t+HHwP54bQpagBVS1EAcJUTTtJMVHftxisvYkazbdqKkmGLNkhfmlICdz6NcVK5FKN5WOgVUdVc31I5W3oK6qzvLjZBPO3j1L4Ld7dyOjJvNtLtJCpkbO6dIJNxJ5B6XOrsESo9Zhd6aq1Hij+mPj9uzxJlWS9mBQQZdgLOITQVI5BpMMI8av7xrW15YPTadZ/FGvdidVGPSN16x942nWfxRr3YaqHSN16x942nWfxRr3YaqHSN16x942nWfxRr3YaqHSN16x942nWfxRr3YaqHSN16x942nWfxRr3YaqHSN16x942nWfxRr3YaqHSN16x942nWfxRr3YaqHSN16x942nWfxRr3YaqHSN16x942nWfxRr3YaqHSN16x942nWfxRr3YaqHSN16x95J2fZrLCbrLSGknEhCQKnhNNJ54nGDz1a1Sq81JNv2nVAqM+zx2jdl2mQcXF3j0Uf/ACUk9UDXaSqYpqPWemZ+zrkot4jF1eHQRuR+orgTo6nq09brL7A2AgBACAEAIAw3OVIli0VqThsgS6kjUTgeu+lR64GhvoalbK47TZrGng/LtPD/AHEJVzEgVHUajqgbunPXipdZ2QMzjtm0Ey7DrytDaCqnCQMBzk0HXENl1vRdarGmuLwfzi+8palLWaqUoqUeFRNT3mKj6DGKjFRjuWwmVCamJNCG2V+TSwUpZGgrNStajhUgGlBW6OeJPIuQo13KUlrzwl144L83s+mstbQQlKUzBSlCQlICGwAAKAUuY4QyyJaMtZSblDLftfmaplXJuzdknQlwtodUDgKpurUnHRrpXkjN7UcxZVIW997MtfRMzTI7Ld2RSpAQHWlG9dKrpSrQbpoaA4YU1c8YJ4Ojv9FwumpN6slszjOfkankhle1P3whtbamwkqCqEUVWlCDjoOkCM1LJzF9o6dphyaaed3sIXLnLxyTmAyyhtZCApwrrgToAoRqx9oRDlg9mjdExuaTqVG1t2YLFkdaj0zKpfeShBWSUhIO8GAJqTpIJ5iIyTya+/oU6FZ06bbx19Zy5TZTJZmJaWSr7R51AUcDdbKgMa61HcjkvHUIhvgW2di6tKpWa2RT7Xj6b+4ssZGuM/y2y/clJnYGUNrupBWV3sFHEAUI9G6fajBywze6O0RC4o8pUbWXsx+dZBuZ15i4AlloOVxJvXaagE3qnnqNOjWY12e5f4/S1suTx49+PoWPIXLtU46WHm0oculSVIJuqpSooakHGuk69GvKMsmu0lopW0OUpvKzjbvR3ZfZWGRQ3saUrccUaBVaBCRicOUpHWeCEngp0Zo9Xcpazwl1df5k8ch8qn5tD7r6G22msLyb2JAvKqSTgE0PtQTyZ6RsKdtKMKbblLr7l3srstnQmHXUttyzZK1hKAVKrujQVp3xjrM989BUqcHKc3sWXsNSEWHMmYZ5LWxZlUn/AM1felA/eac0YTZ0ugLf91Z/BfN/Qz+xZwsvtuJQHFpO4San7QghBoMVUUQaayBGCN9cU1UpODeE979nHvWw73Jifkny6u+y+6kkqWlJKkqIJ3wIBqBwEckNqKFC1uqWpHEoxe5Z2Y+GC55ssppuYmltPOF1GxFeISKEKQBQgDTU4RlFvJp9MWNvRoqdOOHnHgyFzpSTjFoCYCgNlurbIOKVNhCe4gEHl5IS3ns0NVjVteSxuyn7c5/0TNm52cAH5c1piptQx9hVKe8YnXPJV/x/b/xT7GvqvI0ZU+2GdmUoJbuXypWFEkVx6oyzxOeVKbnyaWXnBnNrZ16KIlmARWgW4TjzITo6zXkEY650NDQGVmrPsXn9ibyGy6E6stOIDboTeF0kpUBppXEEVGGMSpZPFpLRXNYqcXmO7bvR1Zf5UqkWmy2lCnXFUAXWl0CqjgQdJSOuEngq0ZYK7m9ZtRS4dfD6lZsfOc4Q4uZQ0EJSAhLaVX1uE4AXlkBIAJJOio4QDCkbK40HD9MaLeXvbxhLsW/q7TpsDOcXplDTrAQhxQQlSVklKlGia1AqCaCuFKwUiu50GqdFzhPLSzu7z1ymzmoacLcsgPFJopaiQmo1JAxVz1A4KwcjGz0HKpHXrPVzw49vUWHIrKYTzCllFxaFXVpBqNAIIPAR8jExeTX6QseaVFHOU1lHLlbl0xJK2MJLz1KlANAkHRfVjSumgBPaIOWC2x0VVuVr51Y9fX8EVOWztOX/ALSXQUVxCFm8ByVwJ5MOcRjrm0n/AI9DV/TN59q2GoSU0h1tDiDVC0hSTyEVHNFhzVSnKnNwlvWw94GBiOdK0NltBSBiGkpbFNZ3xpy1VT2YGiv569bVXDYa9YFn+TyzLP3EAHlVTdHrVUwNzShqQUepEhAsEAIAQAgBAGdZ5bOvMsvgYoWUK6KxUE8xTT2oGt0lTzBS6jszRWjskkponFlZA6K90P1Xx1QM9HVNalq9ReYHvM5zxWvdaalknFw7IvoJ3oPOrH2IwmzoNA2+ZyrPhsXxe/w+ZRMjLB8smktGoQBfcI+4KYDlJIHWTqjFLJvNIXfNqLmt+5fH7GsZcTbcpZriEJCApGwtpGGKwRhzJvK6ozexHLaOpzubuMpPOHrN/D8wY5k5ZZmZplgaFqF7kQMV/pB66RWlk667r8hRlU6l48PE2POBNES6ZZrB2aWGEAaknfmn3QnA8F6LJbsHI6Lpp1XWn+2C1n8eC+OSmZ1gy0JSVbSAW0VJpiEUCEgnXWiieYcMYyNxoTlKjqVpve/HeyxZsLPTLSC5hzc7LVxROppAN2vJS8r2omO7Jr9MVnXuVSjt1dna9/0XYZiouT87rvzDvPdST8ko7kxhvZ0n6LS39kF3/wC2bfbNps2fKXiKJbSENo+8QKJSOzqAJ1Ra9iOLt6FS8r6q3t5b6utmI245NNzeyzAKZglL2PUpOGoCgTTVdpqitnaWyoToalJ5htj5+ZvQtNvyfygmjex7LX8N298oszsycNyE+V5LjnHbnBgTSXJ6dA9OYdx13Qo1PUlNepMVb2d03C0t/ZBd/wDtmr5c2TKs2U6lLSEhATsdEioXeSAa6aknE66msWNLBy+jbitVvYtybznPwx+YKfmfkSucW76LTZHtLIA7gvsjGO822nqqjbqHFv5f7RFZxLW8on3CDVDf2SKfh31OGqyrnFIiT2nq0Vb8jbRzve19u7wLblMP9PsZqWGDr25XThO7d5x6HMoRk9iwaqz/AO5pCVZ/tjtXyj5kPmjsjZJpT6huWE7n/kXUDnom92piIraevTlxqUVSW+XyX3x4mxLUACSaAYk8kWHJJZeEfzplHahmZp586FqN3kQMED3QOusUt5PoFpQVCjGn1Lx4+Jpua3JhLbKZpxNXXBVuvoNnQRyqGNeAgcNc4ric3pm+lOo6EX+lb/a/t8yp51rUD07cTillNw9M7pXZuRzgxEntNpoSg6dvrPfJ57Ny+pZszllXWXZhQ/qKuI6KK1I51Ej2ImC4mu0/X1qkaS4bX8X9vmSNmOomJ6bnHCNglkmXbJ0bndOqx4NFdYMFteTz1oyo21O3j+6b1n27Ir84mXWPIidn0tpTdQ66pRSMLrdStQFNFE4DqjDGWdLXq81tnJvLikvi93zLlngtkgtyiDRISHHANekITzChNOjwRnJ8DUaBtsqVeW/cvq/p3liyGsBiSlEvvXEurTfccXQXEnEJBO9AFK8J6qTFYR4NI3dS6runDLinhJcfb+cCEySZTNWzMTjIIl0VAVSgUsoSg0590s84rpiFvyey+k7ewhb1P3vh1LLfku8quci1/KJ5yhqhr7JPsk3j71RXgSIxk8s2mibfkbZZ3y29+7wLHZ+TLEnZjk3NNpceU3VCVioQV4IAB9KpSSdWrRU5Ywsmvq31W5vI0KMmop7WuON7+HV1lNyQsNU5NIZCikAX1qGkITSpHKSQBymMUss299dK2ouo1ngl7WTOcxiWZealpdpCA03VZSMSV0oFnSohIBqfvwkePQ8q1SnKtVk3rPZ2dXVv8C05CDyKyXZpQxVedAOsAXEDrIr7UZR2LJrNJf8Aavo0Vwwvq+76FPyGsfy+eJfJWlNXXifTJOAPBUmvMkiMUss22krnmltinsb2L2e384l2zoTcsmT8lSEF4qRsTaAKpooYhI3oKapHDeoIyljBptDU60rjlnnV25b47Ovjt2llyQkFsSUu05v0oF4cBNVEdVadUZLca6/rRq3E5x3NknNTCW0LWo0ShJUo8gFT3RJ45NRWWYXkiwqctNtSxW86XnOolzHkKqDrgaC2XK3GX15N5gdAIAQAgBACAEAQ+V1neUST7QFSUEp6ad0n9QECm4p69NxMxzR2jsc6WycHkEDpJ3Q/Tf7YGp0dU1ajj1mzQN4fz5lla/lU686DVFbjfQTgCOfFXtRU3lne2FvyFvGD3738X5bjR80VkbHKqfUN08rD/jRUDtVePKKRlBHPaduNesqS3R+b/EVnO7a+yTSWEncspqr/AJF0Pcm77xiJPabHQVvqUXVe+XyX3JXM9ZACXZtev7Nuv3RQrPWaD2TEwXE8unrjLjQj8X9Pz2kvk4vy6fdnT/QYqzLcp9NY59FeBQGqC2vJ5btc0to2/wDKX6pfRGa5TPKmrSdFcVv7EjkAUG0/KvWYxe1nRWcY29pF9UdZ92WaNnNtBMtIJlm9yXKNpA1NJAvdVAlPtRlJ4WDn9D0ZV7p1pcNva93n2FczSWcnZHptwhKGUlIUrABRFVGuq6j98RFcTYacrPVjQhvk84+Xe/keAyy8qtOXW61eZS4EtN13pUQA4r7yxgaaBTDHEtbLM+jeb2c4wl+prLfXjh8DqzzoT5RLkb4tqB5grc95VCe8r/x9vkprhlfLb9D1yotUtWLJsV3b7aK/8aQlXfuBzEwb2GFnbqppCrU4Rb73s8zxzN2clb7z50tJCUjlXWp5ME09owgjPT9ZxpRpr+Tz3f7+R7537dCiiUQa3Tfdp96lEJ7CVU5UxMnwMNBWjSdeXHYvq/p3nwqd/wBLs7YEf+NfGyOUxLSVUFVcBAokfiJPPGcIlUuf3fKS/wDOOxe98PjvfsK5m9ssPzzYVvGvtl14EUpX2inqrERW02Gla7pW0sb5fpXb9sn3nCyhE3NEoNWmhcbPDrUrrPckQk8sjRdm7ajiX7pbX9F2fM1TICx/JpFtJFFr+0c6SsQDzJup6ozithzGk7nl7mTW5bF2eb2nJnPtbYJFaQd28diHRO/Pu1HOoQk9hboe35W5Te6O3y8THrDs0zMw0wP9xQBI1J0qPUkE9UVo625rqhSlUfBf68TfrYnkSkq45QBLTe5TzCiUjnNB1xa9iOFoUpXFZQ4yf+2fz2w04+8lIN511dKnWtZ0nrNTFR3spQo0290YrwRtGUk6LPkW5eXxeWAxLpFKlRoCrnFa1+8ocMWPYjj7Sk7y5lVq/tX6pfDq/OBE5XSwkLFTLoOKyltShrUqq3DzG6ocxpEPYsHqsZ880g6suGX3bF3bCNzMyALkw+RvUpbT7W6V+1HaYiB6P8gq4hCmuOX3bF9SpZc2gl+fmHEG8i8EpOohCUpw5CQT1xD3m10bRlStoQlse/veTSpPIGXeCHH5mYm0kBSAtw3SCKgimOjgMZ6pztTS1Wm3CnCMHueFt/Ow+8qcrJaz2SxLhGygUS2ilG66100cNNJ66wbxsRjZaPrXk+Vq51eLe9/Dz3LwMyyMsjyqdabIqmt9yuO4Tia9I0T7UYJZZ0mkLjm9vKa37l8X5b+wuGeO16qalUnAfauc+KUD9xpypjKbNToC3wpVn8F9fp4ndmhswNyzsyr/AHDRJ/A3Wp61XvdEIriUadr69WNFcPm/tgzd9xydmyfTmHaDkvGgHMkU6hGG86KMY2tDHCC+XmapnJdbYswSydKghDaRpuNFK1GnAlKcTyiLJbFg5jREZ1bzlnwy2/bLKXa2yi5vLL8peca8pelzcCqNKu3wDQgnkqMOUxhFZN3pWvyFOM9RS2427cGoWDkZJyitkQgrc07I4byq6yNASeUCsZqKRzVzpK4uFqyeF1LYjtse3ETLjwaBU20QnZa7lS8SoI4QkXcdd7DhiU8lFe1lQjFz2OW3HFLhn4kRnPtHYrPWAaKdIaHMcVfpCh1xJq76pqUX7dhWczNnbp+YI0ANJPPulf8Ap9sDyaMp/un2GpQNsIAQAgBACAEAIAwO1EGQtRRAoGnwtIH3CQsD3DSBz1T/AILj4M1fL22hLyDi0ndOANtkcK9Y5k3ldUYyew7HRdvy9xFPctr7PN4Rh1nSSnnW2Ub5xQQOSppXmAx6orO1q1VShKpLclk/pCSlUtNobQKJQkJSOQCgi4+e1JupNzlvbyfzrbjqlTT6l1vF5d6uo3jh1aOqKWd/bRUaMFHdqr5FysKffnJRqzpRstIAImXzoCSSVAU+9U4aTUjRUxktuxGouaVK2ryu67y/4x+Xd+bdhqll2e3LsoZaFEIFAO8k8JJqSeExYlg5mtWnWm6k97MntzIKeE4tbCApCnC4hwLSm7VV7GpqCk6wDo6orcXk6i20tbO3Uajw0sNYbzsx8NpJ5QZvZlxgOl4zE3Wrl5VAU/dbrgLp0VpWp0YCDizzWumKMKjhq6tPhjfnrfx7eBx5O5FWg6gMTBLEoF31Iqiqzh92pOgYqNBpAgky660nawlytJa1TGM7cLv+m/idByQekZ3ZmZUTjQN5obJdLatVa74jEA0Oo4GGGmV9I07u35OpU5OXHZnPlns6tx4zGTNoTs2X5uXomgAQHUJTdGhJUCpSRiSSEkmp0amGzON9aWtDk6E9vXht/HGxZ6tuPiVbLO0nHppd9SVBr7JAQKJASTUJBxIvVx14aBQDFmz0fQjSoLVT/Vted+3r7O4tqM3k60ltyUmNjcU2NmSVqQQojEApG6FdR0U7MtVmqemLao5RrQyk9mxPZ28T8sbNzOoe2RbrAUCSFm86QvTfCSEhSgcQVE440roKLJuNM20qepGMsdWyOzqztwvgW/aSx5M+zeUpx8faPrN5ZUCFJJ5AoA3RwdcZaqNT0nV5aFTCSjuitixufeuJm03k8iSWtMxPISFJoppgqK3E6bqxQBsHDfVEYNYOiheSuop0qTeOMsYXtXX2YIfJiynZiYSGmQ9cIcWgqCQUgjBSjoBNBw6YhHrvK9OjSbnLVzsT3vuNsyftt55bjT8quXcbAJqbyFA6ChYwPN/7xYmcbdW1OnFTp1FJPsa+KMwzq2vs07sYNUMC57ZoVn9qfZMYye06XQtvyVvrvfLb2cPq+0l8zdk1W9MqGCRsSOc0Us9QujrMII8mn7jEY0Vx2v5L6k1nhdUJJAFbqnkhfMErIB9oJ7Ime48egYxdw296i8eH0MwyXtRErNtPrSVpReN0UrUpUkacNJBjFbzpLyhKvQlSi8N4+aNUyWsp+YmP9QnE3FUuy7J/20HWQfSIrp4ScMAMks7Wcxe16VGlzW3eV/KXW/L868yOX9grnJQtt02RCw4gE0BIBBFdVUqVTlpEyWSjRd3G2r609zWH+fFFKyVyGn90h5xcqwumypSsFTgGoXSQARUEk9RjFRZuL3SlrslBKclubWxd/wCe0nct8gg+htUqEoW0i4EaApAqQK6lAk4nTU1MS49R4tHaWdKUlWy1J5zxT8is2TkfbFNi2Rcu1rq/uaa6JbUezAGIwzZV9I6Pzr4Upf8Azt72kfeU2QjrSGmZVlbxpfee3IvK0JSkE7kDdGn4hUmkHExtNKwqSlUrSUeCjt2db3beHjsLJmuyaclkOuvoKHVkJANKhCcdXCo/pETFGu0zewryjCm8xW3tfkU/KHJe0piaeeMsr7RZu1UjBO9TWitSQmMWmbe1v7OjRjT19y6nv3vh1mvWdZyGZdDA3qEBHPhQnnOJ64sxsOTq1pVKrqPe3kx9ORVpS0ylTDWyFtdW3ApFCBoqFKFMNIPLzxXqtHWPSdnXotVJYytq258EaLYGTrpUt+fWl59xBbujeNtHShI5dZ+eJOaXFnP3V5DCpWy1Yp5zxb639PzFHtTN9Oyz4ckiVpCqtlKwlaORV4gHDCoOOsRjqtbjdUdL21enqXGx8dmU+78XWSsrk1a05RM9MqaZ9JCSi8ocFGxdp0ieYxOG955p3thbbbaGZde3C79vdj4mhWbINsNJaaSEIQKAD/PCScSdcZpYNBVqzqzc5vLZl2eS0bz7LAOCEFauks0FeUBP6oGj0nUzJQ7S7ZvLO2Gz2QRuljZVe3iOxN0dUD32lPUopdpZIHpEAIAQAgBACAEAZLnks66+y+BgtBQrpINRXlIV+mBp9J08SU+wsuSUtL2hZ8v5QgOlmrdCTgU0ArQipKLhx4YjBttGXtWnSTpyw9z7Cds/JeTZWHGpdCFprRQBqKgg0qeAmGEe2rfXFWLjObafAmIk8hGTuT0o8u+7LtLWdKigVPOdfXEYR6ad5Xpx1YTaXVk7ZWVbbSENoShI0JSkJA6hElM5ym9aTy/ae0DAQAgBACAOS1y7sDmwAF26Q3UgC8cASTqBx6oh7i2hqcpHlP252/Ay3JnN3NJmmVzCEBpCr6qLCiSnECmuqqV5KxgonTXmmaEqMo0m9ZrG7r3+BrsWHKCAKnl1b+wlmXDuwF8m+9/bbFLxH4jWgOrHkjGT4G00bacqp1XHW1d0et8OxcTNrftBl0plLPaJQVC8sglx9ekFRO6u1qaHXjQUjB9SOitaNSnmvdS2pbv4xXs4Z4eZqGQmTIkpeiqF5yinCNXAkHgTj1kxnFYOa0lfc6q5X7Vu8+0ssZGuIBzIyQUpSlSyFKUSpRJUakmpJqeGI1Ue5aSuklFTeES1nyDTCA2ygNoFSEp0VOJglg8tWrOrLWm8s9JmXQ4kocSlaTgUqAIPODgYkxhOUHrReH7Dgk8nJNpQW3LMpUMQoITUcxph1RGEX1L24qR1ZTbXxJSJPMIAQAgBACAEAIAQAgBACAEAIAwO01mftRV01DzwQkj+2CEg+4KwOeqf89xs4s3pCAAABQAUA5IHQn1ACAEAIAQAgBACAKnnOs7ZrPcIFVNEOjmGCv0FR6oHkvqevRfs2mWZJ5VPSK1FAC0L37ajQEjQQfRPL3aKDT211Ki9m1dRcfO36n8b6cD29Ke54/Y/PO56n8b6cSOlPc8fsPO56n8b6cB0p7nj9h53PU/jfTgOlPc8fsPO56n8b6cB0p7nj9h53PU/jfTgOlPc8fsPO56n8b6cB0p7nj9h53PU/jfTgOlPc8fsPO56n8b6cB0p7nj9h53PU/jfTgOlPc8fsPO56n8b6cB0p7nj9h53PU/jfTgOlPc8fsPO56n8b6cB0p7nj9iJygy4lpwJD8iSU1uqEwQRWlcQ3oNBgeCMXFM9Vr/kNa2bdOO/2/Y+bCy0lJSpZs4BRwKy+VKpwVLeA5BQQUUibn/Iq9xsqLZ1ZwvkTHnc9T+N9OMjydKe54/Yedz1P4304DpT3PH7Dzuep/G+nAdKe54/Yedz1P4304DpT3PH7Dzuep/G+nAdKe54/Yedz1P4304DpT3PH7Dzuep/G+nAdKe54/Yedz1P4304DpT3PH7Dzuep/G+nAdKe54/Yedz1P4304DpT3PH7Dzuep/G+nAdKe54/Yedz1P4304DpT3PH7Dzuep/G+nAdKe54/Yedz1P4304DpT3PH7Dzuep/G+nAdKe54/Yedz1P4304DpT3PH7Dzuep/G+nAdKe54/Yedz1P4304DpT3PH7H6M7fqfxvpwHSnueP2IvKDOY8+0pppoMXhRSr943TpCdyLtdFcerTEFVbSMpx1YrB55o7O2SdU6RgygkdNe5H6b/AGQGjqetUcuo2aBuxACAEAIAQAgBACAPOZYStCkKFUqSUqHIRQ90CGk1hn82T0qpp1bat8hakHnSSP8AEDl5x1JOL4HjEmBouS9lSAsszcywXSlRCrpNSLwSKC8BriDa0KdFW/KTjk5spsmZRckJ6QvBsb9skmgrdJFakEHSKkUxHKMK9tTlS5Wlu6ihxJrRAGn/AOiWdZjDap1Bffc9Gl7HC8EpJCaJqN0cT3CDccjQtoJ1Fls5MoMnZKZklTsgC3cqXG9VBS8CmpuqSMcMCOcGBhWoUqtLlaWwzuJNUIAvWVtjsN2VJPNtJS45sd9QrVVWlKNec4xBsrmlCNvCSW3Z8hlNY7DdkSbyGkpdWW76xpNW3Ca9YB6oIXFKEbaMktuz5FFiTWnpLMKcWlCcVLUEp51EAd5gZRi5NJcTTZ+RsuzA008wqafWmqjQKNNFQCQEgmoAGOBqdcQbeUKFviMlrNlWy4k5JKkLk7wChVaCldEkiooVDA6QU1NKaoHju6dJYlTKvEniOizmwp5tJFQVpBHIVAGIM6aTmk+suecLJMtvtiTlXCgt1VsaHFi9eVpONDSmED33ltiS5OPDgfGdGxJeVXLhhsN30rKqFRrQoppJ4TAi/owp6uqsFHiTXEtklKIdnWG3E3kKXRQxxFDwYxBfawUqqUtxbs4uRCGW/KJVFEJFHUAk3eBYqSacPUeGB7ryzUVr018UcecWxJeXalFMthBcSorIKjWgbI0k8J7YFd9RhTjFxWMlHiTXHfk+wlybl0LFUrebSocKSpII7IFlFKVSKfWvmWbKuxZdq1pdhtsJaUWQpNVY3l0ViTXERB7bijCNxGKWzZ8zkzlWUzLTiW2EBCNiSqgJOJUsE4k6gOyBXfU406iUVjYVWJPEWjI2Ys/+nNy63XFuJShSdACqJx3adeOgxB7bWVH9tSOW2WTLaVsqTCmfJV7MtkqbUkkhKjeSkmrmpQroMD1XUbeknHV2tbPzJmcSag/UipA0c/8AmBKWWa9auT0hJNISqRdmUkHZHUAqII1qooFNeSgEQbydCjSik4N+0zSw5FD71CLqStACQa/1HEoFTpKReqdZpSorUMmqo01Un7PNnpbdnoQkLRhvKgYpN9KlJKTeXouqBotQ0YjECEzKvSjFZXs8e/5mh5t2/JbNVMFBUp1wUA0lN4NpA5b14jniTY2S5Ojrdb+xaJa3C8brKUmqlBKlGiVISlCrwoDW9fFOFIJ1UI9aq637SZEC4/YAQAgBACAEAIAQBjGdexy1N7MBuHxWvAtIAUOsUV1nggaPSFLVqa/BlJiTXmpZKS7b9iqly8hpS1qxURhRYVoqOCINzbxU7XUzjPmcmUVoyslZxkGHg+4s/aKTQgVNVE0JAJpdCa1A08owr1KdGjyUXlmcRJqQDAJ4Nbn5eWtqXZWl9LL7Y3STQ0rS8CmoJFQKKH/5Bu5xp3kE08NHJbb8tZtmuSbboefevBVKekAlSlAE3BdFAK1PaYGFWVO2oumnlsy+JNOIA1OXbl7TsyXlxMIZdZu1CqVqhJRoqKgg1BH/AHiDcxULmhGGcNEfnEnpdEnLSLTodU0UlSkkGgQhSMaVAJKq0rhTmqKr2cFTjSTy0Z5EmrPeQmS0624BUtrSsDhKSFf4gZwlqSUuo1m0JNE+9Lz0lMNBxsAFLlTShJF4A1BF5WGvDHhg3UoqtKNWnJZRFZ08oG1MtyqXEuuBQU8pGgFIIppNCSa0qaUgU39daipp5fEzSJNQdNlmj7Vf7iP3CIZZS/fH4o0fOPlbMMTDaZWYAQW6quhte6vKGkpNMKQNpe3M6ckoPgceeKYQtcrcWlVErrdIOtGmkCvSTT1ce0zuJNWTeRKwm0JYqIADmJJoNBiGemzeK0S7z+ViZa1nkqUFyrwQHKUUAbiReGo8ChrHDQQNhO5VO4af7Xg5s777SkSgbWlQTsg3KgaCjdNBgYaSacY49v0M2iTUnZY00Gphh1W9bdQs04EqBNOoQLKUlGcZPg0axalgszc4xPImm9iRcKhga7GorGNcK4Ag6KHqg3U6MatSNVS2Ioecm1WpieKmlBSEIS3eGhRBUSUnWKqpXkga2+qxqVf08NhV4k8Z2WKQJlgnAB1FfeTEFlH/ANI/FFtzuvoXNtFCkqGwgVSQcb6+CB7dJNOosdRRok1x9NoqQKgVIFToFdZ5IEpZeDbcnmnJbdLtFt+UCNzfu1Bw/wByuI06zzRidBSThtc8x/OJklpWkPLHnpfcpU4spwwKSqoqkjQcDQjA04Ik0s6uKrlDrPJK3ZlxtlIFSq62hIAAKqDV1VJ1DgENxGZ1pKKP6Cs2zkMsNMgVS2lKRUa00x564wOjhBRio9R6OyLSk3VNoUnDApBGAoMCNQwgS4xaw0dAEDIQAgBACAEAIAQAgCOt6xmptlTLo3JxBGlKhoUk6iP8ka4FdWlGrHVkZHaubieaUdjSH0alJUAacqVEEHmrzwNLU0fVi/07SP2kWhxVfajxQK+ZV/RG0i0eKr7UeKGRzKv6I2kWjxVfajxQyOZV/RG0i0eKr7UeKGRzKv6I2kWhxVfajxQHMq/ojaRaHFV9qPFAcyr+iNpFo8VX2o8UMjmVf0RtItHiq+1Hihkcyr+iNpFocVX2o8UBzKv6I2kWjxVfajxQyOZV/RG0i0eKr7UeKGRzKv6I2kWjxVfajxQyOZV/RPzaRaHFV9qPFAnmVf0T92kWjxVfajxQI5lX9EbSLR4qvtR4oZHMq/ojaRaPFV9qPFDI5lX9EbSLQ4qvtR4oDmVf0RtItDiq+1HigOZV/RG0i0eKr7UeKGRzKv6I2kWjxVfajxQyOZV/RG0i0eKr7UeKA5lX9EbSLQ4qvtR4oDmVf0RtItHiq+1Hihkcyr+iNpFo8VX2o8UMjmVf0T82kWhxVfajxQJ5lX9E/dpFo8VX2o8UMkcyr+iNpFo8VX2o8UMjmVf0RtItHiq+1Hihkcyr+iNpFocVX2o8UBzKv6I2kWjxVfajxQyOZV/RG0i0eKr7UeKGRzKv6J+bSLQ4qvtR4oE8yr+iejOQloqNPJiOVSkAD9UMhWNd8DSMhsh0yZ2V1QcfIoKb1AOm7XEk61YYYDXUbS1s1R/U9r+RcoHtEAIAQAgBACAEAIAQAgBACAEAIAQAgBACAEAIAQAgBACAEAIAQAgBACAEAIAQAgBACAEAIAQAgBACAEAIAQAgBACAEAIAQAgD/9k="/>
          <p:cNvSpPr>
            <a:spLocks noChangeAspect="1" noChangeArrowheads="1"/>
          </p:cNvSpPr>
          <p:nvPr/>
        </p:nvSpPr>
        <p:spPr bwMode="auto">
          <a:xfrm>
            <a:off x="155575" y="-120386"/>
            <a:ext cx="3048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eg;base64,/9j/4AAQSkZJRgABAQAAAQABAAD/2wCEAAkGBxITERQUExMWFBUXFx0YFhgYFxocIRwYHB0YGh0gGBwcHighGR8lHB0XITEhJSktLi4uGB80ODMsNyktLisBCgoKDg0OGxAQGy8kICQsLCw0LCwuMiwsLDQuLCwsLCwsLCwsLCwsLCwvLCwsLCwsLCwsLCw0LCwsLCwsNCwsLP/AABEIAIgBcwMBEQACEQEDEQH/xAAcAAEAAwEBAQEBAAAAAAAAAAAABQYHBAMCAQj/xABMEAABAgMDBA0JBwMDAgcAAAABAgMABBEFEiEGBzFBExYiMlFUYXFygZGh0hQXQmSCkqOx4yNSYpOissIzU8EVQ3NE0TRjw+Hi8PH/xAAbAQEAAgMBAQAAAAAAAAAAAAAAAQMCBQYEB//EADkRAAIBAwAFCAkEAgMBAAAAAAABAgMEEQUSITFBExQVUYGRodFSU2FicbHB4fAiMkKSBvEjJDNy/9oADAMBAAIRAxEAPwDcYAQAgBACAEAIAQAgBACAEAIAQAgBACAEAIAQAgBACAEAIAQAgBACAEAIAQAgBACAEAIAQAgBACAEAIAQAgBACAEAUvOlaUyxLtLYcLYLl1ZTSuKSRpGAwPdA8V9UnTgnB8TPpbL20k1IeKwNN5tBpzkJr3wNbG9r7857CQl86c6N8hhY6Kge5dO6BYtJVVvSJNjO0r05UHlS7TuKD84Fq0n1x8SSYzrSp37Lyea4r+QgWrSVPimScvnHs5Wl1SOk2v8AiDAtV9QfEkmMrpBeiaaHSWE/upAtVzSf8kSUvPsubx1C+itJ+RgWqcXuZ0wMhACAEAIAQAgBACAEAIAQAgBACAEAIAQAgBACAEAIAQAgBACAEAfDjqUiqiEjhJpAhvBHTGUcmjfTTAPBsia9lawK3XprfJd5GzGX1nI/6gK6KFq7wmkCqV5RX8iMmM6UkneoeXzJSB+pQPdAqlpGkt2WRsxnaR6Eqo9JwJ+STAqlpOPCJGTOdeZO8ZZT0ryvkUwKpaTn/GKI97ONaK63VpRTE3GwaD2r1IFbv68t3yOzIrKaffn2UKfUtJJvghNLoSSdAw/70gZ2tzWqVUm9hsUDdCAEAQeW1nbPIvtgVVcvp6SN0AOelOuBRcw16UkZtmitC5OqaJwebIHSRuh+m/A1ejp4qOPWa3MWcy5v2m19JCT8xA3LhF70RsxkfIL0yrQ6Kbn7aQKpW1F74ojH829nK0NrR0XFH9xMCp2FB8CNfzUSx3j7yelcV8kiBU9G0+DZGP5pV+hNJPSaI7wowKnozql4EZMZrZ0aFML5lqB70j5wKno6qtzRzDJO12d4h1IH9t4dwSuvdAx5tdQ3Z7Gfgn7aZ0mbFNakLWO1QIgQp3cOv5n01nEtFs0W4lR4FtpH7QmBKvq8d/yJCXzrTQ37LKujfT/IwLI6TnxSJKXztD05UjlS6D3FI+cC2Ok1xj4knL505I75DyOdKSO5Ve6BatI0nvySTGcGzlf790/ibcHfdp3wLVe0H/IkpfKaSXvZpk8myJB7CawLVXpPdJd5JMvoVilSVDkIPygWJp7j0gSIAQAgBACAEAIAQAgD8JgDjmbXl29++0jpOJHzMDCVSEd7RGTOW1no0zSD0by/2gwKpXdGO+RGzGcyQTvVOL6LZH7rsCqWkKK45IyYzsMD+nLuq6Skp+V6BVLScOCZGv52XTvJZCeksq+QTAqek3wiRr+dCeVo2FHMg/yUYFT0jVe5I5xlNbD29W+oH+2yPmhEDHnF1LdnuP0WVbT2kTZrqW4pPctQgSqd3Pr7z7ZzbWgs1WltBP33AT13b0ArCvLa/mSUtmnmDv5hpPRSpXzuwLY6MlxkSctmmbH9SZWrooCfmVQLY6MjxkSUvmwkU74vOdJYH7UiBbHR9Fb8skpbISzkaJZJ6Slq7lKIgWxs6Md0STl7ClW95LMp5m0DvpAtVKEd0V3EHnMngzZziRQF0hpNOXFX6AqB572epRft2FWzNWdVx98jepDaTyqN5XYAn3oHk0ZT2yn2GrQNuIAQAgDAJpJkLTNMAy/UAf26hQHW2adcDnZf8Fx8H4f6N+SoEVGIOiB0R+wAgBACAEAIAQB8ONpUKKAI4CKwIayR0xk5Jr30qwTw7GmvbSsCt0Kb3xXcRkxkBZy/+nun8K1juCqd0CqVlRf8SMmM1skrereRyBSSP1JJ74FUtHUnuyiNmM0qfQmiOk2D3hQ+UCqWjI8JEZM5qZobx5lXSvp+SVQKZaMnwaI1/NzaKMUtJXyocT/IiBW7Cut23tPg2ZbLOhM2noLWruQTAh07qHWDlTazO+ceT/yNj+aIB3NzDfntR0y+c6fTp2FfSQf4qEDNaRrLfgk5fOy8N/LNq6K1J+YVAtWk3xiScvnZYO/l3E9FSVfO7AtWk4cUz3dzrSlNyy+TyhA/mYEvSVLqf52kdMZ2vuSvWp3/AAEf5gVvSa4R8SMmM6s2d62wgcoWo9t4DugVPSVR7kjgVl9abpoh2nI20k/xJgV89uJPZ4I+S9bT3HTXgDiB3ACAzdz6/kNpVqvGq2lnlcdT/lRMBzS5nv8AFnbL5rZ075TCOdaie5FO+BmtG1XvaJNjNKr05oDkS0T3lQ+UC1aM65eBJsZqJUb995XNcT80mBatG0+LZJsZuLOTpaUvpOL/AIkQLVY0FwJJjJGQRolWT0kBX7qwLVbUl/FEnLSLTf8ATbQjopA+QgWqMVuR0QMhACAEAIAQAgBAGT55bQq8wwDghJcVzqNB1gJPvQNPpOptUO0uGbazths9qoopyrp9re/oCIHusqepRXt2logeoQAgBAGQ54rOuTLTwGDqLp6SDr9lSR7MDTaSp4mpdZfcgbQ2ez2FE7pKdjVzo3OPOAD1wNjaT16MWWGB6BACAPBycbTpcQOdQH+YZM1Tm9yZ+szTa94tKuioH5QyRKEo700e0DEQAgBACAEAIAQAgBACAOaYs9lzftNr6SEn5iBi4Re9EY/khIL0yrQ6KQn9tIFTtqT/AIojX83FnK0NKR0XF/yJgVOwoPh4kc5kJZTLjbbinFLdVRtBWak4k4IAIAAxUcBwxGSyloiMoymotqO953fLu3k21kVZrePk6PbUpX7lGJELOkt0fqdbEnZ7Z3CJVB5EtgxGUeiNrjdDwJZq7QXaU1U0d0SMY2H3ACAEAIAQAgBACAEAIAQAgBAAmAOSz7RafClNLC0pWUEitLwpWh0KGIxFR2RCaZbVozpNKaw2s/nUdcSVGB2+4Z201hJ/qPBpB/CCGweagvQOerPlrjC4vBvLLQSkJSKBIAA4AMBA6BLCwfcCRACAEAU/OpZ2yyClAbppSXBzb1XcqvswPHf09ai31bSBzMWhg/Lk8DqR+hXyb7YHm0ZU2Sh2mnQNqIA5rSkG32lNOgqQsUUApSaioOlJB1cMQ1kspVZ0pqcN67fmZRnMyUlJRDK5dJQVLKSi8pQIoTUXiSKaNOuMJRS3HU6I0hXuJSjVecLOd3yKxkgy4qelg1gvZUmo+6MVdVwKqNYjFbzZX8oq2m57sP7eODdMoLcZk2S66cNCUjSpXAkf/aRa3g4m1talzU1IfZGNW5lzOzCyQ6phHooaUU0HKoUUo93IIrcmzr7bRVvRjhx1n1tZ8Ny/NpF7YJzjcx+e54ojLPTzS39XH+q8htgnONzH57nihljmlv6uP9V5Fmzc2k+9aDaXZl9SQlSrqnlkKIGAIKsdZp+GMo7zW6Wo0qdrKUIRT2LOFs8Ow5JvLW0BOKUHFApdKQxTc4Kpcu0xOqumI1mW09GWjoJNLas63Hdvz+Ikc5tovszxDUw+gKbQspS8sBKjeBoAqgwAPXEy3nn0PRpVLbM4ReG1lpez2FT2wTnG5j89zxRjlm15pb+rj/VeQ2wTnG5j89zxQyxzS39XH+q8htgnONzH57nihljmlv6uP9V5DbBOcbmPz3PFDLHNLf1cf6ryG2Cc43MfnueKGWOaW/q4/wBV5DbBOcbmPz3PFDLHNLf1cf6ryBygnONzH57nihljmdv6uP8AVeRpWbPJlxBM5M3i6sUbCySoJOlSq41OAHAK8OGcVxOc0vfQklb0f2rfjdnqXw+ZZbbyQk5peyPtFS7oTe2RYoBWlAFU1nVEuKe019vpG4t46lOWFv3LyMItWUS0+82k3kocWgE0xCVEAnsitnb0KkqlKM3vaT70armbacEo6VE7GXfsxzAXiOQmg50mM4HL6flB14pb8bfofOXOcHYFKYlaKdGC3MCEHgSNClDXXAaMTUCZSxuJ0bojlUqtb9vBcX5LxZmzmUc6okmbmKngdWB1AEAdUV5Z0SsrdLCpx7kfO2Cc43MfnueKGWTzS39XH+q8htgnONzH57nihljmlv6uP9V5DbBOcbmPz3PFDLHNLf1cf6ryG2Cc43MfnueKGWOaW/q4/wBV5DbBOcbmPz3PFDLHNLf1cf6ryG2Cc43MfnueKGWOaW/q4/1XkNsE5xuY/Pc8UMsc0t/Vx/qvIbYJzjcx+e54oZY5pb+rj/VeQ2wTnG5j89zxQyxzS39XH+q8htgnONzH57nihljmlv6uP9V5DbBOcbmPz3PFDLHNLf1cf6ryOuyxPTzgl0vPOBW+vuLUlKdal1NKfPRDayqtza0g6rjFY6kk37EbpYtmIlmG2W96hNOc6STyk1PXFqWDibivKvUdSW9nhlPaPk8o+7WhSg3emdyn9RESeStPUpuRlOaeztkngsjcsoKvaO4T3FR9mBp9HQ1qut1G1QN6IAQAgBAHhPSqXWltq3q0lB5lAg/OBjKKkmnxMPyGmlStptpXhuyw4OUm73Lu9kDQ2knSrpP4G7wOgEAIAxXOta2zTuxA7lhN321UUv8AiOdJiuT2nY6Et+Tt9d75bexbF9Wdea9ltlMxPvm620NjSfxGhVThNLgHDeMI9ZVpmU6jhbU9rlt8vq38Dtk7Gftl/wAqmCpqVFUtIGkpr6OoVO+XrpQaBScaxTUuaejKfI0v1T4v88F2suAyOs1tGMs0EpGKl49qlH5xOqjUPSV5OWyb7PJH21knZygFJlmVA6CACDzEROEQ9IXcXhzkfW06z+KNe7DVRHSN16x957SmTEk2tK25dtC0mqVJFCDyGGqjGd9cTi4ym2mdirLYLuzFlsujQ5cTe4N9SujCGEU8vVUOT1nq9Wdncck7kzJurU47LtrWrSpQqTQUGPMAOqGEW0724pxUYTaS4HhtOs/ijXuw1UZ9I3XrH3jadZ/FGvdhqodI3XrH3jadZ/FGvdhqodI3XrH3jadZ/FGvdhqodI3XrH3jadZ/FGvdhqodI3XrH3jadZ/FGvdhqodI3XrH3ntK5LyTagtEs0lQxBuDA8IroPLDVRjO+uZrVlN4+JLxJ5CLyotUSso89rSnc8qzuUj3iIhvCPTZ2/L140+t+HHwP54bQpagBVS1EAcJUTTtJMVHftxisvYkazbdqKkmGLNkhfmlICdz6NcVK5FKN5WOgVUdVc31I5W3oK6qzvLjZBPO3j1L4Ld7dyOjJvNtLtJCpkbO6dIJNxJ5B6XOrsESo9Zhd6aq1Hij+mPj9uzxJlWS9mBQQZdgLOITQVI5BpMMI8av7xrW15YPTadZ/FGvdidVGPSN16x942nWfxRr3YaqHSN16x942nWfxRr3YaqHSN16x942nWfxRr3YaqHSN16x942nWfxRr3YaqHSN16x942nWfxRr3YaqHSN16x942nWfxRr3YaqHSN16x942nWfxRr3YaqHSN16x942nWfxRr3YaqHSN16x942nWfxRr3YaqHSN16x942nWfxRr3YaqHSN16x95J2fZrLCbrLSGknEhCQKnhNNJ54nGDz1a1Sq81JNv2nVAqM+zx2jdl2mQcXF3j0Uf/ACUk9UDXaSqYpqPWemZ+zrkot4jF1eHQRuR+orgTo6nq09brL7A2AgBACAEAIAw3OVIli0VqThsgS6kjUTgeu+lR64GhvoalbK47TZrGng/LtPD/AHEJVzEgVHUajqgbunPXipdZ2QMzjtm0Ey7DrytDaCqnCQMBzk0HXENl1vRdarGmuLwfzi+8palLWaqUoqUeFRNT3mKj6DGKjFRjuWwmVCamJNCG2V+TSwUpZGgrNStajhUgGlBW6OeJPIuQo13KUlrzwl144L83s+mstbQQlKUzBSlCQlICGwAAKAUuY4QyyJaMtZSblDLftfmaplXJuzdknQlwtodUDgKpurUnHRrpXkjN7UcxZVIW997MtfRMzTI7Ld2RSpAQHWlG9dKrpSrQbpoaA4YU1c8YJ4Ojv9FwumpN6slszjOfkankhle1P3whtbamwkqCqEUVWlCDjoOkCM1LJzF9o6dphyaaed3sIXLnLxyTmAyyhtZCApwrrgToAoRqx9oRDlg9mjdExuaTqVG1t2YLFkdaj0zKpfeShBWSUhIO8GAJqTpIJ5iIyTya+/oU6FZ06bbx19Zy5TZTJZmJaWSr7R51AUcDdbKgMa61HcjkvHUIhvgW2di6tKpWa2RT7Xj6b+4ssZGuM/y2y/clJnYGUNrupBWV3sFHEAUI9G6fajBywze6O0RC4o8pUbWXsx+dZBuZ15i4AlloOVxJvXaagE3qnnqNOjWY12e5f4/S1suTx49+PoWPIXLtU46WHm0oculSVIJuqpSooakHGuk69GvKMsmu0lopW0OUpvKzjbvR3ZfZWGRQ3saUrccUaBVaBCRicOUpHWeCEngp0Zo9Xcpazwl1df5k8ch8qn5tD7r6G22msLyb2JAvKqSTgE0PtQTyZ6RsKdtKMKbblLr7l3srstnQmHXUttyzZK1hKAVKrujQVp3xjrM989BUqcHKc3sWXsNSEWHMmYZ5LWxZlUn/AM1felA/eac0YTZ0ugLf91Z/BfN/Qz+xZwsvtuJQHFpO4San7QghBoMVUUQaayBGCN9cU1UpODeE979nHvWw73Jifkny6u+y+6kkqWlJKkqIJ3wIBqBwEckNqKFC1uqWpHEoxe5Z2Y+GC55ssppuYmltPOF1GxFeISKEKQBQgDTU4RlFvJp9MWNvRoqdOOHnHgyFzpSTjFoCYCgNlurbIOKVNhCe4gEHl5IS3ns0NVjVteSxuyn7c5/0TNm52cAH5c1piptQx9hVKe8YnXPJV/x/b/xT7GvqvI0ZU+2GdmUoJbuXypWFEkVx6oyzxOeVKbnyaWXnBnNrZ16KIlmARWgW4TjzITo6zXkEY650NDQGVmrPsXn9ibyGy6E6stOIDboTeF0kpUBppXEEVGGMSpZPFpLRXNYqcXmO7bvR1Zf5UqkWmy2lCnXFUAXWl0CqjgQdJSOuEngq0ZYK7m9ZtRS4dfD6lZsfOc4Q4uZQ0EJSAhLaVX1uE4AXlkBIAJJOio4QDCkbK40HD9MaLeXvbxhLsW/q7TpsDOcXplDTrAQhxQQlSVklKlGia1AqCaCuFKwUiu50GqdFzhPLSzu7z1ymzmoacLcsgPFJopaiQmo1JAxVz1A4KwcjGz0HKpHXrPVzw49vUWHIrKYTzCllFxaFXVpBqNAIIPAR8jExeTX6QseaVFHOU1lHLlbl0xJK2MJLz1KlANAkHRfVjSumgBPaIOWC2x0VVuVr51Y9fX8EVOWztOX/ALSXQUVxCFm8ByVwJ5MOcRjrm0n/AI9DV/TN59q2GoSU0h1tDiDVC0hSTyEVHNFhzVSnKnNwlvWw94GBiOdK0NltBSBiGkpbFNZ3xpy1VT2YGiv569bVXDYa9YFn+TyzLP3EAHlVTdHrVUwNzShqQUepEhAsEAIAQAgBAGdZ5bOvMsvgYoWUK6KxUE8xTT2oGt0lTzBS6jszRWjskkponFlZA6K90P1Xx1QM9HVNalq9ReYHvM5zxWvdaalknFw7IvoJ3oPOrH2IwmzoNA2+ZyrPhsXxe/w+ZRMjLB8smktGoQBfcI+4KYDlJIHWTqjFLJvNIXfNqLmt+5fH7GsZcTbcpZriEJCApGwtpGGKwRhzJvK6ozexHLaOpzubuMpPOHrN/D8wY5k5ZZmZplgaFqF7kQMV/pB66RWlk667r8hRlU6l48PE2POBNES6ZZrB2aWGEAaknfmn3QnA8F6LJbsHI6Lpp1XWn+2C1n8eC+OSmZ1gy0JSVbSAW0VJpiEUCEgnXWiieYcMYyNxoTlKjqVpve/HeyxZsLPTLSC5hzc7LVxROppAN2vJS8r2omO7Jr9MVnXuVSjt1dna9/0XYZiouT87rvzDvPdST8ko7kxhvZ0n6LS39kF3/wC2bfbNps2fKXiKJbSENo+8QKJSOzqAJ1Ra9iOLt6FS8r6q3t5b6utmI245NNzeyzAKZglL2PUpOGoCgTTVdpqitnaWyoToalJ5htj5+ZvQtNvyfygmjex7LX8N298oszsycNyE+V5LjnHbnBgTSXJ6dA9OYdx13Qo1PUlNepMVb2d03C0t/ZBd/wDtmr5c2TKs2U6lLSEhATsdEioXeSAa6aknE66msWNLBy+jbitVvYtybznPwx+YKfmfkSucW76LTZHtLIA7gvsjGO822nqqjbqHFv5f7RFZxLW8on3CDVDf2SKfh31OGqyrnFIiT2nq0Vb8jbRzve19u7wLblMP9PsZqWGDr25XThO7d5x6HMoRk9iwaqz/AO5pCVZ/tjtXyj5kPmjsjZJpT6huWE7n/kXUDnom92piIraevTlxqUVSW+XyX3x4mxLUACSaAYk8kWHJJZeEfzplHahmZp586FqN3kQMED3QOusUt5PoFpQVCjGn1Lx4+Jpua3JhLbKZpxNXXBVuvoNnQRyqGNeAgcNc4ric3pm+lOo6EX+lb/a/t8yp51rUD07cTillNw9M7pXZuRzgxEntNpoSg6dvrPfJ57Ny+pZszllXWXZhQ/qKuI6KK1I51Ej2ImC4mu0/X1qkaS4bX8X9vmSNmOomJ6bnHCNglkmXbJ0bndOqx4NFdYMFteTz1oyo21O3j+6b1n27Ir84mXWPIidn0tpTdQ66pRSMLrdStQFNFE4DqjDGWdLXq81tnJvLikvi93zLlngtkgtyiDRISHHANekITzChNOjwRnJ8DUaBtsqVeW/cvq/p3liyGsBiSlEvvXEurTfccXQXEnEJBO9AFK8J6qTFYR4NI3dS6runDLinhJcfb+cCEySZTNWzMTjIIl0VAVSgUsoSg0590s84rpiFvyey+k7ewhb1P3vh1LLfku8quci1/KJ5yhqhr7JPsk3j71RXgSIxk8s2mibfkbZZ3y29+7wLHZ+TLEnZjk3NNpceU3VCVioQV4IAB9KpSSdWrRU5Ywsmvq31W5vI0KMmop7WuON7+HV1lNyQsNU5NIZCikAX1qGkITSpHKSQBymMUss299dK2ouo1ngl7WTOcxiWZealpdpCA03VZSMSV0oFnSohIBqfvwkePQ8q1SnKtVk3rPZ2dXVv8C05CDyKyXZpQxVedAOsAXEDrIr7UZR2LJrNJf8Aavo0Vwwvq+76FPyGsfy+eJfJWlNXXifTJOAPBUmvMkiMUss22krnmltinsb2L2e384l2zoTcsmT8lSEF4qRsTaAKpooYhI3oKapHDeoIyljBptDU60rjlnnV25b47Ovjt2llyQkFsSUu05v0oF4cBNVEdVadUZLca6/rRq3E5x3NknNTCW0LWo0ShJUo8gFT3RJ45NRWWYXkiwqctNtSxW86XnOolzHkKqDrgaC2XK3GX15N5gdAIAQAgBACAEAQ+V1neUST7QFSUEp6ad0n9QECm4p69NxMxzR2jsc6WycHkEDpJ3Q/Tf7YGp0dU1ajj1mzQN4fz5lla/lU686DVFbjfQTgCOfFXtRU3lne2FvyFvGD3738X5bjR80VkbHKqfUN08rD/jRUDtVePKKRlBHPaduNesqS3R+b/EVnO7a+yTSWEncspqr/AJF0Pcm77xiJPabHQVvqUXVe+XyX3JXM9ZACXZtev7Nuv3RQrPWaD2TEwXE8unrjLjQj8X9Pz2kvk4vy6fdnT/QYqzLcp9NY59FeBQGqC2vJ5btc0to2/wDKX6pfRGa5TPKmrSdFcVv7EjkAUG0/KvWYxe1nRWcY29pF9UdZ92WaNnNtBMtIJlm9yXKNpA1NJAvdVAlPtRlJ4WDn9D0ZV7p1pcNva93n2FczSWcnZHptwhKGUlIUrABRFVGuq6j98RFcTYacrPVjQhvk84+Xe/keAyy8qtOXW61eZS4EtN13pUQA4r7yxgaaBTDHEtbLM+jeb2c4wl+prLfXjh8DqzzoT5RLkb4tqB5grc95VCe8r/x9vkprhlfLb9D1yotUtWLJsV3b7aK/8aQlXfuBzEwb2GFnbqppCrU4Rb73s8zxzN2clb7z50tJCUjlXWp5ME09owgjPT9ZxpRpr+Tz3f7+R7537dCiiUQa3Tfdp96lEJ7CVU5UxMnwMNBWjSdeXHYvq/p3nwqd/wBLs7YEf+NfGyOUxLSVUFVcBAokfiJPPGcIlUuf3fKS/wDOOxe98PjvfsK5m9ssPzzYVvGvtl14EUpX2inqrERW02Gla7pW0sb5fpXb9sn3nCyhE3NEoNWmhcbPDrUrrPckQk8sjRdm7ajiX7pbX9F2fM1TICx/JpFtJFFr+0c6SsQDzJup6ozithzGk7nl7mTW5bF2eb2nJnPtbYJFaQd28diHRO/Pu1HOoQk9hboe35W5Te6O3y8THrDs0zMw0wP9xQBI1J0qPUkE9UVo625rqhSlUfBf68TfrYnkSkq45QBLTe5TzCiUjnNB1xa9iOFoUpXFZQ4yf+2fz2w04+8lIN511dKnWtZ0nrNTFR3spQo0290YrwRtGUk6LPkW5eXxeWAxLpFKlRoCrnFa1+8ocMWPYjj7Sk7y5lVq/tX6pfDq/OBE5XSwkLFTLoOKyltShrUqq3DzG6ocxpEPYsHqsZ880g6suGX3bF3bCNzMyALkw+RvUpbT7W6V+1HaYiB6P8gq4hCmuOX3bF9SpZc2gl+fmHEG8i8EpOohCUpw5CQT1xD3m10bRlStoQlse/veTSpPIGXeCHH5mYm0kBSAtw3SCKgimOjgMZ6pztTS1Wm3CnCMHueFt/Ow+8qcrJaz2SxLhGygUS2ilG66100cNNJ66wbxsRjZaPrXk+Vq51eLe9/Dz3LwMyyMsjyqdabIqmt9yuO4Tia9I0T7UYJZZ0mkLjm9vKa37l8X5b+wuGeO16qalUnAfauc+KUD9xpypjKbNToC3wpVn8F9fp4ndmhswNyzsyr/AHDRJ/A3Wp61XvdEIriUadr69WNFcPm/tgzd9xydmyfTmHaDkvGgHMkU6hGG86KMY2tDHCC+XmapnJdbYswSydKghDaRpuNFK1GnAlKcTyiLJbFg5jREZ1bzlnwy2/bLKXa2yi5vLL8peca8pelzcCqNKu3wDQgnkqMOUxhFZN3pWvyFOM9RS2427cGoWDkZJyitkQgrc07I4byq6yNASeUCsZqKRzVzpK4uFqyeF1LYjtse3ETLjwaBU20QnZa7lS8SoI4QkXcdd7DhiU8lFe1lQjFz2OW3HFLhn4kRnPtHYrPWAaKdIaHMcVfpCh1xJq76pqUX7dhWczNnbp+YI0ANJPPulf8Ap9sDyaMp/un2GpQNsIAQAgBACAEAIAwO1EGQtRRAoGnwtIH3CQsD3DSBz1T/AILj4M1fL22hLyDi0ndOANtkcK9Y5k3ldUYyew7HRdvy9xFPctr7PN4Rh1nSSnnW2Ub5xQQOSppXmAx6orO1q1VShKpLclk/pCSlUtNobQKJQkJSOQCgi4+e1JupNzlvbyfzrbjqlTT6l1vF5d6uo3jh1aOqKWd/bRUaMFHdqr5FysKffnJRqzpRstIAImXzoCSSVAU+9U4aTUjRUxktuxGouaVK2ryu67y/4x+Xd+bdhqll2e3LsoZaFEIFAO8k8JJqSeExYlg5mtWnWm6k97MntzIKeE4tbCApCnC4hwLSm7VV7GpqCk6wDo6orcXk6i20tbO3Uajw0sNYbzsx8NpJ5QZvZlxgOl4zE3Wrl5VAU/dbrgLp0VpWp0YCDizzWumKMKjhq6tPhjfnrfx7eBx5O5FWg6gMTBLEoF31Iqiqzh92pOgYqNBpAgky660nawlytJa1TGM7cLv+m/idByQekZ3ZmZUTjQN5obJdLatVa74jEA0Oo4GGGmV9I07u35OpU5OXHZnPlns6tx4zGTNoTs2X5uXomgAQHUJTdGhJUCpSRiSSEkmp0amGzON9aWtDk6E9vXht/HGxZ6tuPiVbLO0nHppd9SVBr7JAQKJASTUJBxIvVx14aBQDFmz0fQjSoLVT/Vted+3r7O4tqM3k60ltyUmNjcU2NmSVqQQojEApG6FdR0U7MtVmqemLao5RrQyk9mxPZ28T8sbNzOoe2RbrAUCSFm86QvTfCSEhSgcQVE440roKLJuNM20qepGMsdWyOzqztwvgW/aSx5M+zeUpx8faPrN5ZUCFJJ5AoA3RwdcZaqNT0nV5aFTCSjuitixufeuJm03k8iSWtMxPISFJoppgqK3E6bqxQBsHDfVEYNYOiheSuop0qTeOMsYXtXX2YIfJiynZiYSGmQ9cIcWgqCQUgjBSjoBNBw6YhHrvK9OjSbnLVzsT3vuNsyftt55bjT8quXcbAJqbyFA6ChYwPN/7xYmcbdW1OnFTp1FJPsa+KMwzq2vs07sYNUMC57ZoVn9qfZMYye06XQtvyVvrvfLb2cPq+0l8zdk1W9MqGCRsSOc0Us9QujrMII8mn7jEY0Vx2v5L6k1nhdUJJAFbqnkhfMErIB9oJ7Ime48egYxdw296i8eH0MwyXtRErNtPrSVpReN0UrUpUkacNJBjFbzpLyhKvQlSi8N4+aNUyWsp+YmP9QnE3FUuy7J/20HWQfSIrp4ScMAMks7Wcxe16VGlzW3eV/KXW/L868yOX9grnJQtt02RCw4gE0BIBBFdVUqVTlpEyWSjRd3G2r609zWH+fFFKyVyGn90h5xcqwumypSsFTgGoXSQARUEk9RjFRZuL3SlrslBKclubWxd/wCe0nct8gg+htUqEoW0i4EaApAqQK6lAk4nTU1MS49R4tHaWdKUlWy1J5zxT8is2TkfbFNi2Rcu1rq/uaa6JbUezAGIwzZV9I6Pzr4Upf8Azt72kfeU2QjrSGmZVlbxpfee3IvK0JSkE7kDdGn4hUmkHExtNKwqSlUrSUeCjt2db3beHjsLJmuyaclkOuvoKHVkJANKhCcdXCo/pETFGu0zewryjCm8xW3tfkU/KHJe0piaeeMsr7RZu1UjBO9TWitSQmMWmbe1v7OjRjT19y6nv3vh1mvWdZyGZdDA3qEBHPhQnnOJ64sxsOTq1pVKrqPe3kx9ORVpS0ylTDWyFtdW3ApFCBoqFKFMNIPLzxXqtHWPSdnXotVJYytq258EaLYGTrpUt+fWl59xBbujeNtHShI5dZ+eJOaXFnP3V5DCpWy1Yp5zxb639PzFHtTN9Oyz4ckiVpCqtlKwlaORV4gHDCoOOsRjqtbjdUdL21enqXGx8dmU+78XWSsrk1a05RM9MqaZ9JCSi8ocFGxdp0ieYxOG955p3thbbbaGZde3C79vdj4mhWbINsNJaaSEIQKAD/PCScSdcZpYNBVqzqzc5vLZl2eS0bz7LAOCEFauks0FeUBP6oGj0nUzJQ7S7ZvLO2Gz2QRuljZVe3iOxN0dUD32lPUopdpZIHpEAIAQAgBACAEAZLnks66+y+BgtBQrpINRXlIV+mBp9J08SU+wsuSUtL2hZ8v5QgOlmrdCTgU0ArQipKLhx4YjBttGXtWnSTpyw9z7Cds/JeTZWHGpdCFprRQBqKgg0qeAmGEe2rfXFWLjObafAmIk8hGTuT0o8u+7LtLWdKigVPOdfXEYR6ad5Xpx1YTaXVk7ZWVbbSENoShI0JSkJA6hElM5ym9aTy/ae0DAQAgBACAOS1y7sDmwAF26Q3UgC8cASTqBx6oh7i2hqcpHlP252/Ay3JnN3NJmmVzCEBpCr6qLCiSnECmuqqV5KxgonTXmmaEqMo0m9ZrG7r3+BrsWHKCAKnl1b+wlmXDuwF8m+9/bbFLxH4jWgOrHkjGT4G00bacqp1XHW1d0et8OxcTNrftBl0plLPaJQVC8sglx9ekFRO6u1qaHXjQUjB9SOitaNSnmvdS2pbv4xXs4Z4eZqGQmTIkpeiqF5yinCNXAkHgTj1kxnFYOa0lfc6q5X7Vu8+0ssZGuIBzIyQUpSlSyFKUSpRJUakmpJqeGI1Ue5aSuklFTeES1nyDTCA2ygNoFSEp0VOJglg8tWrOrLWm8s9JmXQ4kocSlaTgUqAIPODgYkxhOUHrReH7Dgk8nJNpQW3LMpUMQoITUcxph1RGEX1L24qR1ZTbXxJSJPMIAQAgBACAEAIAQAgBACAEAIAwO01mftRV01DzwQkj+2CEg+4KwOeqf89xs4s3pCAAABQAUA5IHQn1ACAEAIAQAgBACAKnnOs7ZrPcIFVNEOjmGCv0FR6oHkvqevRfs2mWZJ5VPSK1FAC0L37ajQEjQQfRPL3aKDT211Ki9m1dRcfO36n8b6cD29Ke54/Y/PO56n8b6cSOlPc8fsPO56n8b6cB0p7nj9h53PU/jfTgOlPc8fsPO56n8b6cB0p7nj9h53PU/jfTgOlPc8fsPO56n8b6cB0p7nj9h53PU/jfTgOlPc8fsPO56n8b6cB0p7nj9h53PU/jfTgOlPc8fsPO56n8b6cB0p7nj9h53PU/jfTgOlPc8fsPO56n8b6cB0p7nj9iJygy4lpwJD8iSU1uqEwQRWlcQ3oNBgeCMXFM9Vr/kNa2bdOO/2/Y+bCy0lJSpZs4BRwKy+VKpwVLeA5BQQUUibn/Iq9xsqLZ1ZwvkTHnc9T+N9OMjydKe54/Yedz1P4304DpT3PH7Dzuep/G+nAdKe54/Yedz1P4304DpT3PH7Dzuep/G+nAdKe54/Yedz1P4304DpT3PH7Dzuep/G+nAdKe54/Yedz1P4304DpT3PH7Dzuep/G+nAdKe54/Yedz1P4304DpT3PH7Dzuep/G+nAdKe54/Yedz1P4304DpT3PH7Dzuep/G+nAdKe54/Yedz1P4304DpT3PH7Dzuep/G+nAdKe54/Yedz1P4304DpT3PH7Dzuep/G+nAdKe54/Yedz1P4304DpT3PH7H6M7fqfxvpwHSnueP2IvKDOY8+0pppoMXhRSr943TpCdyLtdFcerTEFVbSMpx1YrB55o7O2SdU6RgygkdNe5H6b/AGQGjqetUcuo2aBuxACAEAIAQAgBACAPOZYStCkKFUqSUqHIRQ90CGk1hn82T0qpp1bat8hakHnSSP8AEDl5x1JOL4HjEmBouS9lSAsszcywXSlRCrpNSLwSKC8BriDa0KdFW/KTjk5spsmZRckJ6QvBsb9skmgrdJFakEHSKkUxHKMK9tTlS5Wlu6ihxJrRAGn/AOiWdZjDap1Bffc9Gl7HC8EpJCaJqN0cT3CDccjQtoJ1Fls5MoMnZKZklTsgC3cqXG9VBS8CmpuqSMcMCOcGBhWoUqtLlaWwzuJNUIAvWVtjsN2VJPNtJS45sd9QrVVWlKNec4xBsrmlCNvCSW3Z8hlNY7DdkSbyGkpdWW76xpNW3Ca9YB6oIXFKEbaMktuz5FFiTWnpLMKcWlCcVLUEp51EAd5gZRi5NJcTTZ+RsuzA008wqafWmqjQKNNFQCQEgmoAGOBqdcQbeUKFviMlrNlWy4k5JKkLk7wChVaCldEkiooVDA6QU1NKaoHju6dJYlTKvEniOizmwp5tJFQVpBHIVAGIM6aTmk+suecLJMtvtiTlXCgt1VsaHFi9eVpONDSmED33ltiS5OPDgfGdGxJeVXLhhsN30rKqFRrQoppJ4TAi/owp6uqsFHiTXEtklKIdnWG3E3kKXRQxxFDwYxBfawUqqUtxbs4uRCGW/KJVFEJFHUAk3eBYqSacPUeGB7ryzUVr018UcecWxJeXalFMthBcSorIKjWgbI0k8J7YFd9RhTjFxWMlHiTXHfk+wlybl0LFUrebSocKSpII7IFlFKVSKfWvmWbKuxZdq1pdhtsJaUWQpNVY3l0ViTXERB7bijCNxGKWzZ8zkzlWUzLTiW2EBCNiSqgJOJUsE4k6gOyBXfU406iUVjYVWJPEWjI2Ys/+nNy63XFuJShSdACqJx3adeOgxB7bWVH9tSOW2WTLaVsqTCmfJV7MtkqbUkkhKjeSkmrmpQroMD1XUbeknHV2tbPzJmcSag/UipA0c/8AmBKWWa9auT0hJNISqRdmUkHZHUAqII1qooFNeSgEQbydCjSik4N+0zSw5FD71CLqStACQa/1HEoFTpKReqdZpSorUMmqo01Un7PNnpbdnoQkLRhvKgYpN9KlJKTeXouqBotQ0YjECEzKvSjFZXs8e/5mh5t2/JbNVMFBUp1wUA0lN4NpA5b14jniTY2S5Ojrdb+xaJa3C8brKUmqlBKlGiVISlCrwoDW9fFOFIJ1UI9aq637SZEC4/YAQAgBACAEAIAQBjGdexy1N7MBuHxWvAtIAUOsUV1nggaPSFLVqa/BlJiTXmpZKS7b9iqly8hpS1qxURhRYVoqOCINzbxU7XUzjPmcmUVoyslZxkGHg+4s/aKTQgVNVE0JAJpdCa1A08owr1KdGjyUXlmcRJqQDAJ4Nbn5eWtqXZWl9LL7Y3STQ0rS8CmoJFQKKH/5Bu5xp3kE08NHJbb8tZtmuSbboefevBVKekAlSlAE3BdFAK1PaYGFWVO2oumnlsy+JNOIA1OXbl7TsyXlxMIZdZu1CqVqhJRoqKgg1BH/AHiDcxULmhGGcNEfnEnpdEnLSLTodU0UlSkkGgQhSMaVAJKq0rhTmqKr2cFTjSTy0Z5EmrPeQmS0624BUtrSsDhKSFf4gZwlqSUuo1m0JNE+9Lz0lMNBxsAFLlTShJF4A1BF5WGvDHhg3UoqtKNWnJZRFZ08oG1MtyqXEuuBQU8pGgFIIppNCSa0qaUgU39daipp5fEzSJNQdNlmj7Vf7iP3CIZZS/fH4o0fOPlbMMTDaZWYAQW6quhte6vKGkpNMKQNpe3M6ckoPgceeKYQtcrcWlVErrdIOtGmkCvSTT1ce0zuJNWTeRKwm0JYqIADmJJoNBiGemzeK0S7z+ViZa1nkqUFyrwQHKUUAbiReGo8ChrHDQQNhO5VO4af7Xg5s777SkSgbWlQTsg3KgaCjdNBgYaSacY49v0M2iTUnZY00Gphh1W9bdQs04EqBNOoQLKUlGcZPg0axalgszc4xPImm9iRcKhga7GorGNcK4Ag6KHqg3U6MatSNVS2Ioecm1WpieKmlBSEIS3eGhRBUSUnWKqpXkga2+qxqVf08NhV4k8Z2WKQJlgnAB1FfeTEFlH/ANI/FFtzuvoXNtFCkqGwgVSQcb6+CB7dJNOosdRRok1x9NoqQKgVIFToFdZ5IEpZeDbcnmnJbdLtFt+UCNzfu1Bw/wByuI06zzRidBSThtc8x/OJklpWkPLHnpfcpU4spwwKSqoqkjQcDQjA04Ik0s6uKrlDrPJK3ZlxtlIFSq62hIAAKqDV1VJ1DgENxGZ1pKKP6Cs2zkMsNMgVS2lKRUa00x564wOjhBRio9R6OyLSk3VNoUnDApBGAoMCNQwgS4xaw0dAEDIQAgBACAEAIAQAgCOt6xmptlTLo3JxBGlKhoUk6iP8ka4FdWlGrHVkZHaubieaUdjSH0alJUAacqVEEHmrzwNLU0fVi/07SP2kWhxVfajxQK+ZV/RG0i0eKr7UeKGRzKv6I2kWjxVfajxQyOZV/RG0i0eKr7UeKGRzKv6I2kWhxVfajxQHMq/ojaRaHFV9qPFAcyr+iNpFo8VX2o8UMjmVf0RtItHiq+1Hihkcyr+iNpFocVX2o8UBzKv6I2kWjxVfajxQyOZV/RG0i0eKr7UeKGRzKv6I2kWjxVfajxQyOZV/RPzaRaHFV9qPFAnmVf0T92kWjxVfajxQI5lX9EbSLR4qvtR4oZHMq/ojaRaPFV9qPFDI5lX9EbSLQ4qvtR4oDmVf0RtItDiq+1HigOZV/RG0i0eKr7UeKGRzKv6I2kWjxVfajxQyOZV/RG0i0eKr7UeKA5lX9EbSLQ4qvtR4oDmVf0RtItHiq+1Hihkcyr+iNpFo8VX2o8UMjmVf0T82kWhxVfajxQJ5lX9E/dpFo8VX2o8UMkcyr+iNpFo8VX2o8UMjmVf0RtItHiq+1Hihkcyr+iNpFocVX2o8UBzKv6I2kWjxVfajxQyOZV/RG0i0eKr7UeKGRzKv6J+bSLQ4qvtR4oE8yr+iejOQloqNPJiOVSkAD9UMhWNd8DSMhsh0yZ2V1QcfIoKb1AOm7XEk61YYYDXUbS1s1R/U9r+RcoHtEAIAQAgBACAEAIAQAgBACAEAIAQAgBACAEAIAQAgBACAEAIAQAgBACAEAIAQAgBACAEAIAQAgBACAEAIAQAgBACAEAIAQAgD/9k="/>
          <p:cNvSpPr>
            <a:spLocks noChangeAspect="1" noChangeArrowheads="1"/>
          </p:cNvSpPr>
          <p:nvPr/>
        </p:nvSpPr>
        <p:spPr bwMode="auto">
          <a:xfrm>
            <a:off x="307975" y="6615"/>
            <a:ext cx="3048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upload.wikimedia.org/wikipedia/en/thumb/e/e4/Krispy_Kreme_logo.svg/1280px-Krispy_Kreme_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9536" y="3382697"/>
            <a:ext cx="4497264" cy="1373188"/>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http://img2.wikia.nocookie.net/__cb20130530125421/logopedia/images/6/6a/Coca_cola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982144"/>
            <a:ext cx="4560888" cy="132913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2"/>
          </p:nvPr>
        </p:nvSpPr>
        <p:spPr/>
        <p:txBody>
          <a:bodyPr/>
          <a:lstStyle/>
          <a:p>
            <a:endParaRPr lang="en-US"/>
          </a:p>
        </p:txBody>
      </p:sp>
    </p:spTree>
    <p:extLst>
      <p:ext uri="{BB962C8B-B14F-4D97-AF65-F5344CB8AC3E}">
        <p14:creationId xmlns:p14="http://schemas.microsoft.com/office/powerpoint/2010/main" val="127769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Patents</a:t>
            </a:r>
            <a:endParaRPr lang="en-US" dirty="0"/>
          </a:p>
        </p:txBody>
      </p:sp>
    </p:spTree>
    <p:extLst>
      <p:ext uri="{BB962C8B-B14F-4D97-AF65-F5344CB8AC3E}">
        <p14:creationId xmlns:p14="http://schemas.microsoft.com/office/powerpoint/2010/main" val="7028904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7" name="Rectangle 3"/>
          <p:cNvSpPr>
            <a:spLocks noChangeArrowheads="1"/>
          </p:cNvSpPr>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8" name="Rectangle 4"/>
          <p:cNvSpPr>
            <a:spLocks noGrp="1" noChangeArrowheads="1"/>
          </p:cNvSpPr>
          <p:nvPr>
            <p:ph type="title"/>
          </p:nvPr>
        </p:nvSpPr>
        <p:spPr>
          <a:xfrm>
            <a:off x="609600" y="508000"/>
            <a:ext cx="8534400" cy="825500"/>
          </a:xfrm>
          <a:gradFill rotWithShape="0">
            <a:gsLst>
              <a:gs pos="0">
                <a:schemeClr val="bg1"/>
              </a:gs>
              <a:gs pos="100000">
                <a:schemeClr val="bg2"/>
              </a:gs>
            </a:gsLst>
            <a:path path="rect">
              <a:fillToRect r="100000" b="100000"/>
            </a:path>
          </a:gradFill>
        </p:spPr>
        <p:txBody>
          <a:bodyPr/>
          <a:lstStyle/>
          <a:p>
            <a:r>
              <a:rPr lang="en-US" dirty="0">
                <a:latin typeface="+mn-lt"/>
              </a:rPr>
              <a:t>What Is A Patent?</a:t>
            </a:r>
          </a:p>
        </p:txBody>
      </p:sp>
      <p:sp>
        <p:nvSpPr>
          <p:cNvPr id="6149" name="Rectangle 5"/>
          <p:cNvSpPr>
            <a:spLocks noGrp="1" noChangeArrowheads="1"/>
          </p:cNvSpPr>
          <p:nvPr>
            <p:ph type="body" idx="1"/>
          </p:nvPr>
        </p:nvSpPr>
        <p:spPr>
          <a:xfrm>
            <a:off x="533399" y="1182414"/>
            <a:ext cx="8283963" cy="4405586"/>
          </a:xfrm>
          <a:noFill/>
        </p:spPr>
        <p:txBody>
          <a:bodyPr>
            <a:normAutofit fontScale="40000" lnSpcReduction="20000"/>
          </a:bodyPr>
          <a:lstStyle/>
          <a:p>
            <a:endParaRPr lang="en-US" dirty="0">
              <a:latin typeface="Times New Roman" charset="0"/>
            </a:endParaRPr>
          </a:p>
          <a:p>
            <a:r>
              <a:rPr lang="en-US" sz="6000" b="1" dirty="0" smtClean="0"/>
              <a:t>The grant of a property right to an inventor (USPTO)</a:t>
            </a:r>
            <a:r>
              <a:rPr lang="en-US" sz="6000" dirty="0"/>
              <a:t>	</a:t>
            </a:r>
          </a:p>
          <a:p>
            <a:pPr>
              <a:buClr>
                <a:srgbClr val="00FF00"/>
              </a:buClr>
              <a:buSzPct val="120000"/>
              <a:buFont typeface="Wingdings" charset="2"/>
              <a:buChar char="ü"/>
            </a:pPr>
            <a:r>
              <a:rPr lang="en-US" sz="6000" b="1" u="sng" dirty="0"/>
              <a:t>T</a:t>
            </a:r>
            <a:r>
              <a:rPr lang="en-US" sz="6000" b="1" u="sng" dirty="0" smtClean="0"/>
              <a:t>he </a:t>
            </a:r>
            <a:r>
              <a:rPr lang="en-US" sz="6000" b="1" u="sng" dirty="0"/>
              <a:t>right to exclude others </a:t>
            </a:r>
            <a:r>
              <a:rPr lang="en-US" sz="6000" b="1" u="sng" dirty="0" smtClean="0"/>
              <a:t>from</a:t>
            </a:r>
            <a:r>
              <a:rPr lang="en-US" sz="6000" dirty="0" smtClean="0"/>
              <a:t>:</a:t>
            </a:r>
          </a:p>
          <a:p>
            <a:pPr lvl="1">
              <a:buClr>
                <a:srgbClr val="00FF00"/>
              </a:buClr>
              <a:buSzPct val="120000"/>
              <a:buFont typeface="Wingdings" charset="2"/>
              <a:buChar char="ü"/>
            </a:pPr>
            <a:r>
              <a:rPr lang="en-US" sz="5000" dirty="0"/>
              <a:t>M</a:t>
            </a:r>
            <a:r>
              <a:rPr lang="en-US" sz="5000" dirty="0" smtClean="0"/>
              <a:t>aking</a:t>
            </a:r>
            <a:r>
              <a:rPr lang="en-US" sz="5000" dirty="0"/>
              <a:t>, </a:t>
            </a:r>
            <a:endParaRPr lang="en-US" sz="5000" dirty="0" smtClean="0"/>
          </a:p>
          <a:p>
            <a:pPr lvl="1">
              <a:buClr>
                <a:srgbClr val="00FF00"/>
              </a:buClr>
              <a:buSzPct val="120000"/>
              <a:buFont typeface="Wingdings" charset="2"/>
              <a:buChar char="ü"/>
            </a:pPr>
            <a:r>
              <a:rPr lang="en-US" sz="5000" dirty="0" smtClean="0"/>
              <a:t>Using</a:t>
            </a:r>
            <a:r>
              <a:rPr lang="en-US" sz="5000" dirty="0"/>
              <a:t>, </a:t>
            </a:r>
            <a:endParaRPr lang="en-US" sz="5000" dirty="0" smtClean="0"/>
          </a:p>
          <a:p>
            <a:pPr lvl="1">
              <a:buClr>
                <a:srgbClr val="00FF00"/>
              </a:buClr>
              <a:buSzPct val="120000"/>
              <a:buFont typeface="Wingdings" charset="2"/>
              <a:buChar char="ü"/>
            </a:pPr>
            <a:r>
              <a:rPr lang="en-US" sz="5000" dirty="0" smtClean="0"/>
              <a:t>Offering </a:t>
            </a:r>
            <a:r>
              <a:rPr lang="en-US" sz="5000" dirty="0"/>
              <a:t>for sale, or </a:t>
            </a:r>
            <a:endParaRPr lang="en-US" sz="5000" dirty="0" smtClean="0"/>
          </a:p>
          <a:p>
            <a:pPr lvl="1">
              <a:buClr>
                <a:srgbClr val="00FF00"/>
              </a:buClr>
              <a:buSzPct val="120000"/>
              <a:buFont typeface="Wingdings" charset="2"/>
              <a:buChar char="ü"/>
            </a:pPr>
            <a:r>
              <a:rPr lang="en-US" sz="5000" dirty="0" smtClean="0"/>
              <a:t>Selling or Importing </a:t>
            </a:r>
            <a:r>
              <a:rPr lang="en-US" sz="5000" dirty="0"/>
              <a:t>the invention in the United </a:t>
            </a:r>
            <a:r>
              <a:rPr lang="en-US" sz="5000" dirty="0" smtClean="0"/>
              <a:t>States</a:t>
            </a:r>
            <a:endParaRPr lang="en-US" sz="5000" dirty="0"/>
          </a:p>
          <a:p>
            <a:endParaRPr lang="en-US" dirty="0"/>
          </a:p>
          <a:p>
            <a:pPr>
              <a:buClr>
                <a:srgbClr val="FF0000"/>
              </a:buClr>
              <a:buSzPct val="120000"/>
              <a:buFont typeface="Lucida Grande"/>
              <a:buChar char="✘"/>
            </a:pPr>
            <a:r>
              <a:rPr lang="en-US" sz="6000" b="1" u="sng" dirty="0"/>
              <a:t>What is granted is </a:t>
            </a:r>
            <a:r>
              <a:rPr lang="en-US" sz="6000" b="1" u="sng" dirty="0" smtClean="0"/>
              <a:t>NOT </a:t>
            </a:r>
            <a:r>
              <a:rPr lang="en-US" sz="6000" b="1" u="sng" dirty="0"/>
              <a:t>the right to make, use, offer for sale, sell or import</a:t>
            </a:r>
            <a:r>
              <a:rPr lang="en-US" sz="5100" dirty="0"/>
              <a:t>, </a:t>
            </a:r>
            <a:r>
              <a:rPr lang="en-US" sz="5100" dirty="0" smtClean="0"/>
              <a:t>but </a:t>
            </a:r>
          </a:p>
          <a:p>
            <a:pPr lvl="1">
              <a:buClr>
                <a:srgbClr val="00FF00"/>
              </a:buClr>
              <a:buSzPct val="120000"/>
              <a:buFont typeface="Wingdings" charset="2"/>
              <a:buChar char="ü"/>
            </a:pPr>
            <a:r>
              <a:rPr lang="en-US" sz="4700" dirty="0"/>
              <a:t>T</a:t>
            </a:r>
            <a:r>
              <a:rPr lang="en-US" sz="4700" dirty="0" smtClean="0"/>
              <a:t>he </a:t>
            </a:r>
            <a:r>
              <a:rPr lang="en-US" sz="4700" dirty="0"/>
              <a:t>right to exclude others from making, using, offering for sale, selling or importing the invention.</a:t>
            </a:r>
            <a:endParaRPr lang="en-US" sz="4700" dirty="0" smtClean="0"/>
          </a:p>
          <a:p>
            <a:pPr marL="0" lvl="1" indent="0">
              <a:buNone/>
            </a:pPr>
            <a:r>
              <a:rPr lang="en-US" dirty="0">
                <a:latin typeface="Times New Roman" charset="0"/>
              </a:rPr>
              <a:t>	</a:t>
            </a:r>
            <a:endParaRPr lang="en-US" sz="2000" dirty="0">
              <a:latin typeface="Times New Roman" charset="0"/>
            </a:endParaRPr>
          </a:p>
        </p:txBody>
      </p:sp>
      <p:sp>
        <p:nvSpPr>
          <p:cNvPr id="6150" name="Rectangle 6"/>
          <p:cNvSpPr>
            <a:spLocks noChangeArrowheads="1"/>
          </p:cNvSpPr>
          <p:nvPr/>
        </p:nvSpPr>
        <p:spPr bwMode="auto">
          <a:xfrm>
            <a:off x="685800" y="5524500"/>
            <a:ext cx="3657600" cy="1905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203066099"/>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733801" y="254000"/>
            <a:ext cx="5105401" cy="5461000"/>
          </a:xfrm>
        </p:spPr>
        <p:txBody>
          <a:bodyPr>
            <a:normAutofit fontScale="55000" lnSpcReduction="20000"/>
          </a:bodyPr>
          <a:lstStyle/>
          <a:p>
            <a:pPr marL="0" indent="0" algn="ctr">
              <a:buNone/>
            </a:pPr>
            <a:r>
              <a:rPr lang="en-US" sz="5100" b="1" u="sng" dirty="0" smtClean="0"/>
              <a:t>3 TYPES OF PATENTS</a:t>
            </a:r>
            <a:endParaRPr lang="en-US" sz="5100" b="1" u="sng" dirty="0"/>
          </a:p>
          <a:p>
            <a:pPr marL="0" indent="0" algn="ctr">
              <a:buNone/>
            </a:pPr>
            <a:endParaRPr lang="en-US" sz="1400" dirty="0"/>
          </a:p>
          <a:p>
            <a:pPr marL="0" indent="0">
              <a:buNone/>
            </a:pPr>
            <a:r>
              <a:rPr lang="en-US" b="1" u="sng" dirty="0">
                <a:solidFill>
                  <a:srgbClr val="0070C0"/>
                </a:solidFill>
              </a:rPr>
              <a:t>Utility </a:t>
            </a:r>
            <a:r>
              <a:rPr lang="en-US" b="1" u="sng" dirty="0" smtClean="0">
                <a:solidFill>
                  <a:srgbClr val="0070C0"/>
                </a:solidFill>
              </a:rPr>
              <a:t>patents </a:t>
            </a:r>
          </a:p>
          <a:p>
            <a:r>
              <a:rPr lang="en-US" dirty="0" smtClean="0"/>
              <a:t>Protects </a:t>
            </a:r>
            <a:r>
              <a:rPr lang="en-US" dirty="0"/>
              <a:t>how an invention works, functions or is </a:t>
            </a:r>
            <a:r>
              <a:rPr lang="en-US" dirty="0" smtClean="0"/>
              <a:t>made for 20 years from filing date</a:t>
            </a:r>
            <a:endParaRPr lang="en-US" u="sng" dirty="0">
              <a:solidFill>
                <a:srgbClr val="00B050"/>
              </a:solidFill>
            </a:endParaRPr>
          </a:p>
          <a:p>
            <a:pPr marL="857250" lvl="1" indent="-457200">
              <a:buFont typeface="Wingdings" panose="05000000000000000000" pitchFamily="2" charset="2"/>
              <a:buChar char="ü"/>
            </a:pPr>
            <a:r>
              <a:rPr lang="en-US" dirty="0" smtClean="0"/>
              <a:t>Process </a:t>
            </a:r>
            <a:endParaRPr lang="en-US" dirty="0"/>
          </a:p>
          <a:p>
            <a:pPr marL="857250" lvl="1" indent="-457200">
              <a:buFont typeface="Wingdings" panose="05000000000000000000" pitchFamily="2" charset="2"/>
              <a:buChar char="ü"/>
            </a:pPr>
            <a:r>
              <a:rPr lang="en-US" dirty="0" smtClean="0"/>
              <a:t>Machine</a:t>
            </a:r>
            <a:endParaRPr lang="en-US" dirty="0"/>
          </a:p>
          <a:p>
            <a:pPr marL="857250" lvl="1" indent="-457200">
              <a:buFont typeface="Wingdings" panose="05000000000000000000" pitchFamily="2" charset="2"/>
              <a:buChar char="ü"/>
            </a:pPr>
            <a:r>
              <a:rPr lang="en-US" dirty="0" smtClean="0"/>
              <a:t>Article </a:t>
            </a:r>
            <a:r>
              <a:rPr lang="en-US" dirty="0"/>
              <a:t>of Manufacture</a:t>
            </a:r>
          </a:p>
          <a:p>
            <a:pPr marL="857250" lvl="1" indent="-457200">
              <a:buFont typeface="Wingdings" panose="05000000000000000000" pitchFamily="2" charset="2"/>
              <a:buChar char="ü"/>
            </a:pPr>
            <a:r>
              <a:rPr lang="en-US" dirty="0" smtClean="0"/>
              <a:t>Composition </a:t>
            </a:r>
            <a:r>
              <a:rPr lang="en-US" dirty="0"/>
              <a:t>of Matter</a:t>
            </a:r>
          </a:p>
          <a:p>
            <a:pPr marL="0" indent="0">
              <a:buNone/>
            </a:pPr>
            <a:r>
              <a:rPr lang="en-US" dirty="0" smtClean="0"/>
              <a:t> </a:t>
            </a:r>
            <a:endParaRPr lang="en-US" dirty="0"/>
          </a:p>
          <a:p>
            <a:pPr marL="0" indent="0">
              <a:buNone/>
            </a:pPr>
            <a:r>
              <a:rPr lang="en-US" b="1" u="sng" dirty="0">
                <a:solidFill>
                  <a:srgbClr val="0070C0"/>
                </a:solidFill>
              </a:rPr>
              <a:t>Design patents</a:t>
            </a:r>
          </a:p>
          <a:p>
            <a:r>
              <a:rPr lang="en-US" dirty="0" smtClean="0"/>
              <a:t>Protects the </a:t>
            </a:r>
            <a:r>
              <a:rPr lang="en-US" dirty="0"/>
              <a:t>way a product or article looks, the ornamental </a:t>
            </a:r>
            <a:r>
              <a:rPr lang="en-US" dirty="0" smtClean="0"/>
              <a:t>expression for 15 years from the date of grant</a:t>
            </a:r>
            <a:endParaRPr lang="en-US" dirty="0"/>
          </a:p>
          <a:p>
            <a:endParaRPr lang="en-US" dirty="0"/>
          </a:p>
          <a:p>
            <a:pPr marL="0" indent="0">
              <a:buNone/>
            </a:pPr>
            <a:r>
              <a:rPr lang="en-US" b="1" u="sng" dirty="0">
                <a:solidFill>
                  <a:srgbClr val="0070C0"/>
                </a:solidFill>
              </a:rPr>
              <a:t>Plant patents</a:t>
            </a:r>
          </a:p>
          <a:p>
            <a:r>
              <a:rPr lang="en-US" dirty="0" smtClean="0"/>
              <a:t>Protects newly invented strains of asexually reproducing flowering plants, fruit trees, and other hybrid plants for 20 years from filing date</a:t>
            </a:r>
          </a:p>
          <a:p>
            <a:pPr marL="0" lvl="0" indent="0">
              <a:buNone/>
            </a:pPr>
            <a:endParaRPr lang="en-US" sz="2300" dirty="0" smtClean="0">
              <a:solidFill>
                <a:srgbClr val="FF0000"/>
              </a:solidFill>
            </a:endParaRPr>
          </a:p>
          <a:p>
            <a:pPr marL="0" lvl="0" indent="0">
              <a:buNone/>
            </a:pPr>
            <a:endParaRPr lang="en-US" sz="2300" dirty="0">
              <a:solidFill>
                <a:prstClr val="black"/>
              </a:solidFill>
            </a:endParaRPr>
          </a:p>
          <a:p>
            <a:pPr marL="0" indent="0">
              <a:buNone/>
            </a:pPr>
            <a:endParaRPr lang="en-US" dirty="0" smtClean="0"/>
          </a:p>
        </p:txBody>
      </p:sp>
      <p:sp>
        <p:nvSpPr>
          <p:cNvPr id="4" name="Text Placeholder 3"/>
          <p:cNvSpPr>
            <a:spLocks noGrp="1"/>
          </p:cNvSpPr>
          <p:nvPr>
            <p:ph type="body" sz="half" idx="2"/>
          </p:nvPr>
        </p:nvSpPr>
        <p:spPr>
          <a:xfrm>
            <a:off x="457202" y="254001"/>
            <a:ext cx="3008313" cy="4851136"/>
          </a:xfrm>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3" y="190500"/>
            <a:ext cx="3752693" cy="546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92138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754" y="378022"/>
            <a:ext cx="8782493" cy="884058"/>
          </a:xfrm>
        </p:spPr>
        <p:txBody>
          <a:bodyPr>
            <a:normAutofit/>
          </a:bodyPr>
          <a:lstStyle/>
          <a:p>
            <a:pPr algn="ctr"/>
            <a:r>
              <a:rPr lang="en-US" dirty="0" smtClean="0"/>
              <a:t>Provisional vs. Non-provisional</a:t>
            </a:r>
            <a:endParaRPr lang="en-US" dirty="0"/>
          </a:p>
        </p:txBody>
      </p:sp>
      <p:graphicFrame>
        <p:nvGraphicFramePr>
          <p:cNvPr id="4" name="Content Placeholder 3"/>
          <p:cNvGraphicFramePr>
            <a:graphicFrameLocks noGrp="1"/>
          </p:cNvGraphicFramePr>
          <p:nvPr>
            <p:ph idx="1"/>
            <p:extLst/>
          </p:nvPr>
        </p:nvGraphicFramePr>
        <p:xfrm>
          <a:off x="457200" y="1447799"/>
          <a:ext cx="8229600" cy="3187995"/>
        </p:xfrm>
        <a:graphic>
          <a:graphicData uri="http://schemas.openxmlformats.org/drawingml/2006/table">
            <a:tbl>
              <a:tblPr firstRow="1" bandRow="1">
                <a:tableStyleId>{5C22544A-7EE6-4342-B048-85BDC9FD1C3A}</a:tableStyleId>
              </a:tblPr>
              <a:tblGrid>
                <a:gridCol w="4114800"/>
                <a:gridCol w="4114800"/>
              </a:tblGrid>
              <a:tr h="496212">
                <a:tc>
                  <a:txBody>
                    <a:bodyPr/>
                    <a:lstStyle/>
                    <a:p>
                      <a:pPr algn="ctr"/>
                      <a:r>
                        <a:rPr lang="en-US" sz="2400" dirty="0" smtClean="0"/>
                        <a:t>Provisional</a:t>
                      </a:r>
                      <a:endParaRPr lang="en-US" sz="2400" dirty="0"/>
                    </a:p>
                  </a:txBody>
                  <a:tcPr/>
                </a:tc>
                <a:tc>
                  <a:txBody>
                    <a:bodyPr/>
                    <a:lstStyle/>
                    <a:p>
                      <a:pPr algn="ctr"/>
                      <a:r>
                        <a:rPr lang="en-US" sz="2400" dirty="0" smtClean="0"/>
                        <a:t>Non-provisional</a:t>
                      </a:r>
                      <a:endParaRPr lang="en-US" sz="2400" dirty="0"/>
                    </a:p>
                  </a:txBody>
                  <a:tcPr/>
                </a:tc>
              </a:tr>
              <a:tr h="2691783">
                <a:tc>
                  <a:txBody>
                    <a:bodyPr/>
                    <a:lstStyle/>
                    <a:p>
                      <a:pPr marL="285750" indent="-285750">
                        <a:buFont typeface="Arial" panose="020B0604020202020204" pitchFamily="34" charset="0"/>
                        <a:buChar char="•"/>
                      </a:pPr>
                      <a:r>
                        <a:rPr lang="en-US" sz="2000" dirty="0" smtClean="0"/>
                        <a:t>Not examined or published</a:t>
                      </a:r>
                    </a:p>
                    <a:p>
                      <a:pPr marL="285750" indent="-285750">
                        <a:buFont typeface="Arial" panose="020B0604020202020204" pitchFamily="34" charset="0"/>
                        <a:buChar char="•"/>
                      </a:pPr>
                      <a:r>
                        <a:rPr lang="en-US" sz="2000" dirty="0" smtClean="0"/>
                        <a:t>One-year time limit</a:t>
                      </a:r>
                    </a:p>
                    <a:p>
                      <a:pPr marL="285750" indent="-285750">
                        <a:buFont typeface="Arial" panose="020B0604020202020204" pitchFamily="34" charset="0"/>
                        <a:buChar char="•"/>
                      </a:pPr>
                      <a:r>
                        <a:rPr lang="en-US" sz="2000" dirty="0" smtClean="0"/>
                        <a:t>Only for utility patents</a:t>
                      </a:r>
                    </a:p>
                    <a:p>
                      <a:pPr marL="285750" indent="-285750">
                        <a:buFont typeface="Arial" panose="020B0604020202020204" pitchFamily="34" charset="0"/>
                        <a:buChar char="•"/>
                      </a:pPr>
                      <a:r>
                        <a:rPr lang="en-US" sz="2000" dirty="0" smtClean="0"/>
                        <a:t>A low-cost way</a:t>
                      </a:r>
                      <a:r>
                        <a:rPr lang="en-US" sz="2000" baseline="0" dirty="0" smtClean="0"/>
                        <a:t> to establish an early effective filing date (priority date) in a non-provisional patent application with few formalities</a:t>
                      </a:r>
                      <a:endParaRPr lang="en-US" sz="2000" dirty="0"/>
                    </a:p>
                  </a:txBody>
                  <a:tcPr/>
                </a:tc>
                <a:tc>
                  <a:txBody>
                    <a:bodyPr/>
                    <a:lstStyle/>
                    <a:p>
                      <a:pPr marL="285750" indent="-285750">
                        <a:buFont typeface="Arial" panose="020B0604020202020204" pitchFamily="34" charset="0"/>
                        <a:buChar char="•"/>
                      </a:pPr>
                      <a:r>
                        <a:rPr lang="en-US" sz="2000" dirty="0" smtClean="0"/>
                        <a:t>Examined</a:t>
                      </a:r>
                    </a:p>
                    <a:p>
                      <a:pPr marL="285750" indent="-285750">
                        <a:buFont typeface="Arial" panose="020B0604020202020204" pitchFamily="34" charset="0"/>
                        <a:buChar char="•"/>
                      </a:pPr>
                      <a:r>
                        <a:rPr lang="en-US" sz="2000" dirty="0" smtClean="0"/>
                        <a:t>Published</a:t>
                      </a:r>
                      <a:r>
                        <a:rPr lang="en-US" sz="2000" baseline="0" dirty="0" smtClean="0"/>
                        <a:t> 18 months from earliest filing date (unless a request for a non-publication at filing)</a:t>
                      </a:r>
                    </a:p>
                    <a:p>
                      <a:pPr marL="285750" indent="-285750">
                        <a:buFont typeface="Arial" panose="020B0604020202020204" pitchFamily="34" charset="0"/>
                        <a:buChar char="•"/>
                      </a:pPr>
                      <a:r>
                        <a:rPr lang="en-US" sz="2000" baseline="0" dirty="0" smtClean="0"/>
                        <a:t>Can become a patent</a:t>
                      </a:r>
                      <a:endParaRPr lang="en-US" sz="2000" dirty="0"/>
                    </a:p>
                  </a:txBody>
                  <a:tcPr/>
                </a:tc>
              </a:tr>
            </a:tbl>
          </a:graphicData>
        </a:graphic>
      </p:graphicFrame>
      <p:sp>
        <p:nvSpPr>
          <p:cNvPr id="5" name="Slide Number Placeholder 4"/>
          <p:cNvSpPr>
            <a:spLocks noGrp="1"/>
          </p:cNvSpPr>
          <p:nvPr>
            <p:ph type="sldNum" sz="quarter" idx="12"/>
          </p:nvPr>
        </p:nvSpPr>
        <p:spPr/>
        <p:txBody>
          <a:bodyPr/>
          <a:lstStyle/>
          <a:p>
            <a:fld id="{92DA454B-C859-4892-B9FA-68B588C9F547}" type="slidenum">
              <a:rPr lang="en-US" smtClean="0"/>
              <a:t>25</a:t>
            </a:fld>
            <a:endParaRPr lang="en-US" dirty="0"/>
          </a:p>
        </p:txBody>
      </p:sp>
    </p:spTree>
    <p:extLst>
      <p:ext uri="{BB962C8B-B14F-4D97-AF65-F5344CB8AC3E}">
        <p14:creationId xmlns:p14="http://schemas.microsoft.com/office/powerpoint/2010/main" val="29087769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006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38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7764" y="1270000"/>
            <a:ext cx="4186237" cy="3049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6388" name="Rectangle 8"/>
          <p:cNvSpPr>
            <a:spLocks noChangeArrowheads="1"/>
          </p:cNvSpPr>
          <p:nvPr/>
        </p:nvSpPr>
        <p:spPr bwMode="auto">
          <a:xfrm>
            <a:off x="4800600" y="571500"/>
            <a:ext cx="4343400" cy="698500"/>
          </a:xfrm>
          <a:prstGeom prst="rect">
            <a:avLst/>
          </a:prstGeom>
          <a:solidFill>
            <a:srgbClr val="339966"/>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lgn="ctr">
              <a:defRPr/>
            </a:pPr>
            <a:r>
              <a:rPr lang="en-US" sz="2800" b="1" dirty="0" smtClean="0">
                <a:solidFill>
                  <a:schemeClr val="bg1"/>
                </a:solidFill>
              </a:rPr>
              <a:t>Thomas Alva Edison</a:t>
            </a:r>
            <a:endParaRPr lang="en-US" sz="2800" b="1" dirty="0">
              <a:solidFill>
                <a:schemeClr val="bg1"/>
              </a:solidFill>
            </a:endParaRPr>
          </a:p>
        </p:txBody>
      </p:sp>
      <p:sp>
        <p:nvSpPr>
          <p:cNvPr id="16389" name="Text Box 11"/>
          <p:cNvSpPr txBox="1">
            <a:spLocks noChangeArrowheads="1"/>
          </p:cNvSpPr>
          <p:nvPr/>
        </p:nvSpPr>
        <p:spPr bwMode="auto">
          <a:xfrm>
            <a:off x="5029200" y="4572000"/>
            <a:ext cx="3810000" cy="1074653"/>
          </a:xfrm>
          <a:prstGeom prst="rect">
            <a:avLst/>
          </a:prstGeom>
          <a:solidFill>
            <a:srgbClr val="339966"/>
          </a:solidFill>
          <a:ln w="1270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lvl1pPr>
              <a:defRPr sz="2000">
                <a:solidFill>
                  <a:schemeClr val="tx1"/>
                </a:solidFill>
                <a:latin typeface="Times New Roman" charset="0"/>
                <a:ea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ctr">
              <a:spcBef>
                <a:spcPct val="50000"/>
              </a:spcBef>
              <a:defRPr/>
            </a:pPr>
            <a:r>
              <a:rPr lang="en-US" sz="3200" smtClean="0">
                <a:cs typeface="+mn-cs"/>
              </a:rPr>
              <a:t>Incandescent Lightbulb</a:t>
            </a:r>
          </a:p>
        </p:txBody>
      </p:sp>
    </p:spTree>
    <p:extLst>
      <p:ext uri="{BB962C8B-B14F-4D97-AF65-F5344CB8AC3E}">
        <p14:creationId xmlns:p14="http://schemas.microsoft.com/office/powerpoint/2010/main" val="11295931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762000" y="635000"/>
            <a:ext cx="8382000" cy="6350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defRPr/>
            </a:pPr>
            <a:endParaRPr lang="en-US">
              <a:cs typeface="+mn-cs"/>
            </a:endParaRPr>
          </a:p>
        </p:txBody>
      </p:sp>
      <p:sp>
        <p:nvSpPr>
          <p:cNvPr id="21507" name="Rectangle 6"/>
          <p:cNvSpPr>
            <a:spLocks noChangeArrowheads="1"/>
          </p:cNvSpPr>
          <p:nvPr/>
        </p:nvSpPr>
        <p:spPr bwMode="auto">
          <a:xfrm>
            <a:off x="685800" y="5524500"/>
            <a:ext cx="3505200" cy="1905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defRPr/>
            </a:pPr>
            <a:endParaRPr lang="en-US">
              <a:cs typeface="+mn-cs"/>
            </a:endParaRPr>
          </a:p>
        </p:txBody>
      </p:sp>
      <p:pic>
        <p:nvPicPr>
          <p:cNvPr id="23555" name="Picture 7" descr="fly"/>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0" y="11430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8"/>
          <p:cNvSpPr txBox="1">
            <a:spLocks noChangeArrowheads="1"/>
          </p:cNvSpPr>
          <p:nvPr/>
        </p:nvSpPr>
        <p:spPr bwMode="auto">
          <a:xfrm>
            <a:off x="457200" y="127001"/>
            <a:ext cx="8458200" cy="766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lvl1pPr>
              <a:defRPr sz="2000">
                <a:solidFill>
                  <a:schemeClr val="tx1"/>
                </a:solidFill>
                <a:latin typeface="Times New Roman" charset="0"/>
                <a:ea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spcBef>
                <a:spcPct val="50000"/>
              </a:spcBef>
              <a:defRPr/>
            </a:pPr>
            <a:endParaRPr lang="en-US" sz="4400" smtClean="0">
              <a:solidFill>
                <a:schemeClr val="tx2"/>
              </a:solidFill>
              <a:cs typeface="+mn-cs"/>
            </a:endParaRPr>
          </a:p>
        </p:txBody>
      </p:sp>
      <p:sp>
        <p:nvSpPr>
          <p:cNvPr id="21510" name="Text Box 9"/>
          <p:cNvSpPr txBox="1">
            <a:spLocks noChangeArrowheads="1"/>
          </p:cNvSpPr>
          <p:nvPr/>
        </p:nvSpPr>
        <p:spPr bwMode="auto">
          <a:xfrm>
            <a:off x="228600" y="0"/>
            <a:ext cx="8458200" cy="1782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lvl1pPr>
              <a:defRPr sz="2000">
                <a:solidFill>
                  <a:schemeClr val="tx1"/>
                </a:solidFill>
                <a:latin typeface="Times New Roman" charset="0"/>
                <a:ea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ctr">
              <a:spcBef>
                <a:spcPct val="50000"/>
              </a:spcBef>
              <a:defRPr/>
            </a:pPr>
            <a:r>
              <a:rPr lang="en-US" sz="4400" smtClean="0">
                <a:solidFill>
                  <a:schemeClr val="tx2"/>
                </a:solidFill>
                <a:cs typeface="+mn-cs"/>
              </a:rPr>
              <a:t>Wright Brothers Flying Machine</a:t>
            </a:r>
            <a:endParaRPr lang="en-US" sz="3600" smtClean="0">
              <a:solidFill>
                <a:schemeClr val="tx2"/>
              </a:solidFill>
              <a:cs typeface="+mn-cs"/>
            </a:endParaRPr>
          </a:p>
          <a:p>
            <a:pPr>
              <a:spcBef>
                <a:spcPct val="50000"/>
              </a:spcBef>
              <a:defRPr/>
            </a:pPr>
            <a:endParaRPr lang="en-US" sz="4400" smtClean="0">
              <a:solidFill>
                <a:schemeClr val="tx2"/>
              </a:solidFill>
              <a:cs typeface="+mn-cs"/>
            </a:endParaRPr>
          </a:p>
        </p:txBody>
      </p:sp>
      <p:sp>
        <p:nvSpPr>
          <p:cNvPr id="21511" name="Text Box 10"/>
          <p:cNvSpPr txBox="1">
            <a:spLocks noChangeArrowheads="1"/>
          </p:cNvSpPr>
          <p:nvPr/>
        </p:nvSpPr>
        <p:spPr bwMode="auto">
          <a:xfrm>
            <a:off x="3429000" y="1333500"/>
            <a:ext cx="3810000"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lvl1pPr>
              <a:defRPr sz="2000">
                <a:solidFill>
                  <a:schemeClr val="tx1"/>
                </a:solidFill>
                <a:latin typeface="Times New Roman" charset="0"/>
                <a:ea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spcBef>
                <a:spcPct val="50000"/>
              </a:spcBef>
              <a:defRPr/>
            </a:pPr>
            <a:r>
              <a:rPr lang="en-US" sz="2800" smtClean="0">
                <a:solidFill>
                  <a:schemeClr val="bg1"/>
                </a:solidFill>
                <a:cs typeface="+mn-cs"/>
              </a:rPr>
              <a:t>Patent # 821,393 (1906)</a:t>
            </a:r>
          </a:p>
        </p:txBody>
      </p:sp>
      <p:graphicFrame>
        <p:nvGraphicFramePr>
          <p:cNvPr id="23559" name="Object 12">
            <a:hlinkClick r:id="" action="ppaction://ole?verb=0"/>
          </p:cNvPr>
          <p:cNvGraphicFramePr>
            <a:graphicFrameLocks noChangeAspect="1"/>
          </p:cNvGraphicFramePr>
          <p:nvPr/>
        </p:nvGraphicFramePr>
        <p:xfrm>
          <a:off x="7239000" y="4889500"/>
          <a:ext cx="304800" cy="254000"/>
        </p:xfrm>
        <a:graphic>
          <a:graphicData uri="http://schemas.openxmlformats.org/presentationml/2006/ole">
            <mc:AlternateContent xmlns:mc="http://schemas.openxmlformats.org/markup-compatibility/2006">
              <mc:Choice xmlns:v="urn:schemas-microsoft-com:vml" Requires="v">
                <p:oleObj spid="_x0000_s61472" name="Sound Recorder Document" r:id="rId4" imgW="304520" imgH="304520" progId="SoundRec">
                  <p:embed/>
                </p:oleObj>
              </mc:Choice>
              <mc:Fallback>
                <p:oleObj name="Sound Recorder Document" r:id="rId4" imgW="304520" imgH="304520" progId="SoundRec">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4889500"/>
                        <a:ext cx="3048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8839187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771" y="454608"/>
            <a:ext cx="4793728" cy="571777"/>
          </a:xfrm>
        </p:spPr>
        <p:txBody>
          <a:bodyPr>
            <a:normAutofit fontScale="90000"/>
          </a:bodyPr>
          <a:lstStyle/>
          <a:p>
            <a:r>
              <a:rPr lang="en-US" sz="4000" dirty="0" smtClean="0"/>
              <a:t>Popsicle Patent</a:t>
            </a:r>
            <a:r>
              <a:rPr lang="en-US" dirty="0" smtClean="0"/>
              <a:t/>
            </a:r>
            <a:br>
              <a:rPr lang="en-US" dirty="0" smtClean="0"/>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1" y="762000"/>
            <a:ext cx="4061217" cy="4318000"/>
          </a:xfrm>
          <a:prstGeom prst="rect">
            <a:avLst/>
          </a:prstGeom>
          <a:noFill/>
          <a:ln w="9525">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471461" y="762000"/>
            <a:ext cx="4443939" cy="3693319"/>
          </a:xfrm>
          <a:prstGeom prst="rect">
            <a:avLst/>
          </a:prstGeom>
        </p:spPr>
        <p:txBody>
          <a:bodyPr wrap="square">
            <a:spAutoFit/>
          </a:bodyPr>
          <a:lstStyle/>
          <a:p>
            <a:r>
              <a:rPr lang="en-US" dirty="0" smtClean="0"/>
              <a:t>One day in 1905, Frank Epperson, an 11-year old, mixed some soda water powder and water and left the mixture on the back porch overnight with the stirring stick still in it.</a:t>
            </a:r>
          </a:p>
          <a:p>
            <a:endParaRPr lang="en-US" dirty="0" smtClean="0"/>
          </a:p>
          <a:p>
            <a:r>
              <a:rPr lang="en-US" dirty="0" smtClean="0"/>
              <a:t>The temperature dropped to a record low that night and the next day Frank had a stick of frozen soda water to show his friends at school.  Later </a:t>
            </a:r>
            <a:r>
              <a:rPr lang="en-US" dirty="0"/>
              <a:t>he began a business producing "Epsicles" in seven fruit flavors. The brand name "Epsicles" was later changed to </a:t>
            </a:r>
            <a:r>
              <a:rPr lang="en-US" dirty="0" smtClean="0"/>
              <a:t>Popsicle® brand.</a:t>
            </a:r>
            <a:endParaRPr lang="en-US" dirty="0"/>
          </a:p>
        </p:txBody>
      </p:sp>
    </p:spTree>
    <p:extLst>
      <p:ext uri="{BB962C8B-B14F-4D97-AF65-F5344CB8AC3E}">
        <p14:creationId xmlns:p14="http://schemas.microsoft.com/office/powerpoint/2010/main" val="35899832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685800" y="520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1747" name="Rectangle 3"/>
          <p:cNvSpPr>
            <a:spLocks noChangeArrowheads="1"/>
          </p:cNvSpPr>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1748" name="Rectangle 4"/>
          <p:cNvSpPr>
            <a:spLocks noChangeArrowheads="1"/>
          </p:cNvSpPr>
          <p:nvPr/>
        </p:nvSpPr>
        <p:spPr bwMode="auto">
          <a:xfrm>
            <a:off x="381000" y="571500"/>
            <a:ext cx="3733800" cy="9525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50000"/>
              </a:spcBef>
              <a:defRPr/>
            </a:pPr>
            <a:r>
              <a:rPr lang="en-US" sz="3600" b="1" dirty="0">
                <a:solidFill>
                  <a:srgbClr val="FF0000"/>
                </a:solidFill>
                <a:latin typeface="Tahoma" charset="0"/>
                <a:cs typeface="+mn-cs"/>
              </a:rPr>
              <a:t>Fire-Escape</a:t>
            </a:r>
            <a:endParaRPr lang="en-US" sz="3200" b="1" i="1" dirty="0">
              <a:solidFill>
                <a:srgbClr val="FF0000"/>
              </a:solidFill>
              <a:latin typeface="Tahoma" charset="0"/>
              <a:cs typeface="+mn-cs"/>
            </a:endParaRPr>
          </a:p>
        </p:txBody>
      </p:sp>
      <p:pic>
        <p:nvPicPr>
          <p:cNvPr id="33796" name="Picture 5" descr="para"/>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4114800" y="0"/>
            <a:ext cx="4249738"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Rectangle 6"/>
          <p:cNvSpPr>
            <a:spLocks noChangeArrowheads="1"/>
          </p:cNvSpPr>
          <p:nvPr/>
        </p:nvSpPr>
        <p:spPr bwMode="auto">
          <a:xfrm>
            <a:off x="8382000" y="1016000"/>
            <a:ext cx="762000" cy="5080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31751" name="Picture 7"/>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0" y="2540000"/>
            <a:ext cx="4114800" cy="93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1752" name="Rectangle 8"/>
          <p:cNvSpPr>
            <a:spLocks noChangeArrowheads="1"/>
          </p:cNvSpPr>
          <p:nvPr/>
        </p:nvSpPr>
        <p:spPr bwMode="auto">
          <a:xfrm>
            <a:off x="8382000" y="444500"/>
            <a:ext cx="762000" cy="6985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1753" name="Rectangle 9"/>
          <p:cNvSpPr>
            <a:spLocks noChangeArrowheads="1"/>
          </p:cNvSpPr>
          <p:nvPr/>
        </p:nvSpPr>
        <p:spPr bwMode="auto">
          <a:xfrm>
            <a:off x="609600" y="5461000"/>
            <a:ext cx="3505200" cy="2540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590672074"/>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349141" y="320909"/>
            <a:ext cx="8055089" cy="5318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prstClr val="black"/>
                </a:solidFill>
                <a:latin typeface="Arial" panose="020B0604020202020204" pitchFamily="34" charset="0"/>
                <a:cs typeface="Arial" panose="020B0604020202020204" pitchFamily="34" charset="0"/>
              </a:rPr>
              <a:t>The USPTO in FY16</a:t>
            </a:r>
          </a:p>
        </p:txBody>
      </p:sp>
      <p:pic>
        <p:nvPicPr>
          <p:cNvPr id="2" name="Picture 1"/>
          <p:cNvPicPr>
            <a:picLocks noChangeAspect="1"/>
          </p:cNvPicPr>
          <p:nvPr/>
        </p:nvPicPr>
        <p:blipFill>
          <a:blip r:embed="rId3"/>
          <a:stretch>
            <a:fillRect/>
          </a:stretch>
        </p:blipFill>
        <p:spPr>
          <a:xfrm>
            <a:off x="349141" y="1190693"/>
            <a:ext cx="8373472" cy="3972031"/>
          </a:xfrm>
          <a:prstGeom prst="rect">
            <a:avLst/>
          </a:prstGeom>
        </p:spPr>
      </p:pic>
    </p:spTree>
    <p:extLst>
      <p:ext uri="{BB962C8B-B14F-4D97-AF65-F5344CB8AC3E}">
        <p14:creationId xmlns:p14="http://schemas.microsoft.com/office/powerpoint/2010/main" val="4000516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S900388204[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495801" y="4254500"/>
            <a:ext cx="487363" cy="406136"/>
          </a:xfrm>
          <a:prstGeom prst="rect">
            <a:avLst/>
          </a:prstGeom>
        </p:spPr>
      </p:pic>
      <p:sp>
        <p:nvSpPr>
          <p:cNvPr id="2" name="Title 1"/>
          <p:cNvSpPr>
            <a:spLocks noGrp="1"/>
          </p:cNvSpPr>
          <p:nvPr>
            <p:ph type="title"/>
          </p:nvPr>
        </p:nvSpPr>
        <p:spPr>
          <a:xfrm>
            <a:off x="152401" y="254001"/>
            <a:ext cx="8662961" cy="553779"/>
          </a:xfrm>
        </p:spPr>
        <p:txBody>
          <a:bodyPr>
            <a:noAutofit/>
          </a:bodyPr>
          <a:lstStyle/>
          <a:p>
            <a:pPr algn="ctr"/>
            <a:r>
              <a:rPr lang="en-US" sz="3600" dirty="0" smtClean="0"/>
              <a:t>Design Patents: Video Game System</a:t>
            </a:r>
            <a:endParaRPr lang="en-US" sz="3600" dirty="0"/>
          </a:p>
        </p:txBody>
      </p:sp>
      <p:pic>
        <p:nvPicPr>
          <p:cNvPr id="512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841" y="952500"/>
            <a:ext cx="3356467" cy="3619500"/>
          </a:xfrm>
          <a:prstGeom prst="rect">
            <a:avLst/>
          </a:prstGeom>
          <a:noFill/>
          <a:ln w="952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1" y="1651000"/>
            <a:ext cx="3176561" cy="3429000"/>
          </a:xfrm>
          <a:prstGeom prst="rect">
            <a:avLst/>
          </a:prstGeom>
          <a:noFill/>
          <a:ln w="9525">
            <a:solidFill>
              <a:schemeClr val="tx2">
                <a:lumMod val="75000"/>
                <a:alpha val="6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descr="C:\Users\toubichon\AppData\Local\Microsoft\Windows\Temporary Internet Files\Content.IE5\K52JSUAI\MC900294178[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4200" y="1905000"/>
            <a:ext cx="2743200" cy="2039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973939"/>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762000" y="635000"/>
            <a:ext cx="8382000" cy="6350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defRPr/>
            </a:pPr>
            <a:endParaRPr lang="en-US">
              <a:cs typeface="+mn-cs"/>
            </a:endParaRPr>
          </a:p>
        </p:txBody>
      </p:sp>
      <p:sp>
        <p:nvSpPr>
          <p:cNvPr id="27651" name="Rectangle 5"/>
          <p:cNvSpPr>
            <a:spLocks noChangeArrowheads="1"/>
          </p:cNvSpPr>
          <p:nvPr/>
        </p:nvSpPr>
        <p:spPr bwMode="auto">
          <a:xfrm>
            <a:off x="685800" y="5524500"/>
            <a:ext cx="3505200" cy="1905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defRPr/>
            </a:pPr>
            <a:endParaRPr lang="en-US">
              <a:cs typeface="+mn-cs"/>
            </a:endParaRPr>
          </a:p>
        </p:txBody>
      </p:sp>
      <p:pic>
        <p:nvPicPr>
          <p:cNvPr id="27652" name="Picture 6"/>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0" y="0"/>
            <a:ext cx="511175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7653" name="Text Box 7"/>
          <p:cNvSpPr txBox="1">
            <a:spLocks noChangeArrowheads="1"/>
          </p:cNvSpPr>
          <p:nvPr/>
        </p:nvSpPr>
        <p:spPr bwMode="auto">
          <a:xfrm>
            <a:off x="5334000" y="635001"/>
            <a:ext cx="3657600" cy="4829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lvl1pPr>
              <a:defRPr sz="2000">
                <a:solidFill>
                  <a:schemeClr val="tx1"/>
                </a:solidFill>
                <a:latin typeface="Times New Roman" charset="0"/>
                <a:ea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spcBef>
                <a:spcPct val="50000"/>
              </a:spcBef>
              <a:defRPr/>
            </a:pPr>
            <a:r>
              <a:rPr lang="en-US" sz="4400" smtClean="0">
                <a:solidFill>
                  <a:schemeClr val="tx2"/>
                </a:solidFill>
                <a:cs typeface="+mn-cs"/>
              </a:rPr>
              <a:t>Design Patent</a:t>
            </a:r>
          </a:p>
          <a:p>
            <a:pPr>
              <a:spcBef>
                <a:spcPct val="50000"/>
              </a:spcBef>
              <a:defRPr/>
            </a:pPr>
            <a:r>
              <a:rPr lang="en-US" sz="4400" smtClean="0">
                <a:solidFill>
                  <a:schemeClr val="tx2"/>
                </a:solidFill>
                <a:cs typeface="+mn-cs"/>
              </a:rPr>
              <a:t>D82,802</a:t>
            </a:r>
          </a:p>
          <a:p>
            <a:pPr>
              <a:spcBef>
                <a:spcPct val="50000"/>
              </a:spcBef>
              <a:defRPr/>
            </a:pPr>
            <a:r>
              <a:rPr lang="en-US" sz="4400" smtClean="0">
                <a:solidFill>
                  <a:schemeClr val="tx2"/>
                </a:solidFill>
                <a:cs typeface="+mn-cs"/>
              </a:rPr>
              <a:t>W.E. Disney</a:t>
            </a:r>
          </a:p>
          <a:p>
            <a:pPr>
              <a:spcBef>
                <a:spcPct val="50000"/>
              </a:spcBef>
              <a:defRPr/>
            </a:pPr>
            <a:r>
              <a:rPr lang="en-US" sz="4400" smtClean="0">
                <a:solidFill>
                  <a:schemeClr val="tx2"/>
                </a:solidFill>
                <a:cs typeface="+mn-cs"/>
              </a:rPr>
              <a:t>Toy or similar</a:t>
            </a:r>
          </a:p>
          <a:p>
            <a:pPr algn="ctr">
              <a:spcBef>
                <a:spcPct val="50000"/>
              </a:spcBef>
              <a:defRPr/>
            </a:pPr>
            <a:r>
              <a:rPr lang="en-US" sz="4400" smtClean="0">
                <a:solidFill>
                  <a:schemeClr val="tx2"/>
                </a:solidFill>
                <a:cs typeface="+mn-cs"/>
              </a:rPr>
              <a:t>article</a:t>
            </a:r>
          </a:p>
        </p:txBody>
      </p:sp>
    </p:spTree>
    <p:extLst>
      <p:ext uri="{BB962C8B-B14F-4D97-AF65-F5344CB8AC3E}">
        <p14:creationId xmlns:p14="http://schemas.microsoft.com/office/powerpoint/2010/main" val="19983056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Patents (U.S.)</a:t>
            </a:r>
            <a:endParaRPr lang="en-US" dirty="0"/>
          </a:p>
        </p:txBody>
      </p:sp>
      <p:sp>
        <p:nvSpPr>
          <p:cNvPr id="3" name="TextBox 2"/>
          <p:cNvSpPr txBox="1"/>
          <p:nvPr/>
        </p:nvSpPr>
        <p:spPr>
          <a:xfrm>
            <a:off x="3333344" y="1262080"/>
            <a:ext cx="5502613" cy="3139321"/>
          </a:xfrm>
          <a:prstGeom prst="rect">
            <a:avLst/>
          </a:prstGeom>
          <a:noFill/>
        </p:spPr>
        <p:txBody>
          <a:bodyPr wrap="square" rtlCol="0">
            <a:spAutoFit/>
          </a:bodyPr>
          <a:lstStyle/>
          <a:p>
            <a:r>
              <a:rPr lang="en-US" b="1" dirty="0"/>
              <a:t>Patent X1:</a:t>
            </a:r>
            <a:r>
              <a:rPr lang="en-US" dirty="0"/>
              <a:t> </a:t>
            </a:r>
            <a:endParaRPr lang="en-US" dirty="0" smtClean="0"/>
          </a:p>
          <a:p>
            <a:r>
              <a:rPr lang="en-US" dirty="0" smtClean="0"/>
              <a:t>Potash </a:t>
            </a:r>
            <a:r>
              <a:rPr lang="en-US" dirty="0"/>
              <a:t>by Samuel </a:t>
            </a:r>
            <a:r>
              <a:rPr lang="en-US" dirty="0" smtClean="0"/>
              <a:t>Hopkins</a:t>
            </a:r>
          </a:p>
          <a:p>
            <a:r>
              <a:rPr lang="en-US" dirty="0"/>
              <a:t>E</a:t>
            </a:r>
            <a:r>
              <a:rPr lang="en-US" dirty="0" smtClean="0"/>
              <a:t>xamined </a:t>
            </a:r>
            <a:r>
              <a:rPr lang="en-US" dirty="0"/>
              <a:t>by Thomas </a:t>
            </a:r>
            <a:r>
              <a:rPr lang="en-US" dirty="0" smtClean="0"/>
              <a:t>Jefferson</a:t>
            </a:r>
          </a:p>
          <a:p>
            <a:r>
              <a:rPr lang="en-US" dirty="0" smtClean="0"/>
              <a:t>July </a:t>
            </a:r>
            <a:r>
              <a:rPr lang="en-US" dirty="0"/>
              <a:t>31, 1790</a:t>
            </a:r>
          </a:p>
          <a:p>
            <a:endParaRPr lang="en-US" dirty="0" smtClean="0"/>
          </a:p>
          <a:p>
            <a:endParaRPr lang="en-US" b="1" dirty="0" smtClean="0"/>
          </a:p>
          <a:p>
            <a:endParaRPr lang="en-US" b="1" dirty="0"/>
          </a:p>
          <a:p>
            <a:r>
              <a:rPr lang="en-US" b="1" dirty="0" smtClean="0"/>
              <a:t>Patent </a:t>
            </a:r>
            <a:r>
              <a:rPr lang="en-US" b="1" dirty="0"/>
              <a:t>1:</a:t>
            </a:r>
            <a:r>
              <a:rPr lang="en-US" dirty="0"/>
              <a:t> </a:t>
            </a:r>
            <a:endParaRPr lang="en-US" dirty="0" smtClean="0"/>
          </a:p>
          <a:p>
            <a:r>
              <a:rPr lang="en-US" dirty="0" smtClean="0"/>
              <a:t>Traction </a:t>
            </a:r>
            <a:r>
              <a:rPr lang="en-US" dirty="0"/>
              <a:t>Wheel (Train Wheel) by John </a:t>
            </a:r>
            <a:r>
              <a:rPr lang="en-US" dirty="0" err="1"/>
              <a:t>Ruggles</a:t>
            </a:r>
            <a:r>
              <a:rPr lang="en-US" dirty="0"/>
              <a:t> </a:t>
            </a:r>
            <a:endParaRPr lang="en-US" dirty="0" smtClean="0"/>
          </a:p>
          <a:p>
            <a:r>
              <a:rPr lang="en-US" dirty="0" smtClean="0"/>
              <a:t>July </a:t>
            </a:r>
            <a:r>
              <a:rPr lang="en-US" dirty="0"/>
              <a:t>13, </a:t>
            </a:r>
            <a:r>
              <a:rPr lang="en-US" dirty="0" smtClean="0"/>
              <a:t>1836</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890" y="1190744"/>
            <a:ext cx="2626468" cy="201190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519" y="3273989"/>
            <a:ext cx="1616888" cy="2404270"/>
          </a:xfrm>
          <a:prstGeom prst="rect">
            <a:avLst/>
          </a:prstGeom>
        </p:spPr>
      </p:pic>
    </p:spTree>
    <p:extLst>
      <p:ext uri="{BB962C8B-B14F-4D97-AF65-F5344CB8AC3E}">
        <p14:creationId xmlns:p14="http://schemas.microsoft.com/office/powerpoint/2010/main" val="20554565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Patent Application Examination</a:t>
            </a:r>
            <a:endParaRPr lang="en-US" dirty="0"/>
          </a:p>
        </p:txBody>
      </p:sp>
    </p:spTree>
    <p:extLst>
      <p:ext uri="{BB962C8B-B14F-4D97-AF65-F5344CB8AC3E}">
        <p14:creationId xmlns:p14="http://schemas.microsoft.com/office/powerpoint/2010/main" val="33007132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310896"/>
            <a:ext cx="8369300" cy="914400"/>
          </a:xfrm>
        </p:spPr>
        <p:txBody>
          <a:bodyPr>
            <a:noAutofit/>
          </a:bodyPr>
          <a:lstStyle/>
          <a:p>
            <a:r>
              <a:rPr lang="en-US" altLang="en-US" sz="4000" dirty="0" smtClean="0"/>
              <a:t>Patent Examination: The Examiner</a:t>
            </a:r>
          </a:p>
        </p:txBody>
      </p:sp>
      <p:sp>
        <p:nvSpPr>
          <p:cNvPr id="10249" name="TextBox 5"/>
          <p:cNvSpPr txBox="1">
            <a:spLocks noChangeArrowheads="1"/>
          </p:cNvSpPr>
          <p:nvPr/>
        </p:nvSpPr>
        <p:spPr bwMode="auto">
          <a:xfrm>
            <a:off x="2581302" y="1248375"/>
            <a:ext cx="12490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altLang="en-US" b="1" dirty="0" smtClean="0">
                <a:solidFill>
                  <a:srgbClr val="002060"/>
                </a:solidFill>
              </a:rPr>
              <a:t>USPTO</a:t>
            </a:r>
            <a:endParaRPr lang="en-US" altLang="en-US" b="1" dirty="0">
              <a:solidFill>
                <a:srgbClr val="002060"/>
              </a:solidFill>
            </a:endParaRPr>
          </a:p>
          <a:p>
            <a:pPr algn="ctr" eaLnBrk="1" fontAlgn="base" hangingPunct="1">
              <a:spcBef>
                <a:spcPct val="0"/>
              </a:spcBef>
              <a:spcAft>
                <a:spcPct val="0"/>
              </a:spcAft>
            </a:pPr>
            <a:r>
              <a:rPr lang="en-US" altLang="en-US" b="1" dirty="0">
                <a:solidFill>
                  <a:srgbClr val="002060"/>
                </a:solidFill>
              </a:rPr>
              <a:t>Pre-Exam</a:t>
            </a:r>
          </a:p>
        </p:txBody>
      </p:sp>
      <p:sp>
        <p:nvSpPr>
          <p:cNvPr id="2" name="TextBox 1"/>
          <p:cNvSpPr txBox="1"/>
          <p:nvPr/>
        </p:nvSpPr>
        <p:spPr>
          <a:xfrm>
            <a:off x="59111" y="1171431"/>
            <a:ext cx="2460930" cy="1015663"/>
          </a:xfrm>
          <a:prstGeom prst="rect">
            <a:avLst/>
          </a:prstGeom>
          <a:noFill/>
        </p:spPr>
        <p:txBody>
          <a:bodyPr wrap="none" rtlCol="0">
            <a:spAutoFit/>
          </a:bodyPr>
          <a:lstStyle/>
          <a:p>
            <a:pPr algn="ctr" eaLnBrk="0" fontAlgn="base" hangingPunct="0">
              <a:spcBef>
                <a:spcPct val="0"/>
              </a:spcBef>
              <a:spcAft>
                <a:spcPct val="0"/>
              </a:spcAft>
            </a:pPr>
            <a:r>
              <a:rPr lang="en-US" sz="2000" b="1" dirty="0">
                <a:solidFill>
                  <a:srgbClr val="FF0000"/>
                </a:solidFill>
                <a:latin typeface="Arial" pitchFamily="34" charset="0"/>
              </a:rPr>
              <a:t>Application is </a:t>
            </a:r>
            <a:r>
              <a:rPr lang="en-US" sz="2000" b="1" dirty="0" smtClean="0">
                <a:solidFill>
                  <a:srgbClr val="FF0000"/>
                </a:solidFill>
                <a:latin typeface="Arial" pitchFamily="34" charset="0"/>
              </a:rPr>
              <a:t>filed</a:t>
            </a:r>
            <a:endParaRPr lang="en-US" sz="2000" b="1" dirty="0">
              <a:solidFill>
                <a:srgbClr val="FF0000"/>
              </a:solidFill>
              <a:latin typeface="Arial" pitchFamily="34" charset="0"/>
            </a:endParaRPr>
          </a:p>
          <a:p>
            <a:pPr algn="ctr" eaLnBrk="0" fontAlgn="base" hangingPunct="0">
              <a:spcBef>
                <a:spcPct val="0"/>
              </a:spcBef>
              <a:spcAft>
                <a:spcPct val="0"/>
              </a:spcAft>
            </a:pPr>
            <a:r>
              <a:rPr lang="en-US" sz="2000" b="1" dirty="0">
                <a:solidFill>
                  <a:srgbClr val="FF0000"/>
                </a:solidFill>
                <a:latin typeface="Arial" pitchFamily="34" charset="0"/>
              </a:rPr>
              <a:t>b</a:t>
            </a:r>
            <a:r>
              <a:rPr lang="en-US" sz="2000" b="1" dirty="0" smtClean="0">
                <a:solidFill>
                  <a:srgbClr val="FF0000"/>
                </a:solidFill>
                <a:latin typeface="Arial" pitchFamily="34" charset="0"/>
              </a:rPr>
              <a:t>y Inventor </a:t>
            </a:r>
          </a:p>
          <a:p>
            <a:pPr algn="ctr" eaLnBrk="0" fontAlgn="base" hangingPunct="0">
              <a:spcBef>
                <a:spcPct val="0"/>
              </a:spcBef>
              <a:spcAft>
                <a:spcPct val="0"/>
              </a:spcAft>
            </a:pPr>
            <a:r>
              <a:rPr lang="en-US" sz="2000" b="1" dirty="0" smtClean="0">
                <a:solidFill>
                  <a:srgbClr val="FF0000"/>
                </a:solidFill>
                <a:latin typeface="Arial" pitchFamily="34" charset="0"/>
              </a:rPr>
              <a:t>or Assignee</a:t>
            </a:r>
            <a:endParaRPr lang="en-US" sz="2000" b="1" dirty="0">
              <a:solidFill>
                <a:srgbClr val="FF0000"/>
              </a:solidFill>
              <a:latin typeface="Arial" pitchFamily="34" charset="0"/>
            </a:endParaRPr>
          </a:p>
        </p:txBody>
      </p:sp>
      <p:sp>
        <p:nvSpPr>
          <p:cNvPr id="10255" name="TextBox 12"/>
          <p:cNvSpPr txBox="1">
            <a:spLocks noChangeArrowheads="1"/>
          </p:cNvSpPr>
          <p:nvPr/>
        </p:nvSpPr>
        <p:spPr bwMode="auto">
          <a:xfrm>
            <a:off x="2028703" y="4115837"/>
            <a:ext cx="26101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altLang="en-US" sz="2000" b="1" dirty="0">
                <a:solidFill>
                  <a:srgbClr val="002060"/>
                </a:solidFill>
              </a:rPr>
              <a:t>Notice of Allowance</a:t>
            </a:r>
          </a:p>
        </p:txBody>
      </p:sp>
      <p:sp>
        <p:nvSpPr>
          <p:cNvPr id="11" name="TextBox 10"/>
          <p:cNvSpPr txBox="1"/>
          <p:nvPr/>
        </p:nvSpPr>
        <p:spPr>
          <a:xfrm>
            <a:off x="1418511" y="4694693"/>
            <a:ext cx="3871509" cy="523220"/>
          </a:xfrm>
          <a:prstGeom prst="rect">
            <a:avLst/>
          </a:prstGeom>
          <a:noFill/>
        </p:spPr>
        <p:txBody>
          <a:bodyPr wrap="none" rtlCol="0">
            <a:spAutoFit/>
          </a:bodyPr>
          <a:lstStyle/>
          <a:p>
            <a:pPr algn="ctr" eaLnBrk="0" fontAlgn="base" hangingPunct="0">
              <a:spcBef>
                <a:spcPct val="0"/>
              </a:spcBef>
              <a:spcAft>
                <a:spcPct val="0"/>
              </a:spcAft>
            </a:pPr>
            <a:r>
              <a:rPr lang="en-US" sz="2800" b="1" dirty="0">
                <a:solidFill>
                  <a:srgbClr val="002060"/>
                </a:solidFill>
                <a:latin typeface="Arial" panose="020B0604020202020204" pitchFamily="34" charset="0"/>
                <a:cs typeface="Arial" panose="020B0604020202020204" pitchFamily="34" charset="0"/>
              </a:rPr>
              <a:t>USPTO Grants Patent</a:t>
            </a:r>
          </a:p>
        </p:txBody>
      </p:sp>
      <p:sp>
        <p:nvSpPr>
          <p:cNvPr id="42" name="TextBox 41"/>
          <p:cNvSpPr txBox="1"/>
          <p:nvPr/>
        </p:nvSpPr>
        <p:spPr>
          <a:xfrm>
            <a:off x="6705601" y="2646472"/>
            <a:ext cx="1946366" cy="461665"/>
          </a:xfrm>
          <a:prstGeom prst="rect">
            <a:avLst/>
          </a:prstGeom>
          <a:noFill/>
        </p:spPr>
        <p:txBody>
          <a:bodyPr wrap="none" rtlCol="0">
            <a:spAutoFit/>
          </a:bodyPr>
          <a:lstStyle/>
          <a:p>
            <a:pPr algn="ctr" eaLnBrk="0" fontAlgn="base" hangingPunct="0">
              <a:spcBef>
                <a:spcPct val="0"/>
              </a:spcBef>
              <a:spcAft>
                <a:spcPct val="0"/>
              </a:spcAft>
            </a:pPr>
            <a:r>
              <a:rPr lang="en-US" sz="2400" b="1" dirty="0">
                <a:solidFill>
                  <a:srgbClr val="FF0000"/>
                </a:solidFill>
                <a:latin typeface="Arial" panose="020B0604020202020204" pitchFamily="34" charset="0"/>
                <a:cs typeface="Arial" panose="020B0604020202020204" pitchFamily="34" charset="0"/>
              </a:rPr>
              <a:t>APPLICANT</a:t>
            </a:r>
          </a:p>
        </p:txBody>
      </p:sp>
      <p:sp>
        <p:nvSpPr>
          <p:cNvPr id="8" name="TextBox 7"/>
          <p:cNvSpPr txBox="1"/>
          <p:nvPr/>
        </p:nvSpPr>
        <p:spPr>
          <a:xfrm>
            <a:off x="2211846" y="2591117"/>
            <a:ext cx="2284836" cy="461665"/>
          </a:xfrm>
          <a:prstGeom prst="rect">
            <a:avLst/>
          </a:prstGeom>
          <a:noFill/>
        </p:spPr>
        <p:txBody>
          <a:bodyPr wrap="square" rtlCol="0">
            <a:spAutoFit/>
          </a:bodyPr>
          <a:lstStyle/>
          <a:p>
            <a:pPr algn="ctr" eaLnBrk="0" fontAlgn="base" hangingPunct="0">
              <a:spcBef>
                <a:spcPct val="0"/>
              </a:spcBef>
              <a:spcAft>
                <a:spcPct val="0"/>
              </a:spcAft>
            </a:pPr>
            <a:r>
              <a:rPr lang="en-US" sz="2400" b="1" dirty="0" smtClean="0">
                <a:solidFill>
                  <a:srgbClr val="002060"/>
                </a:solidFill>
                <a:latin typeface="Arial" panose="020B0604020202020204" pitchFamily="34" charset="0"/>
                <a:cs typeface="Arial" panose="020B0604020202020204" pitchFamily="34" charset="0"/>
              </a:rPr>
              <a:t>EXAMINER</a:t>
            </a:r>
            <a:endParaRPr lang="en-US" sz="2400" b="1" dirty="0">
              <a:solidFill>
                <a:srgbClr val="002060"/>
              </a:solidFill>
              <a:latin typeface="Arial" panose="020B0604020202020204" pitchFamily="34" charset="0"/>
              <a:cs typeface="Arial" panose="020B0604020202020204" pitchFamily="34" charset="0"/>
            </a:endParaRPr>
          </a:p>
        </p:txBody>
      </p:sp>
      <p:sp>
        <p:nvSpPr>
          <p:cNvPr id="30" name="TextBox 29"/>
          <p:cNvSpPr txBox="1"/>
          <p:nvPr/>
        </p:nvSpPr>
        <p:spPr>
          <a:xfrm>
            <a:off x="3753790" y="1747707"/>
            <a:ext cx="3851634" cy="615553"/>
          </a:xfrm>
          <a:prstGeom prst="rect">
            <a:avLst/>
          </a:prstGeom>
          <a:noFill/>
        </p:spPr>
        <p:txBody>
          <a:bodyPr wrap="square" rtlCol="0">
            <a:spAutoFit/>
          </a:bodyPr>
          <a:lstStyle/>
          <a:p>
            <a:pPr algn="ctr" eaLnBrk="0" fontAlgn="base" hangingPunct="0">
              <a:spcBef>
                <a:spcPct val="0"/>
              </a:spcBef>
              <a:spcAft>
                <a:spcPct val="0"/>
              </a:spcAft>
            </a:pPr>
            <a:r>
              <a:rPr lang="en-US" sz="2000" b="1" dirty="0" smtClean="0">
                <a:solidFill>
                  <a:srgbClr val="FF0000"/>
                </a:solidFill>
                <a:latin typeface="Arial" panose="020B0604020202020204" pitchFamily="34" charset="0"/>
                <a:cs typeface="Arial" panose="020B0604020202020204" pitchFamily="34" charset="0"/>
              </a:rPr>
              <a:t>Amendment and/or argument</a:t>
            </a:r>
            <a:endParaRPr lang="en-US" sz="2000" b="1" dirty="0">
              <a:solidFill>
                <a:srgbClr val="FF0000"/>
              </a:solidFill>
              <a:latin typeface="Arial" panose="020B0604020202020204" pitchFamily="34" charset="0"/>
              <a:cs typeface="Arial" panose="020B0604020202020204" pitchFamily="34" charset="0"/>
            </a:endParaRPr>
          </a:p>
          <a:p>
            <a:pPr algn="ctr" eaLnBrk="0" fontAlgn="base" hangingPunct="0">
              <a:spcBef>
                <a:spcPct val="0"/>
              </a:spcBef>
              <a:spcAft>
                <a:spcPct val="0"/>
              </a:spcAft>
            </a:pPr>
            <a:endParaRPr lang="en-US" sz="1400" dirty="0">
              <a:solidFill>
                <a:prstClr val="black"/>
              </a:solidFill>
              <a:latin typeface="Arial Narrow" pitchFamily="34" charset="0"/>
            </a:endParaRPr>
          </a:p>
        </p:txBody>
      </p:sp>
      <p:sp>
        <p:nvSpPr>
          <p:cNvPr id="32" name="TextBox 31"/>
          <p:cNvSpPr txBox="1"/>
          <p:nvPr/>
        </p:nvSpPr>
        <p:spPr>
          <a:xfrm>
            <a:off x="7016393" y="4386917"/>
            <a:ext cx="1916615" cy="400110"/>
          </a:xfrm>
          <a:prstGeom prst="rect">
            <a:avLst/>
          </a:prstGeom>
          <a:noFill/>
        </p:spPr>
        <p:txBody>
          <a:bodyPr wrap="none" rtlCol="0">
            <a:spAutoFit/>
          </a:bodyPr>
          <a:lstStyle/>
          <a:p>
            <a:pPr algn="ctr" eaLnBrk="0" fontAlgn="base" hangingPunct="0">
              <a:spcBef>
                <a:spcPct val="0"/>
              </a:spcBef>
              <a:spcAft>
                <a:spcPct val="0"/>
              </a:spcAft>
            </a:pPr>
            <a:r>
              <a:rPr lang="en-US" sz="2000" b="1" dirty="0">
                <a:solidFill>
                  <a:srgbClr val="FF3300"/>
                </a:solidFill>
              </a:rPr>
              <a:t>Abandonment</a:t>
            </a:r>
          </a:p>
        </p:txBody>
      </p:sp>
      <p:sp>
        <p:nvSpPr>
          <p:cNvPr id="12" name="Curved Down Arrow 11"/>
          <p:cNvSpPr/>
          <p:nvPr/>
        </p:nvSpPr>
        <p:spPr>
          <a:xfrm flipH="1">
            <a:off x="3487015" y="2158075"/>
            <a:ext cx="4142463" cy="475573"/>
          </a:xfrm>
          <a:prstGeom prst="curvedDownArrow">
            <a:avLst/>
          </a:prstGeom>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400">
              <a:ln w="76200">
                <a:solidFill>
                  <a:prstClr val="black"/>
                </a:solidFill>
              </a:ln>
              <a:solidFill>
                <a:prstClr val="black"/>
              </a:solidFill>
            </a:endParaRPr>
          </a:p>
        </p:txBody>
      </p:sp>
      <p:sp>
        <p:nvSpPr>
          <p:cNvPr id="41" name="Curved Down Arrow 40"/>
          <p:cNvSpPr/>
          <p:nvPr/>
        </p:nvSpPr>
        <p:spPr>
          <a:xfrm flipV="1">
            <a:off x="3487015" y="3031192"/>
            <a:ext cx="4385186" cy="567497"/>
          </a:xfrm>
          <a:prstGeom prst="curvedDownArrow">
            <a:avLst/>
          </a:prstGeom>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400">
              <a:ln w="76200">
                <a:solidFill>
                  <a:prstClr val="black"/>
                </a:solidFill>
              </a:ln>
              <a:solidFill>
                <a:prstClr val="black"/>
              </a:solidFill>
            </a:endParaRPr>
          </a:p>
        </p:txBody>
      </p:sp>
      <p:sp>
        <p:nvSpPr>
          <p:cNvPr id="43" name="TextBox 42"/>
          <p:cNvSpPr txBox="1"/>
          <p:nvPr/>
        </p:nvSpPr>
        <p:spPr>
          <a:xfrm>
            <a:off x="3879557" y="3633814"/>
            <a:ext cx="3600103" cy="615553"/>
          </a:xfrm>
          <a:prstGeom prst="rect">
            <a:avLst/>
          </a:prstGeom>
          <a:noFill/>
        </p:spPr>
        <p:txBody>
          <a:bodyPr wrap="square" rtlCol="0">
            <a:spAutoFit/>
          </a:bodyPr>
          <a:lstStyle/>
          <a:p>
            <a:pPr algn="ctr" eaLnBrk="0" fontAlgn="base" hangingPunct="0">
              <a:spcBef>
                <a:spcPct val="0"/>
              </a:spcBef>
              <a:spcAft>
                <a:spcPct val="0"/>
              </a:spcAft>
            </a:pPr>
            <a:r>
              <a:rPr lang="en-US" sz="2000" b="1" dirty="0" smtClean="0">
                <a:solidFill>
                  <a:srgbClr val="002060"/>
                </a:solidFill>
                <a:latin typeface="Arial" panose="020B0604020202020204" pitchFamily="34" charset="0"/>
                <a:cs typeface="Arial" panose="020B0604020202020204" pitchFamily="34" charset="0"/>
              </a:rPr>
              <a:t>Rejection and/or objection</a:t>
            </a:r>
            <a:endParaRPr lang="en-US" sz="2000" b="1" dirty="0">
              <a:solidFill>
                <a:srgbClr val="002060"/>
              </a:solidFill>
              <a:latin typeface="Arial" panose="020B0604020202020204" pitchFamily="34" charset="0"/>
              <a:cs typeface="Arial" panose="020B0604020202020204" pitchFamily="34" charset="0"/>
            </a:endParaRPr>
          </a:p>
          <a:p>
            <a:pPr algn="ctr" eaLnBrk="0" fontAlgn="base" hangingPunct="0">
              <a:spcBef>
                <a:spcPct val="0"/>
              </a:spcBef>
              <a:spcAft>
                <a:spcPct val="0"/>
              </a:spcAft>
            </a:pPr>
            <a:endParaRPr lang="en-US" sz="1400" dirty="0">
              <a:solidFill>
                <a:prstClr val="black"/>
              </a:solidFill>
              <a:latin typeface="Arial Narrow" pitchFamily="34" charset="0"/>
            </a:endParaRPr>
          </a:p>
        </p:txBody>
      </p:sp>
      <p:sp>
        <p:nvSpPr>
          <p:cNvPr id="13" name="Right Arrow 12"/>
          <p:cNvSpPr/>
          <p:nvPr/>
        </p:nvSpPr>
        <p:spPr>
          <a:xfrm>
            <a:off x="2368859" y="1531325"/>
            <a:ext cx="237843" cy="201930"/>
          </a:xfrm>
          <a:prstGeom prst="rightArrow">
            <a:avLst/>
          </a:prstGeom>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400">
              <a:ln w="76200">
                <a:solidFill>
                  <a:prstClr val="black"/>
                </a:solidFill>
              </a:ln>
              <a:solidFill>
                <a:prstClr val="black"/>
              </a:solidFill>
            </a:endParaRPr>
          </a:p>
        </p:txBody>
      </p:sp>
      <p:sp>
        <p:nvSpPr>
          <p:cNvPr id="14" name="Down Arrow 13"/>
          <p:cNvSpPr/>
          <p:nvPr/>
        </p:nvSpPr>
        <p:spPr>
          <a:xfrm>
            <a:off x="3129600" y="2176770"/>
            <a:ext cx="242316" cy="372980"/>
          </a:xfrm>
          <a:prstGeom prst="downArrow">
            <a:avLst/>
          </a:prstGeom>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400">
              <a:ln w="76200">
                <a:solidFill>
                  <a:prstClr val="black"/>
                </a:solidFill>
              </a:ln>
              <a:solidFill>
                <a:prstClr val="black"/>
              </a:solidFill>
            </a:endParaRPr>
          </a:p>
        </p:txBody>
      </p:sp>
      <p:sp>
        <p:nvSpPr>
          <p:cNvPr id="15" name="Down Arrow 14"/>
          <p:cNvSpPr/>
          <p:nvPr/>
        </p:nvSpPr>
        <p:spPr>
          <a:xfrm>
            <a:off x="3164486" y="3015479"/>
            <a:ext cx="242316" cy="1032808"/>
          </a:xfrm>
          <a:prstGeom prst="downArrow">
            <a:avLst/>
          </a:prstGeom>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400">
              <a:ln w="76200">
                <a:solidFill>
                  <a:prstClr val="black"/>
                </a:solidFill>
              </a:ln>
              <a:solidFill>
                <a:prstClr val="black"/>
              </a:solidFill>
            </a:endParaRPr>
          </a:p>
        </p:txBody>
      </p:sp>
      <p:sp>
        <p:nvSpPr>
          <p:cNvPr id="16" name="Down Arrow 15"/>
          <p:cNvSpPr/>
          <p:nvPr/>
        </p:nvSpPr>
        <p:spPr>
          <a:xfrm>
            <a:off x="3165063" y="4530919"/>
            <a:ext cx="242316" cy="286279"/>
          </a:xfrm>
          <a:prstGeom prst="downArrow">
            <a:avLst/>
          </a:prstGeom>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400">
              <a:ln w="76200">
                <a:solidFill>
                  <a:prstClr val="black"/>
                </a:solidFill>
              </a:ln>
              <a:solidFill>
                <a:prstClr val="black"/>
              </a:solidFill>
            </a:endParaRPr>
          </a:p>
        </p:txBody>
      </p:sp>
      <p:sp>
        <p:nvSpPr>
          <p:cNvPr id="17" name="Up Arrow 16"/>
          <p:cNvSpPr/>
          <p:nvPr/>
        </p:nvSpPr>
        <p:spPr>
          <a:xfrm>
            <a:off x="7882985" y="1497909"/>
            <a:ext cx="204999" cy="1115147"/>
          </a:xfrm>
          <a:prstGeom prst="upArrow">
            <a:avLst/>
          </a:prstGeom>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400">
              <a:ln w="76200">
                <a:solidFill>
                  <a:prstClr val="black"/>
                </a:solidFill>
              </a:ln>
              <a:solidFill>
                <a:prstClr val="black"/>
              </a:solidFill>
            </a:endParaRPr>
          </a:p>
        </p:txBody>
      </p:sp>
      <p:sp>
        <p:nvSpPr>
          <p:cNvPr id="22" name="Up Arrow 21"/>
          <p:cNvSpPr/>
          <p:nvPr/>
        </p:nvSpPr>
        <p:spPr>
          <a:xfrm flipV="1">
            <a:off x="7872084" y="3154578"/>
            <a:ext cx="204999" cy="1115147"/>
          </a:xfrm>
          <a:prstGeom prst="upArrow">
            <a:avLst/>
          </a:prstGeom>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400">
              <a:ln w="76200">
                <a:solidFill>
                  <a:prstClr val="black"/>
                </a:solidFill>
              </a:ln>
              <a:solidFill>
                <a:prstClr val="black"/>
              </a:solidFill>
            </a:endParaRPr>
          </a:p>
        </p:txBody>
      </p:sp>
      <p:sp>
        <p:nvSpPr>
          <p:cNvPr id="6" name="TextBox 5"/>
          <p:cNvSpPr txBox="1"/>
          <p:nvPr/>
        </p:nvSpPr>
        <p:spPr>
          <a:xfrm>
            <a:off x="7479660" y="863996"/>
            <a:ext cx="1032655" cy="400110"/>
          </a:xfrm>
          <a:prstGeom prst="rect">
            <a:avLst/>
          </a:prstGeom>
          <a:noFill/>
        </p:spPr>
        <p:txBody>
          <a:bodyPr wrap="none" rtlCol="0">
            <a:spAutoFit/>
          </a:bodyPr>
          <a:lstStyle/>
          <a:p>
            <a:r>
              <a:rPr lang="en-US" sz="2000" b="1" dirty="0" smtClean="0">
                <a:solidFill>
                  <a:srgbClr val="FF0000"/>
                </a:solidFill>
              </a:rPr>
              <a:t>Appeal</a:t>
            </a:r>
            <a:endParaRPr lang="en-US" sz="2000" b="1" dirty="0">
              <a:solidFill>
                <a:srgbClr val="FF0000"/>
              </a:solidFill>
            </a:endParaRPr>
          </a:p>
        </p:txBody>
      </p:sp>
      <p:sp>
        <p:nvSpPr>
          <p:cNvPr id="3" name="Rounded Rectangle 2"/>
          <p:cNvSpPr/>
          <p:nvPr/>
        </p:nvSpPr>
        <p:spPr>
          <a:xfrm>
            <a:off x="2368859" y="2363260"/>
            <a:ext cx="1940674" cy="1040340"/>
          </a:xfrm>
          <a:prstGeom prst="roundRect">
            <a:avLst/>
          </a:prstGeom>
          <a:noFill/>
          <a:ln w="76200">
            <a:solidFill>
              <a:srgbClr val="AB338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695490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1026"/>
          <p:cNvSpPr>
            <a:spLocks noGrp="1" noChangeArrowheads="1"/>
          </p:cNvSpPr>
          <p:nvPr>
            <p:ph type="title"/>
          </p:nvPr>
        </p:nvSpPr>
        <p:spPr>
          <a:xfrm>
            <a:off x="457200" y="310896"/>
            <a:ext cx="7162800" cy="914400"/>
          </a:xfrm>
        </p:spPr>
        <p:txBody>
          <a:bodyPr>
            <a:normAutofit/>
          </a:bodyPr>
          <a:lstStyle/>
          <a:p>
            <a:pPr eaLnBrk="1" hangingPunct="1"/>
            <a:r>
              <a:rPr lang="en-US" sz="4000" dirty="0" smtClean="0"/>
              <a:t>The Examination</a:t>
            </a:r>
          </a:p>
        </p:txBody>
      </p:sp>
      <p:sp>
        <p:nvSpPr>
          <p:cNvPr id="38917" name="Rectangle 1027"/>
          <p:cNvSpPr>
            <a:spLocks noGrp="1" noChangeArrowheads="1"/>
          </p:cNvSpPr>
          <p:nvPr>
            <p:ph idx="1"/>
          </p:nvPr>
        </p:nvSpPr>
        <p:spPr>
          <a:xfrm>
            <a:off x="457200" y="1188720"/>
            <a:ext cx="5483249" cy="3920818"/>
          </a:xfrm>
        </p:spPr>
        <p:txBody>
          <a:bodyPr>
            <a:noAutofit/>
          </a:bodyPr>
          <a:lstStyle/>
          <a:p>
            <a:pPr marL="0" indent="0" eaLnBrk="1" hangingPunct="1">
              <a:spcBef>
                <a:spcPts val="0"/>
              </a:spcBef>
              <a:spcAft>
                <a:spcPts val="1200"/>
              </a:spcAft>
              <a:buNone/>
            </a:pPr>
            <a:r>
              <a:rPr lang="en-US" sz="2400" dirty="0" smtClean="0">
                <a:latin typeface="+mn-lt"/>
              </a:rPr>
              <a:t>Patent Examiner reviews contents of the application for compliance with all U.S. patent legal requirements.</a:t>
            </a:r>
          </a:p>
          <a:p>
            <a:pPr marL="0" indent="0">
              <a:spcBef>
                <a:spcPts val="0"/>
              </a:spcBef>
              <a:buNone/>
            </a:pPr>
            <a:r>
              <a:rPr lang="en-US" sz="2400" b="1" dirty="0" smtClean="0">
                <a:latin typeface="+mn-lt"/>
              </a:rPr>
              <a:t>“An applicant is entitled to a patent unless…” * </a:t>
            </a:r>
            <a:r>
              <a:rPr lang="en-US" sz="2400" dirty="0" smtClean="0">
                <a:latin typeface="+mn-lt"/>
              </a:rPr>
              <a:t>The requirements of U.S. patent law are not met. </a:t>
            </a:r>
            <a:r>
              <a:rPr lang="en-US" sz="1600" dirty="0">
                <a:latin typeface="+mn-lt"/>
              </a:rPr>
              <a:t>*</a:t>
            </a:r>
            <a:r>
              <a:rPr lang="en-US" sz="1600" i="1" dirty="0">
                <a:latin typeface="+mn-lt"/>
              </a:rPr>
              <a:t>(35 USC §102)</a:t>
            </a:r>
          </a:p>
          <a:p>
            <a:pPr marL="0" indent="0">
              <a:spcBef>
                <a:spcPts val="0"/>
              </a:spcBef>
              <a:buNone/>
            </a:pPr>
            <a:endParaRPr lang="en-US" sz="1600" dirty="0">
              <a:latin typeface="+mn-lt"/>
            </a:endParaRPr>
          </a:p>
          <a:p>
            <a:pPr marL="0" indent="0">
              <a:spcBef>
                <a:spcPts val="0"/>
              </a:spcBef>
              <a:spcAft>
                <a:spcPts val="1200"/>
              </a:spcAft>
              <a:buNone/>
            </a:pPr>
            <a:r>
              <a:rPr lang="en-US" sz="2400" b="1" dirty="0" smtClean="0">
                <a:latin typeface="+mn-lt"/>
              </a:rPr>
              <a:t>The </a:t>
            </a:r>
            <a:r>
              <a:rPr lang="en-US" sz="2400" b="1" dirty="0">
                <a:latin typeface="+mn-lt"/>
              </a:rPr>
              <a:t>burden is on the </a:t>
            </a:r>
            <a:r>
              <a:rPr lang="en-US" sz="2400" b="1" dirty="0" smtClean="0">
                <a:latin typeface="+mn-lt"/>
              </a:rPr>
              <a:t>examiner to show if a patent is not warranted.</a:t>
            </a:r>
            <a:endParaRPr lang="en-US" sz="2400" dirty="0" smtClean="0">
              <a:latin typeface="+mn-lt"/>
            </a:endParaRPr>
          </a:p>
          <a:p>
            <a:pPr marL="0" indent="0" eaLnBrk="1" hangingPunct="1">
              <a:spcBef>
                <a:spcPts val="0"/>
              </a:spcBef>
              <a:spcAft>
                <a:spcPts val="0"/>
              </a:spcAft>
              <a:buNone/>
            </a:pPr>
            <a:endParaRPr lang="en-US" sz="2400" dirty="0" smtClean="0">
              <a:latin typeface="+mn-lt"/>
            </a:endParaRPr>
          </a:p>
          <a:p>
            <a:pPr marL="0" indent="0" eaLnBrk="1" hangingPunct="1">
              <a:spcBef>
                <a:spcPts val="0"/>
              </a:spcBef>
              <a:spcAft>
                <a:spcPts val="0"/>
              </a:spcAft>
              <a:buNone/>
            </a:pPr>
            <a:endParaRPr lang="en-US" sz="2400" dirty="0">
              <a:latin typeface="+mn-lt"/>
            </a:endParaRPr>
          </a:p>
          <a:p>
            <a:pPr marL="0" indent="0" eaLnBrk="1" hangingPunct="1">
              <a:spcBef>
                <a:spcPts val="0"/>
              </a:spcBef>
              <a:spcAft>
                <a:spcPts val="0"/>
              </a:spcAft>
              <a:buNone/>
            </a:pPr>
            <a:endParaRPr lang="en-US" sz="2400" dirty="0" smtClean="0">
              <a:latin typeface="+mn-lt"/>
            </a:endParaRPr>
          </a:p>
          <a:p>
            <a:pPr eaLnBrk="1" hangingPunct="1">
              <a:spcBef>
                <a:spcPct val="0"/>
              </a:spcBef>
              <a:spcAft>
                <a:spcPct val="40000"/>
              </a:spcAft>
            </a:pPr>
            <a:endParaRPr lang="en-US" sz="2400" dirty="0" smtClean="0"/>
          </a:p>
        </p:txBody>
      </p:sp>
      <p:pic>
        <p:nvPicPr>
          <p:cNvPr id="1026" name="Picture 2" descr="C:\Program Files (x86)\Microsoft Office\MEDIA\CAGCAT10\j0195384.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49" y="1188720"/>
            <a:ext cx="2475418" cy="2527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180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10"/>
          <p:cNvSpPr>
            <a:spLocks noGrp="1" noChangeArrowheads="1"/>
          </p:cNvSpPr>
          <p:nvPr>
            <p:ph type="title"/>
          </p:nvPr>
        </p:nvSpPr>
        <p:spPr>
          <a:xfrm>
            <a:off x="1192427" y="508000"/>
            <a:ext cx="6858000" cy="1016000"/>
          </a:xfrm>
        </p:spPr>
        <p:txBody>
          <a:bodyPr>
            <a:normAutofit fontScale="90000"/>
          </a:bodyPr>
          <a:lstStyle/>
          <a:p>
            <a:pPr eaLnBrk="1" hangingPunct="1"/>
            <a:r>
              <a:rPr lang="en-US" sz="3333" dirty="0"/>
              <a:t>What Does a Patent Examiner Do?</a:t>
            </a:r>
          </a:p>
        </p:txBody>
      </p:sp>
      <p:sp>
        <p:nvSpPr>
          <p:cNvPr id="24582" name="Rectangle 11"/>
          <p:cNvSpPr>
            <a:spLocks noGrp="1" noChangeArrowheads="1"/>
          </p:cNvSpPr>
          <p:nvPr>
            <p:ph idx="1"/>
          </p:nvPr>
        </p:nvSpPr>
        <p:spPr/>
        <p:txBody>
          <a:bodyPr>
            <a:normAutofit fontScale="85000" lnSpcReduction="20000"/>
          </a:bodyPr>
          <a:lstStyle/>
          <a:p>
            <a:pPr eaLnBrk="1" hangingPunct="1">
              <a:lnSpc>
                <a:spcPct val="90000"/>
              </a:lnSpc>
              <a:defRPr/>
            </a:pPr>
            <a:r>
              <a:rPr lang="en-US" b="1" dirty="0" smtClean="0">
                <a:latin typeface="+mj-lt"/>
              </a:rPr>
              <a:t>Reads and understands </a:t>
            </a:r>
            <a:r>
              <a:rPr lang="en-US" dirty="0" smtClean="0">
                <a:latin typeface="+mj-lt"/>
              </a:rPr>
              <a:t>the invention set forth in the specification</a:t>
            </a:r>
          </a:p>
          <a:p>
            <a:pPr eaLnBrk="1" hangingPunct="1">
              <a:lnSpc>
                <a:spcPct val="90000"/>
              </a:lnSpc>
              <a:defRPr/>
            </a:pPr>
            <a:r>
              <a:rPr lang="en-US" dirty="0" smtClean="0">
                <a:latin typeface="+mj-lt"/>
              </a:rPr>
              <a:t>Determines whether the application is adequate to define the </a:t>
            </a:r>
            <a:r>
              <a:rPr lang="en-US" b="1" dirty="0" smtClean="0">
                <a:latin typeface="+mj-lt"/>
              </a:rPr>
              <a:t>metes and bounds </a:t>
            </a:r>
            <a:r>
              <a:rPr lang="en-US" dirty="0" smtClean="0">
                <a:latin typeface="+mj-lt"/>
              </a:rPr>
              <a:t>of the claimed invention</a:t>
            </a:r>
          </a:p>
          <a:p>
            <a:pPr eaLnBrk="1" hangingPunct="1">
              <a:lnSpc>
                <a:spcPct val="90000"/>
              </a:lnSpc>
              <a:defRPr/>
            </a:pPr>
            <a:r>
              <a:rPr lang="en-US" dirty="0" smtClean="0">
                <a:latin typeface="+mj-lt"/>
              </a:rPr>
              <a:t>Determines the </a:t>
            </a:r>
            <a:r>
              <a:rPr lang="en-US" b="1" dirty="0" smtClean="0">
                <a:latin typeface="+mj-lt"/>
              </a:rPr>
              <a:t>scope of the claims</a:t>
            </a:r>
          </a:p>
          <a:p>
            <a:pPr eaLnBrk="1" hangingPunct="1">
              <a:lnSpc>
                <a:spcPct val="90000"/>
              </a:lnSpc>
              <a:defRPr/>
            </a:pPr>
            <a:r>
              <a:rPr lang="en-US" b="1" dirty="0" smtClean="0">
                <a:latin typeface="+mj-lt"/>
              </a:rPr>
              <a:t>Searches </a:t>
            </a:r>
            <a:r>
              <a:rPr lang="en-US" dirty="0" smtClean="0">
                <a:latin typeface="+mj-lt"/>
              </a:rPr>
              <a:t>existing technology for claimed invention</a:t>
            </a:r>
          </a:p>
          <a:p>
            <a:pPr eaLnBrk="1" hangingPunct="1">
              <a:lnSpc>
                <a:spcPct val="90000"/>
              </a:lnSpc>
              <a:defRPr/>
            </a:pPr>
            <a:r>
              <a:rPr lang="en-US" dirty="0" smtClean="0">
                <a:latin typeface="+mj-lt"/>
              </a:rPr>
              <a:t>Determines </a:t>
            </a:r>
            <a:r>
              <a:rPr lang="en-US" b="1" dirty="0" smtClean="0">
                <a:latin typeface="+mj-lt"/>
              </a:rPr>
              <a:t>patentability</a:t>
            </a:r>
            <a:r>
              <a:rPr lang="en-US" dirty="0" smtClean="0">
                <a:latin typeface="+mj-lt"/>
              </a:rPr>
              <a:t> of the claimed invention</a:t>
            </a:r>
          </a:p>
        </p:txBody>
      </p:sp>
      <p:sp>
        <p:nvSpPr>
          <p:cNvPr id="3" name="Slide Number Placeholder 2"/>
          <p:cNvSpPr>
            <a:spLocks noGrp="1"/>
          </p:cNvSpPr>
          <p:nvPr>
            <p:ph type="sldNum" sz="quarter" idx="12"/>
          </p:nvPr>
        </p:nvSpPr>
        <p:spPr/>
        <p:txBody>
          <a:bodyPr/>
          <a:lstStyle/>
          <a:p>
            <a:pPr>
              <a:defRPr/>
            </a:pPr>
            <a:fld id="{E20ABC9B-05E4-46E9-B50F-DC7BFAC6BCD8}" type="slidenum">
              <a:rPr lang="en-US" smtClean="0"/>
              <a:pPr>
                <a:defRPr/>
              </a:pPr>
              <a:t>36</a:t>
            </a:fld>
            <a:endParaRPr lang="en-US"/>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445419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nvSpPr>
        <p:spPr bwMode="auto">
          <a:xfrm>
            <a:off x="407327" y="348744"/>
            <a:ext cx="8362603"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rgbClr val="404B56"/>
                </a:solidFill>
                <a:latin typeface="+mj-lt"/>
                <a:ea typeface="+mj-ea"/>
                <a:cs typeface="+mj-cs"/>
              </a:defRPr>
            </a:lvl1pPr>
            <a:lvl2pPr algn="l" rtl="0" eaLnBrk="0" fontAlgn="base" hangingPunct="0">
              <a:spcBef>
                <a:spcPct val="0"/>
              </a:spcBef>
              <a:spcAft>
                <a:spcPct val="0"/>
              </a:spcAft>
              <a:defRPr sz="2400" b="1">
                <a:solidFill>
                  <a:srgbClr val="404B56"/>
                </a:solidFill>
                <a:latin typeface="Arial" charset="0"/>
              </a:defRPr>
            </a:lvl2pPr>
            <a:lvl3pPr algn="l" rtl="0" eaLnBrk="0" fontAlgn="base" hangingPunct="0">
              <a:spcBef>
                <a:spcPct val="0"/>
              </a:spcBef>
              <a:spcAft>
                <a:spcPct val="0"/>
              </a:spcAft>
              <a:defRPr sz="2400" b="1">
                <a:solidFill>
                  <a:srgbClr val="404B56"/>
                </a:solidFill>
                <a:latin typeface="Arial" charset="0"/>
              </a:defRPr>
            </a:lvl3pPr>
            <a:lvl4pPr algn="l" rtl="0" eaLnBrk="0" fontAlgn="base" hangingPunct="0">
              <a:spcBef>
                <a:spcPct val="0"/>
              </a:spcBef>
              <a:spcAft>
                <a:spcPct val="0"/>
              </a:spcAft>
              <a:defRPr sz="2400" b="1">
                <a:solidFill>
                  <a:srgbClr val="404B56"/>
                </a:solidFill>
                <a:latin typeface="Arial" charset="0"/>
              </a:defRPr>
            </a:lvl4pPr>
            <a:lvl5pPr algn="l" rtl="0" eaLnBrk="0" fontAlgn="base" hangingPunct="0">
              <a:spcBef>
                <a:spcPct val="0"/>
              </a:spcBef>
              <a:spcAft>
                <a:spcPct val="0"/>
              </a:spcAft>
              <a:defRPr sz="2400" b="1">
                <a:solidFill>
                  <a:srgbClr val="404B56"/>
                </a:solidFill>
                <a:latin typeface="Arial" charset="0"/>
              </a:defRPr>
            </a:lvl5pPr>
            <a:lvl6pPr marL="457200" algn="l" rtl="0" fontAlgn="base">
              <a:spcBef>
                <a:spcPct val="0"/>
              </a:spcBef>
              <a:spcAft>
                <a:spcPct val="0"/>
              </a:spcAft>
              <a:defRPr sz="2400" b="1">
                <a:solidFill>
                  <a:srgbClr val="404B56"/>
                </a:solidFill>
                <a:latin typeface="Arial" charset="0"/>
              </a:defRPr>
            </a:lvl6pPr>
            <a:lvl7pPr marL="914400" algn="l" rtl="0" fontAlgn="base">
              <a:spcBef>
                <a:spcPct val="0"/>
              </a:spcBef>
              <a:spcAft>
                <a:spcPct val="0"/>
              </a:spcAft>
              <a:defRPr sz="2400" b="1">
                <a:solidFill>
                  <a:srgbClr val="404B56"/>
                </a:solidFill>
                <a:latin typeface="Arial" charset="0"/>
              </a:defRPr>
            </a:lvl7pPr>
            <a:lvl8pPr marL="1371600" algn="l" rtl="0" fontAlgn="base">
              <a:spcBef>
                <a:spcPct val="0"/>
              </a:spcBef>
              <a:spcAft>
                <a:spcPct val="0"/>
              </a:spcAft>
              <a:defRPr sz="2400" b="1">
                <a:solidFill>
                  <a:srgbClr val="404B56"/>
                </a:solidFill>
                <a:latin typeface="Arial" charset="0"/>
              </a:defRPr>
            </a:lvl8pPr>
            <a:lvl9pPr marL="1828800" algn="l" rtl="0" fontAlgn="base">
              <a:spcBef>
                <a:spcPct val="0"/>
              </a:spcBef>
              <a:spcAft>
                <a:spcPct val="0"/>
              </a:spcAft>
              <a:defRPr sz="2400" b="1">
                <a:solidFill>
                  <a:srgbClr val="404B56"/>
                </a:solidFill>
                <a:latin typeface="Arial" charset="0"/>
              </a:defRPr>
            </a:lvl9pPr>
          </a:lstStyle>
          <a:p>
            <a:pPr algn="ctr"/>
            <a:r>
              <a:rPr lang="en-US" sz="3600" dirty="0" smtClean="0">
                <a:solidFill>
                  <a:prstClr val="black"/>
                </a:solidFill>
                <a:latin typeface="Arial" panose="020B0604020202020204" pitchFamily="34" charset="0"/>
                <a:cs typeface="Arial" panose="020B0604020202020204" pitchFamily="34" charset="0"/>
              </a:rPr>
              <a:t>Can you find the IP in a mobile phone?</a:t>
            </a:r>
          </a:p>
        </p:txBody>
      </p:sp>
      <p:sp>
        <p:nvSpPr>
          <p:cNvPr id="6" name="Textfeld 8"/>
          <p:cNvSpPr txBox="1">
            <a:spLocks noChangeArrowheads="1"/>
          </p:cNvSpPr>
          <p:nvPr/>
        </p:nvSpPr>
        <p:spPr bwMode="auto">
          <a:xfrm>
            <a:off x="541336" y="969085"/>
            <a:ext cx="3041835"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nSpc>
                <a:spcPct val="120000"/>
              </a:lnSpc>
            </a:pPr>
            <a:r>
              <a:rPr lang="en-US" sz="1400" dirty="0" smtClean="0">
                <a:solidFill>
                  <a:srgbClr val="1596D1"/>
                </a:solidFill>
              </a:rPr>
              <a:t>Trademarks</a:t>
            </a:r>
            <a:r>
              <a:rPr lang="en-US" sz="1400" dirty="0">
                <a:solidFill>
                  <a:srgbClr val="1596D1"/>
                </a:solidFill>
              </a:rPr>
              <a:t>:</a:t>
            </a:r>
          </a:p>
          <a:p>
            <a:pPr>
              <a:lnSpc>
                <a:spcPct val="120000"/>
              </a:lnSpc>
              <a:buFont typeface="Arial" pitchFamily="34" charset="0"/>
              <a:buChar char="•"/>
            </a:pPr>
            <a:r>
              <a:rPr lang="en-US" sz="1400" dirty="0">
                <a:solidFill>
                  <a:prstClr val="black"/>
                </a:solidFill>
              </a:rPr>
              <a:t> Made by "Nokia"</a:t>
            </a:r>
          </a:p>
          <a:p>
            <a:pPr>
              <a:lnSpc>
                <a:spcPct val="120000"/>
              </a:lnSpc>
              <a:buFont typeface="Arial" pitchFamily="34" charset="0"/>
              <a:buChar char="•"/>
            </a:pPr>
            <a:r>
              <a:rPr lang="en-US" sz="1400" dirty="0">
                <a:solidFill>
                  <a:prstClr val="black"/>
                </a:solidFill>
              </a:rPr>
              <a:t> Product "N95"</a:t>
            </a:r>
          </a:p>
          <a:p>
            <a:pPr>
              <a:lnSpc>
                <a:spcPct val="120000"/>
              </a:lnSpc>
              <a:buFont typeface="Arial" pitchFamily="34" charset="0"/>
              <a:buChar char="•"/>
            </a:pPr>
            <a:r>
              <a:rPr lang="en-US" sz="1400" dirty="0">
                <a:solidFill>
                  <a:prstClr val="black"/>
                </a:solidFill>
              </a:rPr>
              <a:t> Software "Symbian", "Java"</a:t>
            </a:r>
          </a:p>
          <a:p>
            <a:pPr>
              <a:lnSpc>
                <a:spcPct val="120000"/>
              </a:lnSpc>
              <a:buFontTx/>
              <a:buChar char="•"/>
            </a:pPr>
            <a:endParaRPr lang="en-US" sz="1400" dirty="0">
              <a:solidFill>
                <a:srgbClr val="1596D1"/>
              </a:solidFill>
            </a:endParaRPr>
          </a:p>
          <a:p>
            <a:pPr>
              <a:lnSpc>
                <a:spcPct val="120000"/>
              </a:lnSpc>
            </a:pPr>
            <a:r>
              <a:rPr lang="en-US" sz="1400" dirty="0">
                <a:solidFill>
                  <a:srgbClr val="1596D1"/>
                </a:solidFill>
              </a:rPr>
              <a:t>Patents:</a:t>
            </a:r>
          </a:p>
          <a:p>
            <a:pPr>
              <a:lnSpc>
                <a:spcPct val="120000"/>
              </a:lnSpc>
              <a:buFontTx/>
              <a:buChar char="•"/>
            </a:pPr>
            <a:r>
              <a:rPr lang="en-US" sz="1400" dirty="0">
                <a:solidFill>
                  <a:prstClr val="black"/>
                </a:solidFill>
              </a:rPr>
              <a:t> Data-processing methods</a:t>
            </a:r>
          </a:p>
          <a:p>
            <a:pPr>
              <a:lnSpc>
                <a:spcPct val="120000"/>
              </a:lnSpc>
              <a:buFontTx/>
              <a:buChar char="•"/>
            </a:pPr>
            <a:r>
              <a:rPr lang="en-US" sz="1400" dirty="0">
                <a:solidFill>
                  <a:prstClr val="black"/>
                </a:solidFill>
              </a:rPr>
              <a:t> Semiconductor circuits</a:t>
            </a:r>
          </a:p>
          <a:p>
            <a:pPr>
              <a:lnSpc>
                <a:spcPct val="120000"/>
              </a:lnSpc>
              <a:buFontTx/>
              <a:buChar char="•"/>
            </a:pPr>
            <a:r>
              <a:rPr lang="en-US" sz="1400" dirty="0">
                <a:solidFill>
                  <a:prstClr val="black"/>
                </a:solidFill>
              </a:rPr>
              <a:t> Chemical compounds</a:t>
            </a:r>
          </a:p>
          <a:p>
            <a:pPr>
              <a:lnSpc>
                <a:spcPct val="120000"/>
              </a:lnSpc>
              <a:buFontTx/>
              <a:buChar char="•"/>
            </a:pPr>
            <a:r>
              <a:rPr lang="en-US" sz="1400" dirty="0">
                <a:solidFill>
                  <a:prstClr val="black"/>
                </a:solidFill>
              </a:rPr>
              <a:t> </a:t>
            </a:r>
            <a:r>
              <a:rPr lang="en-US" sz="1400" dirty="0" smtClean="0">
                <a:solidFill>
                  <a:prstClr val="black"/>
                </a:solidFill>
              </a:rPr>
              <a:t>Battery/Power Control</a:t>
            </a:r>
          </a:p>
          <a:p>
            <a:pPr>
              <a:lnSpc>
                <a:spcPct val="120000"/>
              </a:lnSpc>
              <a:buFontTx/>
              <a:buChar char="•"/>
            </a:pPr>
            <a:r>
              <a:rPr lang="en-US" sz="1400" dirty="0" smtClean="0">
                <a:solidFill>
                  <a:prstClr val="black"/>
                </a:solidFill>
              </a:rPr>
              <a:t> Antenna</a:t>
            </a:r>
          </a:p>
          <a:p>
            <a:pPr>
              <a:lnSpc>
                <a:spcPct val="120000"/>
              </a:lnSpc>
              <a:buFontTx/>
              <a:buChar char="•"/>
            </a:pPr>
            <a:r>
              <a:rPr lang="en-US" sz="1400" dirty="0" smtClean="0">
                <a:solidFill>
                  <a:prstClr val="black"/>
                </a:solidFill>
              </a:rPr>
              <a:t> Optics</a:t>
            </a:r>
            <a:endParaRPr lang="en-US" sz="1400" dirty="0">
              <a:solidFill>
                <a:prstClr val="black"/>
              </a:solidFill>
            </a:endParaRPr>
          </a:p>
          <a:p>
            <a:pPr>
              <a:lnSpc>
                <a:spcPct val="120000"/>
              </a:lnSpc>
              <a:buFontTx/>
              <a:buChar char="•"/>
            </a:pPr>
            <a:endParaRPr lang="en-US" sz="1400" dirty="0">
              <a:solidFill>
                <a:prstClr val="black"/>
              </a:solidFill>
            </a:endParaRPr>
          </a:p>
          <a:p>
            <a:pPr>
              <a:lnSpc>
                <a:spcPct val="120000"/>
              </a:lnSpc>
            </a:pPr>
            <a:r>
              <a:rPr lang="en-US" sz="1400" dirty="0">
                <a:solidFill>
                  <a:srgbClr val="1596D1"/>
                </a:solidFill>
              </a:rPr>
              <a:t>Copyrights:</a:t>
            </a:r>
          </a:p>
          <a:p>
            <a:pPr>
              <a:lnSpc>
                <a:spcPct val="120000"/>
              </a:lnSpc>
              <a:buFontTx/>
              <a:buChar char="•"/>
            </a:pPr>
            <a:r>
              <a:rPr lang="en-US" sz="1400" dirty="0">
                <a:solidFill>
                  <a:prstClr val="black"/>
                </a:solidFill>
              </a:rPr>
              <a:t> Software code</a:t>
            </a:r>
          </a:p>
          <a:p>
            <a:pPr>
              <a:lnSpc>
                <a:spcPct val="120000"/>
              </a:lnSpc>
              <a:buFontTx/>
              <a:buChar char="•"/>
            </a:pPr>
            <a:r>
              <a:rPr lang="en-US" sz="1400" dirty="0">
                <a:solidFill>
                  <a:prstClr val="black"/>
                </a:solidFill>
              </a:rPr>
              <a:t> Instruction manual</a:t>
            </a:r>
          </a:p>
          <a:p>
            <a:pPr>
              <a:lnSpc>
                <a:spcPct val="120000"/>
              </a:lnSpc>
              <a:buFontTx/>
              <a:buChar char="•"/>
            </a:pPr>
            <a:r>
              <a:rPr lang="en-US" sz="1400" dirty="0">
                <a:solidFill>
                  <a:prstClr val="black"/>
                </a:solidFill>
              </a:rPr>
              <a:t> </a:t>
            </a:r>
            <a:r>
              <a:rPr lang="en-US" sz="1400" dirty="0" smtClean="0">
                <a:solidFill>
                  <a:prstClr val="black"/>
                </a:solidFill>
              </a:rPr>
              <a:t>Ringtone</a:t>
            </a:r>
            <a:endParaRPr lang="en-US" sz="1400" dirty="0">
              <a:solidFill>
                <a:prstClr val="black"/>
              </a:solidFill>
            </a:endParaRPr>
          </a:p>
        </p:txBody>
      </p:sp>
      <p:sp>
        <p:nvSpPr>
          <p:cNvPr id="7" name="Textfeld 13"/>
          <p:cNvSpPr txBox="1">
            <a:spLocks noChangeArrowheads="1"/>
          </p:cNvSpPr>
          <p:nvPr/>
        </p:nvSpPr>
        <p:spPr bwMode="auto">
          <a:xfrm>
            <a:off x="3321900" y="2828286"/>
            <a:ext cx="5073406" cy="2469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nSpc>
                <a:spcPct val="120000"/>
              </a:lnSpc>
            </a:pPr>
            <a:endParaRPr lang="en-US" dirty="0" smtClean="0">
              <a:solidFill>
                <a:srgbClr val="1596D1"/>
              </a:solidFill>
            </a:endParaRPr>
          </a:p>
          <a:p>
            <a:pPr>
              <a:lnSpc>
                <a:spcPct val="120000"/>
              </a:lnSpc>
            </a:pPr>
            <a:r>
              <a:rPr lang="en-US" sz="1400" dirty="0" smtClean="0">
                <a:solidFill>
                  <a:srgbClr val="1596D1"/>
                </a:solidFill>
              </a:rPr>
              <a:t>Trade </a:t>
            </a:r>
            <a:r>
              <a:rPr lang="en-US" sz="1400" dirty="0">
                <a:solidFill>
                  <a:srgbClr val="1596D1"/>
                </a:solidFill>
              </a:rPr>
              <a:t>secrets</a:t>
            </a:r>
            <a:r>
              <a:rPr lang="en-US" sz="1400" dirty="0" smtClean="0">
                <a:solidFill>
                  <a:srgbClr val="1596D1"/>
                </a:solidFill>
              </a:rPr>
              <a:t>:</a:t>
            </a:r>
          </a:p>
          <a:p>
            <a:pPr marL="285750" indent="-285750">
              <a:lnSpc>
                <a:spcPct val="120000"/>
              </a:lnSpc>
              <a:buFont typeface="Arial"/>
              <a:buChar char="•"/>
            </a:pPr>
            <a:r>
              <a:rPr lang="en-US" sz="1400" dirty="0" smtClean="0">
                <a:solidFill>
                  <a:prstClr val="black"/>
                </a:solidFill>
              </a:rPr>
              <a:t>???</a:t>
            </a:r>
            <a:endParaRPr lang="en-US" sz="1400" dirty="0">
              <a:solidFill>
                <a:prstClr val="black"/>
              </a:solidFill>
            </a:endParaRPr>
          </a:p>
          <a:p>
            <a:pPr>
              <a:lnSpc>
                <a:spcPct val="120000"/>
              </a:lnSpc>
            </a:pPr>
            <a:endParaRPr lang="en-US" sz="1400" dirty="0">
              <a:solidFill>
                <a:srgbClr val="1596D1"/>
              </a:solidFill>
            </a:endParaRPr>
          </a:p>
          <a:p>
            <a:pPr>
              <a:lnSpc>
                <a:spcPct val="120000"/>
              </a:lnSpc>
            </a:pPr>
            <a:r>
              <a:rPr lang="en-US" sz="1400" dirty="0">
                <a:solidFill>
                  <a:srgbClr val="1596D1"/>
                </a:solidFill>
              </a:rPr>
              <a:t>Designs (some of them registered):</a:t>
            </a:r>
          </a:p>
          <a:p>
            <a:pPr>
              <a:lnSpc>
                <a:spcPct val="120000"/>
              </a:lnSpc>
              <a:buFont typeface="Arial" pitchFamily="34" charset="0"/>
              <a:buChar char="•"/>
            </a:pPr>
            <a:r>
              <a:rPr lang="en-US" sz="1400" dirty="0">
                <a:solidFill>
                  <a:prstClr val="black"/>
                </a:solidFill>
              </a:rPr>
              <a:t> Form of overall phone</a:t>
            </a:r>
          </a:p>
          <a:p>
            <a:pPr>
              <a:lnSpc>
                <a:spcPct val="120000"/>
              </a:lnSpc>
              <a:buFont typeface="Arial" pitchFamily="34" charset="0"/>
              <a:buChar char="•"/>
            </a:pPr>
            <a:r>
              <a:rPr lang="en-US" sz="1400" dirty="0">
                <a:solidFill>
                  <a:prstClr val="black"/>
                </a:solidFill>
              </a:rPr>
              <a:t> Arrangement of buttons in oval shape</a:t>
            </a:r>
          </a:p>
          <a:p>
            <a:pPr>
              <a:lnSpc>
                <a:spcPct val="120000"/>
              </a:lnSpc>
              <a:buFont typeface="Arial" pitchFamily="34" charset="0"/>
              <a:buChar char="•"/>
            </a:pPr>
            <a:r>
              <a:rPr lang="en-US" sz="1400" dirty="0">
                <a:solidFill>
                  <a:prstClr val="black"/>
                </a:solidFill>
              </a:rPr>
              <a:t> Three-dimensional wave form of buttons</a:t>
            </a:r>
          </a:p>
          <a:p>
            <a:pPr>
              <a:lnSpc>
                <a:spcPct val="120000"/>
              </a:lnSpc>
              <a:buFont typeface="Arial" pitchFamily="34" charset="0"/>
              <a:buChar char="•"/>
            </a:pPr>
            <a:r>
              <a:rPr lang="en-US" sz="1400" dirty="0">
                <a:solidFill>
                  <a:prstClr val="black"/>
                </a:solidFill>
              </a:rPr>
              <a:t> </a:t>
            </a:r>
            <a:r>
              <a:rPr lang="en-US" sz="1400" dirty="0" smtClean="0">
                <a:solidFill>
                  <a:prstClr val="black"/>
                </a:solidFill>
              </a:rPr>
              <a:t>Sliding screen</a:t>
            </a:r>
            <a:endParaRPr lang="en-US" sz="1400" dirty="0">
              <a:solidFill>
                <a:prstClr val="black"/>
              </a:solidFill>
            </a:endParaRPr>
          </a:p>
        </p:txBody>
      </p:sp>
      <p:pic>
        <p:nvPicPr>
          <p:cNvPr id="8" name="Picture 7" descr="n95_high_gallery_02"/>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rot="4919047">
            <a:off x="6102169" y="1298160"/>
            <a:ext cx="3565481" cy="2040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9"/>
          <p:cNvSpPr txBox="1">
            <a:spLocks noChangeArrowheads="1"/>
          </p:cNvSpPr>
          <p:nvPr/>
        </p:nvSpPr>
        <p:spPr bwMode="auto">
          <a:xfrm>
            <a:off x="8173292" y="3947471"/>
            <a:ext cx="59663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buFont typeface="Arial" pitchFamily="34" charset="0"/>
              <a:buNone/>
            </a:pPr>
            <a:r>
              <a:rPr lang="en-US" sz="900" dirty="0">
                <a:solidFill>
                  <a:prstClr val="black"/>
                </a:solidFill>
              </a:rPr>
              <a:t>© Nokia</a:t>
            </a:r>
          </a:p>
        </p:txBody>
      </p:sp>
    </p:spTree>
    <p:extLst>
      <p:ext uri="{BB962C8B-B14F-4D97-AF65-F5344CB8AC3E}">
        <p14:creationId xmlns:p14="http://schemas.microsoft.com/office/powerpoint/2010/main" val="333039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a:xfrm>
            <a:off x="200027" y="979912"/>
            <a:ext cx="8843962" cy="1348759"/>
          </a:xfrm>
        </p:spPr>
        <p:txBody>
          <a:bodyPr>
            <a:noAutofit/>
          </a:bodyPr>
          <a:lstStyle/>
          <a:p>
            <a:r>
              <a:rPr lang="en-US" dirty="0" smtClean="0">
                <a:latin typeface="Segoe UI" charset="0"/>
              </a:rPr>
              <a:t>Services &amp; Resources </a:t>
            </a:r>
            <a:br>
              <a:rPr lang="en-US" dirty="0" smtClean="0">
                <a:latin typeface="Segoe UI" charset="0"/>
              </a:rPr>
            </a:br>
            <a:r>
              <a:rPr lang="en-US" dirty="0" smtClean="0">
                <a:latin typeface="Segoe UI" charset="0"/>
              </a:rPr>
              <a:t>at the USPTO</a:t>
            </a:r>
            <a:endParaRPr lang="en-US" dirty="0">
              <a:latin typeface="Segoe UI" charset="0"/>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711843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762000" y="245018"/>
            <a:ext cx="7620000" cy="740833"/>
          </a:xfrm>
        </p:spPr>
        <p:txBody>
          <a:bodyPr>
            <a:normAutofit fontScale="90000"/>
          </a:bodyPr>
          <a:lstStyle/>
          <a:p>
            <a:pPr algn="ctr"/>
            <a:r>
              <a:rPr lang="en-US" altLang="en-US" dirty="0" smtClean="0"/>
              <a:t>IP Awareness Assessment Tool</a:t>
            </a:r>
          </a:p>
        </p:txBody>
      </p:sp>
      <p:pic>
        <p:nvPicPr>
          <p:cNvPr id="409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1302" y="1016705"/>
            <a:ext cx="4471090" cy="4036841"/>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DDCD5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46084" y="5027530"/>
            <a:ext cx="3957277" cy="323165"/>
          </a:xfrm>
          <a:prstGeom prst="rect">
            <a:avLst/>
          </a:prstGeom>
          <a:noFill/>
        </p:spPr>
        <p:txBody>
          <a:bodyPr wrap="square" rtlCol="0">
            <a:spAutoFit/>
          </a:bodyPr>
          <a:lstStyle/>
          <a:p>
            <a:r>
              <a:rPr lang="en-US" sz="1500" dirty="0"/>
              <a:t>http://</a:t>
            </a:r>
            <a:r>
              <a:rPr lang="en-US" sz="1500" dirty="0" smtClean="0"/>
              <a:t>www.uspto.gov/inventors/assessment</a:t>
            </a:r>
            <a:endParaRPr lang="en-US" sz="1500" dirty="0"/>
          </a:p>
        </p:txBody>
      </p:sp>
    </p:spTree>
    <p:extLst>
      <p:ext uri="{BB962C8B-B14F-4D97-AF65-F5344CB8AC3E}">
        <p14:creationId xmlns:p14="http://schemas.microsoft.com/office/powerpoint/2010/main" val="3902272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USPTO Offices</a:t>
            </a:r>
            <a:endParaRPr lang="en-US" dirty="0"/>
          </a:p>
        </p:txBody>
      </p:sp>
      <p:pic>
        <p:nvPicPr>
          <p:cNvPr id="4" name="Picture 3"/>
          <p:cNvPicPr>
            <a:picLocks noChangeAspect="1"/>
          </p:cNvPicPr>
          <p:nvPr/>
        </p:nvPicPr>
        <p:blipFill>
          <a:blip r:embed="rId2"/>
          <a:stretch>
            <a:fillRect/>
          </a:stretch>
        </p:blipFill>
        <p:spPr>
          <a:xfrm>
            <a:off x="228049" y="1211311"/>
            <a:ext cx="8687901" cy="4058001"/>
          </a:xfrm>
          <a:prstGeom prst="rect">
            <a:avLst/>
          </a:prstGeom>
        </p:spPr>
      </p:pic>
    </p:spTree>
    <p:extLst>
      <p:ext uri="{BB962C8B-B14F-4D97-AF65-F5344CB8AC3E}">
        <p14:creationId xmlns:p14="http://schemas.microsoft.com/office/powerpoint/2010/main" val="10646740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3217" y="606155"/>
            <a:ext cx="7743260" cy="736715"/>
          </a:xfrm>
        </p:spPr>
        <p:txBody>
          <a:bodyPr>
            <a:normAutofit fontScale="90000"/>
          </a:bodyPr>
          <a:lstStyle/>
          <a:p>
            <a:r>
              <a:rPr lang="en-US" dirty="0" smtClean="0"/>
              <a:t>The Patent Pro Bono Program</a:t>
            </a:r>
            <a:endParaRPr lang="en-US" dirty="0"/>
          </a:p>
        </p:txBody>
      </p:sp>
      <p:sp>
        <p:nvSpPr>
          <p:cNvPr id="5" name="Content Placeholder 4"/>
          <p:cNvSpPr>
            <a:spLocks noGrp="1"/>
          </p:cNvSpPr>
          <p:nvPr>
            <p:ph idx="1"/>
          </p:nvPr>
        </p:nvSpPr>
        <p:spPr>
          <a:xfrm>
            <a:off x="1138297" y="1752161"/>
            <a:ext cx="6989703" cy="3405336"/>
          </a:xfrm>
        </p:spPr>
        <p:txBody>
          <a:bodyPr>
            <a:noAutofit/>
          </a:bodyPr>
          <a:lstStyle/>
          <a:p>
            <a:r>
              <a:rPr lang="en-US" sz="1333" dirty="0"/>
              <a:t>Assists financially under-resourced independent inventors and small businesses in filing for a patent or responding to Office actions.</a:t>
            </a:r>
          </a:p>
          <a:p>
            <a:pPr lvl="1"/>
            <a:r>
              <a:rPr lang="en-US" sz="1167" dirty="0"/>
              <a:t>Opportunity for patent practitioners to volunteer in their field of expertise.</a:t>
            </a:r>
          </a:p>
          <a:p>
            <a:pPr lvl="1">
              <a:defRPr/>
            </a:pPr>
            <a:r>
              <a:rPr lang="en-US" sz="1167" dirty="0"/>
              <a:t>20 regional programs cover the nation and match inventors with volunteer patent attorneys.</a:t>
            </a:r>
          </a:p>
          <a:p>
            <a:pPr lvl="1"/>
            <a:r>
              <a:rPr lang="en-US" sz="1167" dirty="0"/>
              <a:t>Join over 700 attorneys who are willing to volunteer! </a:t>
            </a:r>
          </a:p>
          <a:p>
            <a:pPr lvl="0"/>
            <a:r>
              <a:rPr lang="en-US" sz="1333" dirty="0"/>
              <a:t>Inventors/Applicants </a:t>
            </a:r>
          </a:p>
          <a:p>
            <a:pPr lvl="1"/>
            <a:r>
              <a:rPr lang="en-US" sz="1167" dirty="0"/>
              <a:t>Have income of 300% below federal poverty guidelines ~ $35,640 for a household of 1 </a:t>
            </a:r>
          </a:p>
          <a:p>
            <a:pPr lvl="1"/>
            <a:r>
              <a:rPr lang="en-US" sz="1167" dirty="0"/>
              <a:t>Pay USPTO filing fees and costs.</a:t>
            </a:r>
          </a:p>
          <a:p>
            <a:pPr lvl="1"/>
            <a:r>
              <a:rPr lang="en-US" sz="1167" dirty="0"/>
              <a:t>Demonstrate knowledge of the patent system.</a:t>
            </a:r>
          </a:p>
          <a:p>
            <a:pPr lvl="2"/>
            <a:r>
              <a:rPr lang="en-US" sz="1167" dirty="0"/>
              <a:t>Take training course at </a:t>
            </a:r>
            <a:r>
              <a:rPr lang="en-US" sz="1167" dirty="0">
                <a:hlinkClick r:id="rId3"/>
              </a:rPr>
              <a:t>http://www.uspto.gov/video/cbt/certpck/index.htm</a:t>
            </a:r>
            <a:r>
              <a:rPr lang="en-US" sz="1167" dirty="0"/>
              <a:t>. </a:t>
            </a:r>
          </a:p>
          <a:p>
            <a:pPr lvl="1"/>
            <a:r>
              <a:rPr lang="en-US" sz="1167" dirty="0"/>
              <a:t>Have application prescreened to ensure that there is more than an idea.</a:t>
            </a:r>
          </a:p>
          <a:p>
            <a:r>
              <a:rPr lang="en-US" sz="1333" dirty="0"/>
              <a:t>For more information:</a:t>
            </a:r>
          </a:p>
          <a:p>
            <a:pPr lvl="1"/>
            <a:r>
              <a:rPr lang="en-US" sz="1167" dirty="0"/>
              <a:t>Visit </a:t>
            </a:r>
            <a:r>
              <a:rPr lang="en-US" sz="1167" u="sng" dirty="0">
                <a:hlinkClick r:id="rId4"/>
              </a:rPr>
              <a:t>www.uspto.gov/probonopatents</a:t>
            </a:r>
            <a:r>
              <a:rPr lang="en-US" sz="1167" dirty="0"/>
              <a:t>,</a:t>
            </a:r>
          </a:p>
          <a:p>
            <a:pPr lvl="1"/>
            <a:r>
              <a:rPr lang="en-US" sz="1167" dirty="0"/>
              <a:t>Email </a:t>
            </a:r>
            <a:r>
              <a:rPr lang="en-US" sz="1167" dirty="0">
                <a:hlinkClick r:id="rId5"/>
              </a:rPr>
              <a:t>probono@uspto.gov</a:t>
            </a:r>
            <a:r>
              <a:rPr lang="en-US" sz="1167" dirty="0"/>
              <a:t>, or </a:t>
            </a:r>
          </a:p>
          <a:p>
            <a:pPr lvl="1"/>
            <a:r>
              <a:rPr lang="en-US" sz="1167" dirty="0"/>
              <a:t>Call John Kirkpatrick, Patent Pro Bono Coordinator, at (571) 270-3343.</a:t>
            </a:r>
          </a:p>
        </p:txBody>
      </p:sp>
    </p:spTree>
    <p:extLst>
      <p:ext uri="{BB962C8B-B14F-4D97-AF65-F5344CB8AC3E}">
        <p14:creationId xmlns:p14="http://schemas.microsoft.com/office/powerpoint/2010/main" val="1247956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226" y="923901"/>
            <a:ext cx="7828405" cy="689924"/>
          </a:xfrm>
        </p:spPr>
        <p:txBody>
          <a:bodyPr>
            <a:noAutofit/>
          </a:bodyPr>
          <a:lstStyle/>
          <a:p>
            <a:pPr algn="ctr"/>
            <a:r>
              <a:rPr lang="en-US" dirty="0"/>
              <a:t>Coverage of Patent </a:t>
            </a:r>
            <a:r>
              <a:rPr lang="en-US" dirty="0" smtClean="0"/>
              <a:t>Pro Bono Program August </a:t>
            </a:r>
            <a:r>
              <a:rPr lang="en-US" dirty="0"/>
              <a:t>2016</a:t>
            </a:r>
            <a:br>
              <a:rPr lang="en-US" dirty="0"/>
            </a:br>
            <a:endParaRPr lang="en-US" dirty="0"/>
          </a:p>
        </p:txBody>
      </p:sp>
      <p:sp>
        <p:nvSpPr>
          <p:cNvPr id="5" name="TextBox 4"/>
          <p:cNvSpPr txBox="1"/>
          <p:nvPr/>
        </p:nvSpPr>
        <p:spPr>
          <a:xfrm>
            <a:off x="3421063" y="1944689"/>
            <a:ext cx="1587500" cy="236540"/>
          </a:xfrm>
          <a:prstGeom prst="rect">
            <a:avLst/>
          </a:prstGeom>
          <a:solidFill>
            <a:schemeClr val="bg1"/>
          </a:solidFill>
        </p:spPr>
        <p:txBody>
          <a:bodyPr wrap="square" rtlCol="0">
            <a:spAutoFit/>
          </a:bodyPr>
          <a:lstStyle/>
          <a:p>
            <a:endParaRPr lang="en-US" sz="937" dirty="0">
              <a:solidFill>
                <a:srgbClr val="88A620">
                  <a:lumMod val="60000"/>
                  <a:lumOff val="40000"/>
                </a:srgb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569" y="1803695"/>
            <a:ext cx="6299839" cy="3697247"/>
          </a:xfrm>
          <a:prstGeom prst="rect">
            <a:avLst/>
          </a:prstGeom>
        </p:spPr>
      </p:pic>
    </p:spTree>
    <p:extLst>
      <p:ext uri="{BB962C8B-B14F-4D97-AF65-F5344CB8AC3E}">
        <p14:creationId xmlns:p14="http://schemas.microsoft.com/office/powerpoint/2010/main" val="3400829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accent2">
                    <a:lumMod val="50000"/>
                  </a:schemeClr>
                </a:solidFill>
              </a:rPr>
              <a:t>Law School Clinics</a:t>
            </a:r>
          </a:p>
        </p:txBody>
      </p:sp>
      <p:sp>
        <p:nvSpPr>
          <p:cNvPr id="3" name="Content Placeholder 2"/>
          <p:cNvSpPr>
            <a:spLocks noGrp="1"/>
          </p:cNvSpPr>
          <p:nvPr>
            <p:ph idx="1"/>
          </p:nvPr>
        </p:nvSpPr>
        <p:spPr>
          <a:xfrm>
            <a:off x="1143000" y="1447588"/>
            <a:ext cx="6858000" cy="3849901"/>
          </a:xfrm>
        </p:spPr>
        <p:txBody>
          <a:bodyPr>
            <a:normAutofit/>
          </a:bodyPr>
          <a:lstStyle/>
          <a:p>
            <a:pPr marL="380985" lvl="1" indent="0">
              <a:buNone/>
            </a:pPr>
            <a:r>
              <a:rPr lang="en-US" sz="1667" dirty="0"/>
              <a:t>The USPTO’s Law School Clinic Certification program allows law students enrolled in a participating law school's clinic program to practice Intellectual Property Law before the USPTO under the strict guidance of a Law School Faculty Clinic Supervisor. </a:t>
            </a:r>
          </a:p>
          <a:p>
            <a:pPr marL="380985" lvl="1" indent="0">
              <a:buNone/>
            </a:pPr>
            <a:endParaRPr lang="en-US" sz="1500" dirty="0"/>
          </a:p>
          <a:p>
            <a:pPr marL="380985" lvl="1" indent="0">
              <a:buNone/>
            </a:pPr>
            <a:r>
              <a:rPr lang="en-US" sz="1833" dirty="0"/>
              <a:t>Students gain experience drafting and filing either patent applications or trademark applications for clients of the law school clinic. Further, as they are authorized to practice before the USPTO, they gain experience answering Office Actions and communicating with either patent examiners or trademark examining attorneys for the applications they have filed.</a:t>
            </a:r>
          </a:p>
          <a:p>
            <a:pPr marL="380985" lvl="1" indent="0">
              <a:buNone/>
            </a:pPr>
            <a:endParaRPr lang="en-US" sz="1833" dirty="0"/>
          </a:p>
          <a:p>
            <a:pPr marL="380985" lvl="1" indent="0">
              <a:buNone/>
            </a:pPr>
            <a:endParaRPr lang="en-US" sz="1833" dirty="0"/>
          </a:p>
        </p:txBody>
      </p:sp>
    </p:spTree>
    <p:extLst>
      <p:ext uri="{BB962C8B-B14F-4D97-AF65-F5344CB8AC3E}">
        <p14:creationId xmlns:p14="http://schemas.microsoft.com/office/powerpoint/2010/main" val="356289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73355"/>
            <a:ext cx="6858000" cy="793750"/>
          </a:xfrm>
        </p:spPr>
        <p:txBody>
          <a:bodyPr/>
          <a:lstStyle/>
          <a:p>
            <a:pPr algn="ctr"/>
            <a:r>
              <a:rPr lang="en-US" dirty="0" smtClean="0"/>
              <a:t>Law School Clinics</a:t>
            </a:r>
            <a:endParaRPr lang="en-US" dirty="0"/>
          </a:p>
        </p:txBody>
      </p:sp>
      <p:sp>
        <p:nvSpPr>
          <p:cNvPr id="3" name="Content Placeholder 2"/>
          <p:cNvSpPr>
            <a:spLocks noGrp="1"/>
          </p:cNvSpPr>
          <p:nvPr>
            <p:ph idx="1"/>
          </p:nvPr>
        </p:nvSpPr>
        <p:spPr>
          <a:xfrm>
            <a:off x="762000" y="1381532"/>
            <a:ext cx="7620000" cy="3412717"/>
          </a:xfrm>
        </p:spPr>
        <p:txBody>
          <a:bodyPr numCol="3">
            <a:noAutofit/>
          </a:bodyPr>
          <a:lstStyle/>
          <a:p>
            <a:pPr marL="0" indent="0" algn="ctr">
              <a:buNone/>
            </a:pPr>
            <a:r>
              <a:rPr lang="en-US" sz="2000" b="1" dirty="0"/>
              <a:t>South Texas School of Law</a:t>
            </a:r>
          </a:p>
          <a:p>
            <a:pPr marL="0" indent="0">
              <a:buNone/>
            </a:pPr>
            <a:endParaRPr lang="en-US" sz="1400" dirty="0" smtClean="0">
              <a:hlinkClick r:id="rId2"/>
            </a:endParaRPr>
          </a:p>
          <a:p>
            <a:pPr marL="0" indent="0">
              <a:buNone/>
            </a:pPr>
            <a:endParaRPr lang="en-US" sz="1400" dirty="0" smtClean="0">
              <a:hlinkClick r:id="rId2"/>
            </a:endParaRPr>
          </a:p>
          <a:p>
            <a:pPr marL="0" indent="0">
              <a:buNone/>
            </a:pPr>
            <a:r>
              <a:rPr lang="en-US" sz="1400" dirty="0" smtClean="0">
                <a:hlinkClick r:id="rId2"/>
              </a:rPr>
              <a:t>patent@stcl.edu</a:t>
            </a:r>
            <a:endParaRPr lang="en-US" sz="1400" dirty="0"/>
          </a:p>
          <a:p>
            <a:pPr marL="0" indent="0">
              <a:buNone/>
            </a:pPr>
            <a:r>
              <a:rPr lang="en-US" sz="1400" dirty="0">
                <a:hlinkClick r:id="rId3"/>
              </a:rPr>
              <a:t>trademark@stcl.edu</a:t>
            </a:r>
            <a:endParaRPr lang="en-US" sz="1400" dirty="0"/>
          </a:p>
          <a:p>
            <a:pPr marL="0" indent="0">
              <a:buNone/>
            </a:pPr>
            <a:r>
              <a:rPr lang="en-US" sz="1400" dirty="0"/>
              <a:t>Patent: TX &amp; Louisiana only</a:t>
            </a:r>
          </a:p>
          <a:p>
            <a:pPr marL="0" indent="0">
              <a:buNone/>
            </a:pPr>
            <a:r>
              <a:rPr lang="en-US" sz="1400" dirty="0"/>
              <a:t>Trademark:  All U.S.</a:t>
            </a:r>
          </a:p>
          <a:p>
            <a:pPr lvl="1"/>
            <a:endParaRPr lang="en-US" sz="1500" dirty="0"/>
          </a:p>
          <a:p>
            <a:pPr algn="ctr"/>
            <a:endParaRPr lang="en-US" sz="1667" b="1" dirty="0"/>
          </a:p>
          <a:p>
            <a:pPr algn="ctr"/>
            <a:endParaRPr lang="en-US" sz="1667" b="1" dirty="0"/>
          </a:p>
          <a:p>
            <a:pPr marL="0" indent="0" algn="ctr">
              <a:buNone/>
            </a:pPr>
            <a:r>
              <a:rPr lang="en-US" sz="2000" b="1" dirty="0" smtClean="0"/>
              <a:t>Southern Methodist University </a:t>
            </a:r>
            <a:r>
              <a:rPr lang="en-US" sz="2000" b="1" dirty="0" err="1" smtClean="0"/>
              <a:t>Dedman</a:t>
            </a:r>
            <a:r>
              <a:rPr lang="en-US" sz="2000" b="1" dirty="0" smtClean="0"/>
              <a:t> School of Law</a:t>
            </a:r>
          </a:p>
          <a:p>
            <a:pPr marL="0" indent="0">
              <a:buNone/>
            </a:pPr>
            <a:endParaRPr lang="en-US" sz="1400" dirty="0" smtClean="0">
              <a:hlinkClick r:id="rId4"/>
            </a:endParaRPr>
          </a:p>
          <a:p>
            <a:pPr marL="0" indent="0">
              <a:buNone/>
            </a:pPr>
            <a:r>
              <a:rPr lang="en-US" sz="1400" dirty="0" smtClean="0">
                <a:hlinkClick r:id="rId4"/>
              </a:rPr>
              <a:t>patentclinic@smu.edu</a:t>
            </a:r>
            <a:endParaRPr lang="en-US" sz="1400" dirty="0"/>
          </a:p>
          <a:p>
            <a:pPr marL="0" indent="0">
              <a:buNone/>
            </a:pPr>
            <a:r>
              <a:rPr lang="en-US" sz="1400" dirty="0">
                <a:hlinkClick r:id="rId5"/>
              </a:rPr>
              <a:t>trademarkclinic@smu.edu</a:t>
            </a:r>
            <a:endParaRPr lang="en-US" sz="1400" dirty="0"/>
          </a:p>
          <a:p>
            <a:pPr marL="0" indent="0">
              <a:buNone/>
            </a:pPr>
            <a:r>
              <a:rPr lang="en-US" sz="1400" dirty="0"/>
              <a:t>Dallas-Ft. Worth and N. TX on limited basis</a:t>
            </a:r>
          </a:p>
          <a:p>
            <a:pPr lvl="1"/>
            <a:endParaRPr lang="en-US" sz="1500" dirty="0"/>
          </a:p>
          <a:p>
            <a:pPr lvl="1"/>
            <a:endParaRPr lang="en-US" sz="1500" dirty="0"/>
          </a:p>
          <a:p>
            <a:pPr lvl="1"/>
            <a:endParaRPr lang="en-US" sz="1500" dirty="0"/>
          </a:p>
          <a:p>
            <a:pPr marL="0" indent="0" algn="ctr">
              <a:buNone/>
            </a:pPr>
            <a:r>
              <a:rPr lang="en-US" sz="2000" b="1" dirty="0" smtClean="0"/>
              <a:t>Texas </a:t>
            </a:r>
            <a:r>
              <a:rPr lang="en-US" sz="2000" b="1" dirty="0"/>
              <a:t>A&amp;M Law School</a:t>
            </a:r>
          </a:p>
          <a:p>
            <a:pPr marL="0" indent="0">
              <a:buNone/>
            </a:pPr>
            <a:endParaRPr lang="en-US" sz="1400" dirty="0">
              <a:hlinkClick r:id="rId6"/>
            </a:endParaRPr>
          </a:p>
          <a:p>
            <a:pPr marL="0" indent="0">
              <a:buNone/>
            </a:pPr>
            <a:endParaRPr lang="en-US" sz="1400" dirty="0" smtClean="0">
              <a:hlinkClick r:id="rId6"/>
            </a:endParaRPr>
          </a:p>
          <a:p>
            <a:pPr marL="0" indent="0">
              <a:buNone/>
            </a:pPr>
            <a:r>
              <a:rPr lang="en-US" sz="1400" dirty="0" smtClean="0">
                <a:hlinkClick r:id="rId6"/>
              </a:rPr>
              <a:t>patents@law.tamu.edu</a:t>
            </a:r>
            <a:endParaRPr lang="en-US" sz="1400" dirty="0" smtClean="0"/>
          </a:p>
          <a:p>
            <a:pPr marL="0" indent="0">
              <a:buNone/>
            </a:pPr>
            <a:r>
              <a:rPr lang="en-US" sz="1400" dirty="0" smtClean="0">
                <a:hlinkClick r:id="rId7"/>
              </a:rPr>
              <a:t>trademarks@law.tamu.edu</a:t>
            </a:r>
            <a:endParaRPr lang="en-US" sz="1400" dirty="0" smtClean="0"/>
          </a:p>
          <a:p>
            <a:pPr marL="0" indent="0">
              <a:buNone/>
            </a:pPr>
            <a:r>
              <a:rPr lang="en-US" sz="1400" dirty="0" smtClean="0"/>
              <a:t>All U.S.</a:t>
            </a:r>
          </a:p>
        </p:txBody>
      </p:sp>
    </p:spTree>
    <p:extLst>
      <p:ext uri="{BB962C8B-B14F-4D97-AF65-F5344CB8AC3E}">
        <p14:creationId xmlns:p14="http://schemas.microsoft.com/office/powerpoint/2010/main" val="2222112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jcabeca\AppData\Local\Microsoft\Windows\Temporary Internet Files\Content.IE5\FCW2OLBS\art-deco-law-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022" y="1544339"/>
            <a:ext cx="3162587" cy="31625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2667" dirty="0">
                <a:solidFill>
                  <a:schemeClr val="accent2">
                    <a:lumMod val="50000"/>
                  </a:schemeClr>
                </a:solidFill>
              </a:rPr>
              <a:t>Pro Bono Program vs. Law School Clinics</a:t>
            </a:r>
          </a:p>
        </p:txBody>
      </p:sp>
      <p:sp>
        <p:nvSpPr>
          <p:cNvPr id="3" name="Content Placeholder 2"/>
          <p:cNvSpPr>
            <a:spLocks noGrp="1"/>
          </p:cNvSpPr>
          <p:nvPr>
            <p:ph idx="1"/>
          </p:nvPr>
        </p:nvSpPr>
        <p:spPr>
          <a:xfrm>
            <a:off x="3678226" y="1716866"/>
            <a:ext cx="4322774" cy="3347989"/>
          </a:xfrm>
        </p:spPr>
        <p:txBody>
          <a:bodyPr>
            <a:normAutofit/>
          </a:bodyPr>
          <a:lstStyle/>
          <a:p>
            <a:r>
              <a:rPr lang="en-US" sz="2000" dirty="0">
                <a:solidFill>
                  <a:srgbClr val="000000"/>
                </a:solidFill>
              </a:rPr>
              <a:t>Some pro bono law school clinics utilize law students in various ways.  This is specific to each regional program.</a:t>
            </a:r>
            <a:br>
              <a:rPr lang="en-US" sz="2000" dirty="0">
                <a:solidFill>
                  <a:srgbClr val="000000"/>
                </a:solidFill>
              </a:rPr>
            </a:br>
            <a:endParaRPr lang="en-US" sz="2000" dirty="0">
              <a:solidFill>
                <a:srgbClr val="000000"/>
              </a:solidFill>
            </a:endParaRPr>
          </a:p>
          <a:p>
            <a:r>
              <a:rPr lang="en-US" sz="2000" dirty="0">
                <a:solidFill>
                  <a:srgbClr val="000000"/>
                </a:solidFill>
              </a:rPr>
              <a:t>A pro bono program’s affiliation with a particular law school does not mean that the school participates in the USPTO Law School Clinic Program.</a:t>
            </a:r>
          </a:p>
        </p:txBody>
      </p:sp>
    </p:spTree>
    <p:extLst>
      <p:ext uri="{BB962C8B-B14F-4D97-AF65-F5344CB8AC3E}">
        <p14:creationId xmlns:p14="http://schemas.microsoft.com/office/powerpoint/2010/main" val="398521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520" y="403466"/>
            <a:ext cx="7356592" cy="793750"/>
          </a:xfrm>
        </p:spPr>
        <p:txBody>
          <a:bodyPr>
            <a:noAutofit/>
          </a:bodyPr>
          <a:lstStyle/>
          <a:p>
            <a:pPr algn="ctr"/>
            <a:r>
              <a:rPr lang="en-US" sz="2333" dirty="0"/>
              <a:t>Patent and Trademark Resource Centers (PTRCs)</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520" y="1285288"/>
            <a:ext cx="7356592" cy="3858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6606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Assistance Centers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Inventor Assistance Center</a:t>
            </a:r>
          </a:p>
          <a:p>
            <a:pPr lvl="1"/>
            <a:r>
              <a:rPr lang="en-US" dirty="0" smtClean="0"/>
              <a:t>Hours: M-F, 8:30 AM-8:00 PM (ET), except federal holidays</a:t>
            </a:r>
          </a:p>
          <a:p>
            <a:pPr lvl="1"/>
            <a:r>
              <a:rPr lang="en-US" dirty="0" smtClean="0"/>
              <a:t>1-800-PTO-9199 (1-800-786-9199)</a:t>
            </a:r>
          </a:p>
          <a:p>
            <a:r>
              <a:rPr lang="en-US" dirty="0" smtClean="0"/>
              <a:t>Trademark Assistance Center</a:t>
            </a:r>
          </a:p>
          <a:p>
            <a:pPr lvl="1"/>
            <a:r>
              <a:rPr lang="en-US" dirty="0" smtClean="0"/>
              <a:t>Hours: M-F, 8:30 AM-8:00 PM (ET), except federal holidays</a:t>
            </a:r>
          </a:p>
          <a:p>
            <a:pPr lvl="1"/>
            <a:r>
              <a:rPr lang="en-US" dirty="0" smtClean="0"/>
              <a:t>1-800-786-9199</a:t>
            </a:r>
          </a:p>
          <a:p>
            <a:pPr lvl="1"/>
            <a:r>
              <a:rPr lang="en-US" dirty="0" smtClean="0">
                <a:hlinkClick r:id="rId2"/>
              </a:rPr>
              <a:t>TrademarkAsssistanceCenter@uspto.gov</a:t>
            </a:r>
            <a:endParaRPr lang="en-US" dirty="0" smtClean="0"/>
          </a:p>
          <a:p>
            <a:pPr marL="380985" lvl="1" indent="0">
              <a:buNone/>
            </a:pPr>
            <a:endParaRPr lang="en-US" dirty="0"/>
          </a:p>
        </p:txBody>
      </p:sp>
    </p:spTree>
    <p:extLst>
      <p:ext uri="{BB962C8B-B14F-4D97-AF65-F5344CB8AC3E}">
        <p14:creationId xmlns:p14="http://schemas.microsoft.com/office/powerpoint/2010/main" val="3320104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1631" y="2432992"/>
            <a:ext cx="6161852" cy="2462693"/>
          </a:xfrm>
        </p:spPr>
        <p:txBody>
          <a:bodyPr>
            <a:normAutofit/>
          </a:bodyPr>
          <a:lstStyle/>
          <a:p>
            <a:pPr algn="ctr">
              <a:defRPr/>
            </a:pPr>
            <a:r>
              <a:rPr lang="en-US" sz="1667" i="1" dirty="0">
                <a:solidFill>
                  <a:srgbClr val="003366"/>
                </a:solidFill>
              </a:rPr>
              <a:t>“This program brings a voice to the inventor that he normally would not have ... THANK-YOU!!!!!!!”</a:t>
            </a:r>
          </a:p>
          <a:p>
            <a:pPr>
              <a:defRPr/>
            </a:pPr>
            <a:endParaRPr lang="en-US" sz="1667" dirty="0">
              <a:solidFill>
                <a:srgbClr val="003366"/>
              </a:solidFill>
            </a:endParaRPr>
          </a:p>
          <a:p>
            <a:pPr>
              <a:defRPr/>
            </a:pPr>
            <a:r>
              <a:rPr lang="en-US" sz="1667" dirty="0">
                <a:solidFill>
                  <a:srgbClr val="003366"/>
                </a:solidFill>
              </a:rPr>
              <a:t>Process designed for issues that arise during patent application prosecution; used to get an application “back on track”</a:t>
            </a:r>
          </a:p>
          <a:p>
            <a:pPr>
              <a:defRPr/>
            </a:pPr>
            <a:r>
              <a:rPr lang="en-US" sz="1667" dirty="0">
                <a:solidFill>
                  <a:srgbClr val="003366"/>
                </a:solidFill>
              </a:rPr>
              <a:t>Use on-line ombudsman form at  </a:t>
            </a:r>
            <a:r>
              <a:rPr lang="en-US" sz="1667" dirty="0">
                <a:solidFill>
                  <a:srgbClr val="003366"/>
                </a:solidFill>
                <a:hlinkClick r:id="rId3"/>
              </a:rPr>
              <a:t>http://www.uspto.gov/patents/ombudsman.jsp</a:t>
            </a:r>
            <a:endParaRPr lang="en-US" sz="1667" dirty="0">
              <a:solidFill>
                <a:srgbClr val="003366"/>
              </a:solidFill>
            </a:endParaRPr>
          </a:p>
          <a:p>
            <a:pPr>
              <a:defRPr/>
            </a:pPr>
            <a:endParaRPr lang="en-US" sz="1667" dirty="0">
              <a:solidFill>
                <a:srgbClr val="003366"/>
              </a:solidFill>
            </a:endParaRPr>
          </a:p>
          <a:p>
            <a:pPr>
              <a:defRPr/>
            </a:pPr>
            <a:endParaRPr lang="en-US" sz="1667" dirty="0">
              <a:solidFill>
                <a:srgbClr val="003366"/>
              </a:solidFill>
            </a:endParaRPr>
          </a:p>
        </p:txBody>
      </p:sp>
      <p:pic>
        <p:nvPicPr>
          <p:cNvPr id="307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9919" y="858492"/>
            <a:ext cx="4298584" cy="117497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DDCD5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738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
          <p:cNvSpPr>
            <a:spLocks noGrp="1" noChangeArrowheads="1"/>
          </p:cNvSpPr>
          <p:nvPr>
            <p:ph type="title"/>
          </p:nvPr>
        </p:nvSpPr>
        <p:spPr/>
        <p:txBody>
          <a:bodyPr>
            <a:normAutofit/>
          </a:bodyPr>
          <a:lstStyle/>
          <a:p>
            <a:pPr algn="ctr" eaLnBrk="1" hangingPunct="1"/>
            <a:r>
              <a:rPr lang="en-US" sz="3333" dirty="0">
                <a:solidFill>
                  <a:schemeClr val="accent2">
                    <a:lumMod val="50000"/>
                  </a:schemeClr>
                </a:solidFill>
              </a:rPr>
              <a:t>Micro Entity Status</a:t>
            </a:r>
            <a:endParaRPr lang="en-US" sz="2250" dirty="0">
              <a:solidFill>
                <a:schemeClr val="accent2">
                  <a:lumMod val="50000"/>
                </a:schemeClr>
              </a:solidFill>
            </a:endParaRPr>
          </a:p>
        </p:txBody>
      </p:sp>
      <p:sp>
        <p:nvSpPr>
          <p:cNvPr id="6148" name="Rectangle 2"/>
          <p:cNvSpPr>
            <a:spLocks noGrp="1" noChangeArrowheads="1"/>
          </p:cNvSpPr>
          <p:nvPr>
            <p:ph idx="1"/>
          </p:nvPr>
        </p:nvSpPr>
        <p:spPr>
          <a:xfrm>
            <a:off x="1143000" y="1284650"/>
            <a:ext cx="6858000" cy="3767070"/>
          </a:xfrm>
        </p:spPr>
        <p:txBody>
          <a:bodyPr>
            <a:normAutofit lnSpcReduction="10000"/>
          </a:bodyPr>
          <a:lstStyle/>
          <a:p>
            <a:pPr eaLnBrk="1" hangingPunct="1">
              <a:lnSpc>
                <a:spcPct val="90000"/>
              </a:lnSpc>
              <a:spcBef>
                <a:spcPct val="0"/>
              </a:spcBef>
            </a:pPr>
            <a:r>
              <a:rPr lang="en-US" sz="2000" dirty="0"/>
              <a:t>75% off most patent fees</a:t>
            </a:r>
          </a:p>
          <a:p>
            <a:pPr eaLnBrk="1" hangingPunct="1">
              <a:lnSpc>
                <a:spcPct val="90000"/>
              </a:lnSpc>
              <a:spcBef>
                <a:spcPct val="0"/>
              </a:spcBef>
            </a:pPr>
            <a:r>
              <a:rPr lang="en-US" sz="2000" dirty="0"/>
              <a:t>Low cost submission to establish filing date </a:t>
            </a:r>
          </a:p>
          <a:p>
            <a:pPr lvl="1">
              <a:lnSpc>
                <a:spcPct val="90000"/>
              </a:lnSpc>
              <a:spcBef>
                <a:spcPct val="0"/>
              </a:spcBef>
            </a:pPr>
            <a:r>
              <a:rPr lang="en-US" sz="1667" dirty="0"/>
              <a:t>Provisional Application Filing Fees</a:t>
            </a:r>
          </a:p>
          <a:p>
            <a:pPr lvl="2">
              <a:lnSpc>
                <a:spcPct val="90000"/>
              </a:lnSpc>
              <a:spcBef>
                <a:spcPts val="511"/>
              </a:spcBef>
            </a:pPr>
            <a:r>
              <a:rPr lang="en-US" sz="1417" dirty="0"/>
              <a:t>$130 small entity</a:t>
            </a:r>
          </a:p>
          <a:p>
            <a:pPr lvl="2">
              <a:lnSpc>
                <a:spcPct val="90000"/>
              </a:lnSpc>
              <a:spcBef>
                <a:spcPts val="511"/>
              </a:spcBef>
            </a:pPr>
            <a:r>
              <a:rPr lang="en-US" sz="1417" dirty="0"/>
              <a:t>$65 micro entity</a:t>
            </a:r>
          </a:p>
          <a:p>
            <a:pPr>
              <a:lnSpc>
                <a:spcPct val="90000"/>
              </a:lnSpc>
              <a:spcBef>
                <a:spcPts val="583"/>
              </a:spcBef>
            </a:pPr>
            <a:r>
              <a:rPr lang="en-US" sz="2000" dirty="0"/>
              <a:t>Micro entity certifies that he/she:</a:t>
            </a:r>
            <a:endParaRPr lang="en-US" sz="2167" dirty="0"/>
          </a:p>
          <a:p>
            <a:pPr marL="619100" lvl="1">
              <a:lnSpc>
                <a:spcPct val="90000"/>
              </a:lnSpc>
              <a:spcBef>
                <a:spcPts val="511"/>
              </a:spcBef>
            </a:pPr>
            <a:r>
              <a:rPr lang="en-US" sz="1417" dirty="0"/>
              <a:t>Qualifies as a small entity (less than 500 employees);</a:t>
            </a:r>
          </a:p>
          <a:p>
            <a:pPr marL="619100" lvl="1">
              <a:lnSpc>
                <a:spcPct val="90000"/>
              </a:lnSpc>
              <a:spcBef>
                <a:spcPts val="511"/>
              </a:spcBef>
            </a:pPr>
            <a:r>
              <a:rPr lang="en-US" sz="1417" dirty="0"/>
              <a:t>Has not been named as an inventor on more than 4 previously filed patent applications;</a:t>
            </a:r>
          </a:p>
          <a:p>
            <a:pPr marL="619100" lvl="1">
              <a:lnSpc>
                <a:spcPct val="90000"/>
              </a:lnSpc>
              <a:spcBef>
                <a:spcPts val="511"/>
              </a:spcBef>
            </a:pPr>
            <a:r>
              <a:rPr lang="en-US" sz="1417" dirty="0"/>
              <a:t>Did not, in calendar year preceding the calendar year in which the applicable fee is paid, have a gross income exceeding 3 times median household income; and</a:t>
            </a:r>
            <a:endParaRPr lang="en-US" sz="2167" dirty="0"/>
          </a:p>
          <a:p>
            <a:pPr marL="619100" lvl="1">
              <a:lnSpc>
                <a:spcPct val="90000"/>
              </a:lnSpc>
              <a:spcBef>
                <a:spcPts val="511"/>
              </a:spcBef>
            </a:pPr>
            <a:r>
              <a:rPr lang="en-US" sz="1417" dirty="0"/>
              <a:t>Has not assigned, granted, or conveyed (and is not under obligation to do so) a license or other ownership interest in the application concerned to an entity that, in calendar year preceding the calendar year in which applicable fee is paid, had a gross income exceeding 3 times the median household income.</a:t>
            </a:r>
          </a:p>
        </p:txBody>
      </p:sp>
    </p:spTree>
    <p:extLst>
      <p:ext uri="{BB962C8B-B14F-4D97-AF65-F5344CB8AC3E}">
        <p14:creationId xmlns:p14="http://schemas.microsoft.com/office/powerpoint/2010/main" val="132862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Need Patent Protection Fast?</a:t>
            </a:r>
            <a:endParaRPr lang="en-US" sz="3000" dirty="0"/>
          </a:p>
        </p:txBody>
      </p:sp>
      <p:sp>
        <p:nvSpPr>
          <p:cNvPr id="4" name="Slide Number Placeholder 3"/>
          <p:cNvSpPr>
            <a:spLocks noGrp="1"/>
          </p:cNvSpPr>
          <p:nvPr>
            <p:ph type="sldNum" sz="quarter" idx="4294967295"/>
          </p:nvPr>
        </p:nvSpPr>
        <p:spPr>
          <a:xfrm>
            <a:off x="6223000" y="5297488"/>
            <a:ext cx="1778000" cy="303212"/>
          </a:xfrm>
          <a:prstGeom prst="rect">
            <a:avLst/>
          </a:prstGeom>
        </p:spPr>
        <p:txBody>
          <a:bodyPr/>
          <a:lstStyle/>
          <a:p>
            <a:pPr>
              <a:defRPr/>
            </a:pPr>
            <a:fld id="{0E631215-251D-4A40-9B89-3AA18C35486F}" type="slidenum">
              <a:rPr lang="en-US" sz="1167">
                <a:latin typeface="Times New Roman" pitchFamily="18" charset="0"/>
                <a:cs typeface="Times New Roman" pitchFamily="18" charset="0"/>
              </a:rPr>
              <a:pPr>
                <a:defRPr/>
              </a:pPr>
              <a:t>49</a:t>
            </a:fld>
            <a:endParaRPr lang="en-US" sz="1167" dirty="0">
              <a:latin typeface="Times New Roman" pitchFamily="18" charset="0"/>
              <a:cs typeface="Times New Roman" pitchFamily="18" charset="0"/>
            </a:endParaRPr>
          </a:p>
        </p:txBody>
      </p:sp>
      <p:sp>
        <p:nvSpPr>
          <p:cNvPr id="7" name="Rectangle 38"/>
          <p:cNvSpPr>
            <a:spLocks noChangeArrowheads="1"/>
          </p:cNvSpPr>
          <p:nvPr/>
        </p:nvSpPr>
        <p:spPr bwMode="auto">
          <a:xfrm>
            <a:off x="1143000" y="3374894"/>
            <a:ext cx="7006206" cy="733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6125" numCol="1" anchor="ctr"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761970" eaLnBrk="0" fontAlgn="base" hangingPunct="0">
              <a:spcBef>
                <a:spcPct val="0"/>
              </a:spcBef>
              <a:spcAft>
                <a:spcPct val="0"/>
              </a:spcAft>
            </a:pPr>
            <a:r>
              <a:rPr lang="en-US" altLang="en-US" sz="2333" b="1" dirty="0">
                <a:solidFill>
                  <a:srgbClr val="990033"/>
                </a:solidFill>
                <a:latin typeface="HelveticaNeueW02-75Bold-USPTO"/>
              </a:rPr>
              <a:t>Need to FAST track your patent? Use Track One!</a:t>
            </a:r>
          </a:p>
          <a:p>
            <a:pPr lvl="1"/>
            <a:r>
              <a:rPr lang="en-US" altLang="en-US" sz="2000" dirty="0">
                <a:solidFill>
                  <a:srgbClr val="002060"/>
                </a:solidFill>
                <a:latin typeface="HelveticaNeueW02-45Ligh-USPTO"/>
              </a:rPr>
              <a:t>Move your ideas quickly with USPTO's Track One</a:t>
            </a:r>
          </a:p>
        </p:txBody>
      </p:sp>
      <p:pic>
        <p:nvPicPr>
          <p:cNvPr id="3111" name="Picture 39" descr="Track One Prioritized Examin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249" y="1227046"/>
            <a:ext cx="7465138" cy="214781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143000" y="4329151"/>
            <a:ext cx="6252865" cy="553998"/>
          </a:xfrm>
          <a:prstGeom prst="rect">
            <a:avLst/>
          </a:prstGeom>
        </p:spPr>
        <p:txBody>
          <a:bodyPr wrap="square">
            <a:spAutoFit/>
          </a:bodyPr>
          <a:lstStyle/>
          <a:p>
            <a:r>
              <a:rPr lang="en-US" sz="1500" dirty="0"/>
              <a:t>http://www.uspto.gov/patent/initiatives/usptos-prioritized-patent-examination-program</a:t>
            </a:r>
          </a:p>
        </p:txBody>
      </p:sp>
    </p:spTree>
    <p:extLst>
      <p:ext uri="{BB962C8B-B14F-4D97-AF65-F5344CB8AC3E}">
        <p14:creationId xmlns:p14="http://schemas.microsoft.com/office/powerpoint/2010/main" val="421806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4" descr="http://i1.wp.com/www.ff.org/wp-content/uploads/2013/11/Intellectual-Property-Brain.jpg"/>
          <p:cNvPicPr>
            <a:picLocks noChangeAspect="1" noChangeArrowheads="1"/>
          </p:cNvPicPr>
          <p:nvPr/>
        </p:nvPicPr>
        <p:blipFill>
          <a:blip r:embed="rId2">
            <a:extLst>
              <a:ext uri="{28A0092B-C50C-407E-A947-70E740481C1C}">
                <a14:useLocalDpi xmlns:a14="http://schemas.microsoft.com/office/drawing/2010/main" val="0"/>
              </a:ext>
            </a:extLst>
          </a:blip>
          <a:srcRect l="7919" r="11746" b="4277"/>
          <a:stretch>
            <a:fillRect/>
          </a:stretch>
        </p:blipFill>
        <p:spPr bwMode="auto">
          <a:xfrm>
            <a:off x="2590800" y="2825750"/>
            <a:ext cx="1836738"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8" name="AutoShape 6" descr="data:image/jpeg;base64,/9j/4AAQSkZJRgABAQAAAQABAAD/2wCEAAkGBxQHEhUREhMWFRQXGRoVGBgYFhgeHRcXGBkYGRcYFhcbICghGBolGxcYIzEhJikrLy4uGh8zODMsNygtLisBCgoKDg0OGxAQGywmHyQsKyswNy03Ly0sLCwtNC4uLy4xNzQsLCwsLCwvKzcuNC0sNzcyLDcsLzUuKy0tNyw2LP/AABEIAMsAwAMBIgACEQEDEQH/xAAcAAEAAgIDAQAAAAAAAAAAAAAABgcEBQEDCAL/xABHEAABAwIDBQQFCAYIBwAAAAABAAIDBBEFBiEHEjFBURMiYXEyQoGRoRRSYnKSorHBFSMzU2OCCBYkNHOzwtEXQ3STstLx/8QAGwEBAAIDAQEAAAAAAAAAAAAAAAQFAQMGBwL/xAAyEQEAAQMBBQUHAwUAAAAAAAAAAQIDEQQFEiExkVFxgaHBBhQyQVLR8CKx4RMWQmFi/9oADAMBAAIRAxEAPwC8UREBERAREQEREGFjWKR4LBJUSkhkbd42Fz5AcyunLeOxZjp2VMN9x1xZwsQQbFrh1BC0+1KHtsLqvBm99kgqL/0fqvtKSoiPFk28PqvY233muQWmiIgIiICItOMz0rqv5CJQaixJYL6WF7E8Aba2QbhERAREQEREBERAREQERQvaFnz+pb6cGnMzZt8uIfu7oZueiLEOcd/gSOHHXQJoixMJxKPF4mTwuDo3i7T+RHIjostAREQa7MVJ8vpZ4uO/E9o8y02+NlUH9Heq/XVUfJ8cTx/I54P+YFeConZZB+hccnpeAAmjA+i14LPu2QXsiIgIiINPm3G25dpJal1u43ug+s86MHtcQql2F4U/EquevlJduXbvH15pbuefMCx/nC79vuOGWSChYbhoM0gHEvPdibYcdN428W9FZmRcBGW6KKn9cDek8ZHau+OnsRlv0REYEREBERAREQEREBaHOmWY810zqd+jvSjfb0HjgfLkR0K3yIPPeQszy7P6t9HVgthLt2QG9oncpWdWkWv1FjyXoJjxIAQQQRcEcCDwIPMKE7TcitzXF2kVm1UYO4eUjf3b/wAjyPhdRHY9nR1G/wDRdXdtjuwl+ha8EgwuB4a8PG46IyuZERGBR2HJ1PDiDsTG/wBs5u6W3G5ewBda196wA4qRIgIiIC4c7dFzwC5XDmh4IIuDoR4IKFyDTHPWMy1zxeON3b2PLUinb52bfzaVfa12CYFT4Cwx00TYmuO8Q0cT4+xbFAREQEREBERAREQEREBERAUFz1s2izXI2dkhp5gRvPa2++BaxIuLPFtHX9+lp0iDgCy5RU9n7a2YXOp8PLTa4dPxF+kQ4H6x06Dmgs/Gcep8DbvVMzIgeAc7U/VbxPsUAxbbXS0xIp4JZz1JEbT7Td33VVeEZbrc2PMoDn7x700rjY/zHV3kNB4Kc4VsjjZY1NQ55+bGA0eRcbk+zdVbqtraTTTi5Xx7I4z/AB4tlNqqrk6ZduFS492khaPGR7viA38FzDtwqGnv0kLh0bI9p95DvwUog2fYfCLfJwfFznE+8lcT7PcPmFvk+79Vzm/gVWf3TpM/DV0j7tnu9TqwvbXSVFhPDLCeZFnt94s77qnOCZkpceF6edkh4loPeHm06hVdiGySCS5hnljPIODXt/J3xKgeP5Oq8tntC0lrdRNET3fEkd5nn8VZaXbGj1M7tFfHsnhP8+D4qtVU83qNFQmTdrs+GFsdbeeHQb4/aMHU/vB4cfPgrxwzEYsVibNC8PjcLhwPw8D4KzamUiIgL5kkEQLnEBoFySbAAcSSeAWuzDj0GXITPUP3WjQDm53JrBzKozGcxV+0+b5NTxlsI17IHugX0fUP4Hy4dAbXQSnO22FtOTDh4a88HTu9Ef4bfW+sdPA8t/sphxJ0ck+ISvc2QN7KOQAOHEueQAN29xp4cl9ZF2ZwZZtNKRPUcd4juxn+G3r9I6+SniAiIg0GdcztylT/ACl8T5RvBlm2Fi69i4ngNPiFHcH2v0FfpIZKd38Rtx9plx71PaiBtS0se0OaRYtcAQR4gqAY7sfocRu6HfpnfwyCz2xu5fVIQTnD8ShxNu/DKyRvVjg63nbgspUNW7IK/CXdpSTse4cHMc6J9vO/wuvqDNmO5W0qIJJWD95EXD/ux6D2lGV7otRlTGTmCljqTE6IvGrHciDY2JAuNNDYLKxrEW4RBLUP9GNjnnxsOHtOiMK020Z1NC39H07rPe28zgdWsPBg8Xa36Dz0jOzjIYrgKuqb+r4xRn1/pv8Ao9BzWgyjhj8515fUHeBJnnPXX0fAE2HkFfbWhosBYDQAch4Ll/aHatViPd7U4qmOM9kdnfKTYt54yNaGAAAADgBwHkFyiLhUwREQERfEzS9pDXbriCA617HkbHj5JAr/ADls2jxC81JaOXiY9Ax/l8x3w8Oag+Ss2z5HqHAtcYy7dnhOhuNC5vIPA589BwsRbOWMyHE3yU07RHVQmz2C+64cnx34tOmnK6ju1TKQrozWwj9bGP1gA9Ng5/Wb+F/Bdjsrat6xejS6ueE4xPfy4/OJ+U+nKLctxVG9StzDq6PE4mTRODo3gOaRzBWSqP2F5nNLK7D5HdyS74voyDV7R4OGvmD1V4LsURCM57OmZuqY55aiRrGN3DG1o11ud15PcvpfQ8BwUowbB4cDjENPG2Ng5DmerjxcfErPRAREQEREBERAREQFAdttaaTDHNBsZZGR+y+84e5pU+VXf0gv7lT/APUj/JmQanYrQdjTzTnjJIGD6sY/9nO+CsZRPZbGI8NhtzL3e95Kli8u2tcm5rbtU/VMdOHosbcYogREVc2CIiAiIgrLae92X6ykxGO99WSAesGbp3f5mF4/lCstjxM0EWLXC46EEafBV5tut8lg69v8Oykv+SlmTZTPQ0zjx7JvwFh8ArrV07+zrF2ecTVT4ZzHRpp4VzCl81UDsoYgew7u45s8PgL7zW+QILbdF6YwuubiUMc7PRkY148nC9lSe2+jsaWcfxIj91zP9asXZHVGqwqnv6odH9h7h+S7jZWpnUaS3cq54xPfHDzxlEu07tUwmKIisGsRcXS6DlEuiAiIgIiICrfbzT9rhzH/ALudjvtNez/WrIUT2p0fy3C6kcS1okHmwh35INBsxN8Ng/mH3ipUq/2L1vbUckXOKU2+q8BwP2t/3KwF5ZtW3NGtu0z9Uz14+qytzmmBERQH2IiICIornTOkWW2FgIfUEd2Ma7vR0nQeHErdp9Pc1FyLduMzLFVURGZQXbRioqKiOBpuIWOc4D577aHxDWj7RVrYFR/o+mhiPFkbWnzAF/jdUzkDCH5oru3mJc2NwmlcfWfe7G9OIvbo1Xorzbe5p7VnRUzmaIzPfP5M+MNNrjM1dqt9t0gFPTN5mUu9jY3A/F4+CmexyDsMKg8TI77T3FVRtgxUV9Y2FneEDC2w1777FwA66MCvnK+G/oekgp+ccbWn61u98brqth2ZtaG3FXOcz1nMeSNenNctoq+2g5BqM0TCWGsMbd3dMTi/c8xum1zzuOSsFFbNSiX7Dal+pqYCfFr10/8AA6q/e0/ud/sr8RBRdHsZraRwMdVFEfnMMjSPEbtld1HE6CNjXv33NaA55Ft4gWLrDhc6ruRAREQEREBY+IUoropIjwexzD5OBH5rIRB5+2LTmkqaiB+jnMFx0fE5wI++73K4FUGG2w7McrG6B00o+20yH4q31597TWt3W731UxPp6J2nn9IiIuebxajHsyU2AC88oa7iGDV58mjW3itNtHzb/VyIRxf3iUHd+g0aF599h436KqMAy9VZulc5tzreSZ97AnqfWPgPgr/Zuxqb1r3nU1btvzn7R+7TXdxO7TzSDMW1Gevuymb2DPnGxkPt9Fvsv5rVZYyTU5ld2jt6OIm7pZAbu6loOrz48PFWblvZ5S4LZ7h28vzngWB+izgPbcqXqVd23p9LRNrQUY/6n8zPj0fMWpq41ywMDwiLA4WwQts0c+bjzc48yVr855lZlqAvJBldcRM5ud1t80XBPs6r6zVmmDLUe9IbyEHcjB7zv9m+JVOU8NXtErQBq93E2O5DH1PRvxJUfZOybmuu/wBe/nczmc86p/Ocs3LkURiG22TZedmWv7eW7o4HCaRx9eUklgPU7wLvZ4r0WtRlbL8WWadtNDwGrnHi959JzvE/DRZTcXgdMaYTR9sBcx743rfV4r0Hkgs1ERAREQEREBERAREQFwTbUrlV1tizk3Aqc0sbv187SDY/s4uDnHoTwHtPJBXuUpv6w44+pbqzflmB+hqxh8CWkK5lB9lmWTgsBnkBE0wGh9SMatbbkTe59nRTheb7f1dOo1c7nKmN3pz85WFmndpERFStqn9pGFy4xi0cDL/rI2BpsbNbd2+7yGqtfDaBmGRNhiaGsYLAfmepPVd+4L71he1r21t0v0WlzVmeHLMe/IbvdfcjB7zyPwaLi58VaXdVe1tFrS26fhjGI+c9vTpxa4piiZqlta6tjw9hkle2Ng4ucbD/AO+CrLM+1XjHRN8DK8f+DPzPuUcjixDaTUWaN4N15iKEH8/eSrbydstpcv2kl/tE/HeeBuNP0GfmbnyXT7O9m7VqIr1H6quz/GPv+3+keu/M8IVflfZ/W5yf8omLoo3G5mlB3n/4bTxHjoOl1e2WsuQZZi7GnZuji5x1c89Xu5n4dFt0XTRERGIRsiq/afs5dizzXURIqBq5gNi8t9F0bvVkAHt04c7QRZFM5G2sOpnfJsTuLd0TFpDmkaETt438beY5q44pWztDmkOaRcEEEEHgQRxChmf9ncOax2rLRVI4SAaP+jKOY6HiPLRVdlrNNZs3nNLVRuMN+9EeQ/eQO4EHpwPgUZeh0WLhmIR4rEyeFwfG8bzSOY/IrKRgREQEREBERAXn3NjmnMX9pt2Xaxgb3Dd3BuXvy7T2K/55m07S97g1rQS5xNgANSSTwCp3bll75Y2LEobPZuhkpbqC06xyAji3Ugnxb4r4uUb9E0ZxmJjqzE4lYiKAbOc8NxRjaWocGztAa1xOkoHDU+vpqOfHqp+vKdXpLmluzauRxjzjthZU1RVGYERFGfTW5hxmPAYHzyHRo7ovq5x9Fo8yqjyzgtRtLrXyTOLY22Mr2jRjdd2OO+l+PxJXbtlxd09SINdyFm9bq94uSfICw8z1V35Oy+zLVJHTtAuBd5+dIR3nHrrp5AL0H2e2dTYsReq+KuM90fKPHnKFfuZnDPwjC4sGibDAwMjbwA/EnmT1KzERdCjiIiAiIgLUZky3T5lj7Kpj3gPRcNHNPVrhqFt0QazLmCR5dp2U0O8WMvYuNySSSSTYcz0WzREBERAREQEREGozfh7sVoqiCP03xua3xNtB7eCqjZHnFjWOwuuIEbu7F2mgu7R0D78NeHiSOik+ec5y5RxKn7TWjkjIc0DUEO7zx1c27dOhUZ2sZH+VXxOiAkikG/K1mt7/APNZb0gRx9/VGWnz/symy84zUrXzU176Xc+HmN4DVzR87iOfVYmXNpdThYDJgKiMad42ePJ/PyI9oW0yLtYlwcCCrBnhFg14/aMHjf8AaNt7fPlNZsNwLPR3muiEx+Y/spderNN72ghR9TpLOpp3LtMTH5y+cPqmqaeTAodp9DUjvmSI9HMJt7W3CyZto2HxC/bF3g1jifwWLNsPpnfs6ucD6Qjd8Q1q+INh0IPfrJSOe6xjT7zvW9ypJ9mNHM5iausfZt94qVtnrHBm+oDoIXA7vZNAF3yG5t3Rz1sAF6epQ5rGh3pbo3vO2vxWgyxkejyx3oIrycDI87z/AGE+j5ABSRX1izRZtxbo5RwhoqnM5ERFtYEREBERAREQEREBERAREQEREEX2h5Tbm6lMQIbKw78TjydaxafouGh9h5KncmZ5qciyGlqY3Oha4h8TtHxHmYydLeHA8QevoiQEggGxsbHoeRVJwY9h+0mNkeIWpK0ABswIDXE8gXaWv6jj5FGW3rMoYVtAvPQziKbi5rLcTwMsB1brzFr+KhWNbJMQob7kbKhvWNwB+w+3wJX1jmy7EMEd2kA7do1a+F1ngdd24d9klYEGc8WwQ7jpp2kerNGdPMSNugw2YfiuHHdbFiEfKzWVNj5bo3Tx5Le5dwrHa6Zm4ayGxF3zmRrWi+pLJPT8rG6+I9rGKSd1sjHHwgaT7grtyRWVVfRxy1rAyd1yWhpb3bncu06tdu2uEG+RERgREQEREBERAREQEREBERAREQEREBVNnfZD+kpX1FE9rHPJc+J/o7x1JY4ejcnUWKtlEFT5NyVjGDENNcyKIeoLzC30WvAAVpmASNAeA+w4kDU8zbku1EHRFRRwm7Y2NPUNAPvAXeiICIiAiIgIiICIiAiIgIiICIiD/9k="/>
          <p:cNvSpPr>
            <a:spLocks noChangeAspect="1" noChangeArrowheads="1"/>
          </p:cNvSpPr>
          <p:nvPr/>
        </p:nvSpPr>
        <p:spPr bwMode="auto">
          <a:xfrm>
            <a:off x="0" y="-320146"/>
            <a:ext cx="3048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80899" name="Picture 10" descr="C:\Users\cortizrodriguez\AppData\Local\Microsoft\Windows\Temporary Internet Files\Content.IE5\4MFTELY0\MC900415144[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1441979"/>
            <a:ext cx="2105025"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14" descr="C:\Users\cortizrodriguez\AppData\Local\Microsoft\Windows\Temporary Internet Files\Content.IE5\1NYFCU2A\MC900383582[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0500" y="1254125"/>
            <a:ext cx="12509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8" descr="C:\Users\cortizrodriguez\AppData\Local\Microsoft\Windows\Temporary Internet Files\Content.IE5\U58LME9Z\MP90044236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8726" y="1441979"/>
            <a:ext cx="2708275"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2" name="Picture 10" descr="C:\Users\cortizrodriguez\AppData\Local\Microsoft\Windows\Temporary Internet Files\Content.IE5\U58LME9Z\MC900441314[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9075" y="3090333"/>
            <a:ext cx="1524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3" name="Picture 11" descr="C:\Users\cortizrodriguez\AppData\Local\Microsoft\Windows\Temporary Internet Files\Content.IE5\4MFTELY0\MC900310498[1].w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0775" y="3365500"/>
            <a:ext cx="1462088"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4591050" y="0"/>
            <a:ext cx="0" cy="5651500"/>
          </a:xfrm>
          <a:prstGeom prst="line">
            <a:avLst/>
          </a:prstGeom>
          <a:ln w="57150"/>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083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6388" y="407327"/>
            <a:ext cx="7582314" cy="646331"/>
          </a:xfrm>
          <a:prstGeom prst="rect">
            <a:avLst/>
          </a:prstGeom>
        </p:spPr>
        <p:txBody>
          <a:bodyPr wrap="square">
            <a:spAutoFit/>
          </a:bodyPr>
          <a:lstStyle/>
          <a:p>
            <a:r>
              <a:rPr lang="en-US" b="1" dirty="0"/>
              <a:t>Patent Application </a:t>
            </a:r>
            <a:r>
              <a:rPr lang="en-US" b="1" dirty="0" smtClean="0"/>
              <a:t>Initiatives: During Examination and After close of Prosecution</a:t>
            </a:r>
            <a:endParaRPr lang="en-US" dirty="0"/>
          </a:p>
        </p:txBody>
      </p:sp>
      <p:sp>
        <p:nvSpPr>
          <p:cNvPr id="7" name="Rectangle 6"/>
          <p:cNvSpPr/>
          <p:nvPr/>
        </p:nvSpPr>
        <p:spPr>
          <a:xfrm>
            <a:off x="610001" y="1359739"/>
            <a:ext cx="7518701" cy="4124206"/>
          </a:xfrm>
          <a:prstGeom prst="rect">
            <a:avLst/>
          </a:prstGeom>
        </p:spPr>
        <p:txBody>
          <a:bodyPr wrap="square">
            <a:spAutoFit/>
          </a:bodyPr>
          <a:lstStyle/>
          <a:p>
            <a:pPr marL="285750" indent="-285750">
              <a:buFont typeface="Arial" panose="020B0604020202020204" pitchFamily="34" charset="0"/>
              <a:buChar char="•"/>
            </a:pPr>
            <a:r>
              <a:rPr lang="en-US" b="1" dirty="0" smtClean="0"/>
              <a:t>Post-Prosecution Pilot Program</a:t>
            </a:r>
          </a:p>
          <a:p>
            <a:pPr marL="742950" lvl="1" indent="-285750">
              <a:buFont typeface="Arial" panose="020B0604020202020204" pitchFamily="34" charset="0"/>
              <a:buChar char="•"/>
            </a:pPr>
            <a:r>
              <a:rPr lang="en-US" sz="1600" dirty="0">
                <a:hlinkClick r:id="rId3"/>
              </a:rPr>
              <a:t>http://</a:t>
            </a:r>
            <a:r>
              <a:rPr lang="en-US" sz="1600" dirty="0" smtClean="0">
                <a:hlinkClick r:id="rId3"/>
              </a:rPr>
              <a:t>www.uspto.gov/patent/initiatives/post-prosecution-pilot</a:t>
            </a:r>
            <a:r>
              <a:rPr lang="en-US" sz="1600" dirty="0" smtClean="0"/>
              <a:t/>
            </a:r>
            <a:br>
              <a:rPr lang="en-US" sz="1600" dirty="0" smtClean="0"/>
            </a:br>
            <a:endParaRPr lang="en-US" sz="1600" dirty="0" smtClean="0"/>
          </a:p>
          <a:p>
            <a:pPr marL="285750" indent="-285750">
              <a:buFont typeface="Arial" panose="020B0604020202020204" pitchFamily="34" charset="0"/>
              <a:buChar char="•"/>
            </a:pPr>
            <a:r>
              <a:rPr lang="en-US" b="1" dirty="0"/>
              <a:t>National Cancer Moonshot</a:t>
            </a:r>
          </a:p>
          <a:p>
            <a:pPr marL="742950" lvl="1" indent="-285750">
              <a:buFont typeface="Arial" panose="020B0604020202020204" pitchFamily="34" charset="0"/>
              <a:buChar char="•"/>
            </a:pPr>
            <a:r>
              <a:rPr lang="en-US" sz="1600" dirty="0">
                <a:hlinkClick r:id="rId4"/>
              </a:rPr>
              <a:t>http://</a:t>
            </a:r>
            <a:r>
              <a:rPr lang="en-US" sz="1600" dirty="0" smtClean="0">
                <a:hlinkClick r:id="rId4"/>
              </a:rPr>
              <a:t>www.uspto.gov/about-us/national-cancer-moonshot</a:t>
            </a:r>
            <a:r>
              <a:rPr lang="en-US" sz="1600" dirty="0" smtClean="0"/>
              <a:t/>
            </a:r>
            <a:br>
              <a:rPr lang="en-US" sz="1600" dirty="0" smtClean="0"/>
            </a:br>
            <a:endParaRPr lang="en-US" sz="1600" dirty="0" smtClean="0"/>
          </a:p>
          <a:p>
            <a:pPr marL="285750" indent="-285750">
              <a:buFont typeface="Arial" panose="020B0604020202020204" pitchFamily="34" charset="0"/>
              <a:buChar char="•"/>
            </a:pPr>
            <a:r>
              <a:rPr lang="en-US" b="1" dirty="0"/>
              <a:t>Quick Path Information Disclosure Statement (QPIDS)</a:t>
            </a:r>
          </a:p>
          <a:p>
            <a:pPr marL="742950" lvl="1" indent="-285750">
              <a:buFont typeface="Arial" panose="020B0604020202020204" pitchFamily="34" charset="0"/>
              <a:buChar char="•"/>
            </a:pPr>
            <a:r>
              <a:rPr lang="en-US" sz="1600" dirty="0">
                <a:hlinkClick r:id="rId5"/>
              </a:rPr>
              <a:t>http://</a:t>
            </a:r>
            <a:r>
              <a:rPr lang="en-US" sz="1600" dirty="0" smtClean="0">
                <a:hlinkClick r:id="rId5"/>
              </a:rPr>
              <a:t>www.uspto.gov/patent/initiatives/quick-path-information-disclosure-statement-qpids</a:t>
            </a:r>
            <a:r>
              <a:rPr lang="en-US" sz="1600" dirty="0" smtClean="0"/>
              <a:t/>
            </a:r>
            <a:br>
              <a:rPr lang="en-US" sz="1600" dirty="0" smtClean="0"/>
            </a:br>
            <a:endParaRPr lang="en-US" sz="1600" dirty="0" smtClean="0"/>
          </a:p>
          <a:p>
            <a:pPr marL="285750" indent="-285750">
              <a:buFont typeface="Arial" panose="020B0604020202020204" pitchFamily="34" charset="0"/>
              <a:buChar char="•"/>
            </a:pPr>
            <a:r>
              <a:rPr lang="en-US" b="1" dirty="0"/>
              <a:t>Interview Practice</a:t>
            </a:r>
          </a:p>
          <a:p>
            <a:pPr marL="742950" lvl="1" indent="-285750">
              <a:buFont typeface="Arial" panose="020B0604020202020204" pitchFamily="34" charset="0"/>
              <a:buChar char="•"/>
            </a:pPr>
            <a:r>
              <a:rPr lang="en-US" sz="1600" dirty="0">
                <a:hlinkClick r:id="rId6"/>
              </a:rPr>
              <a:t>http://www.uspto.gov/patent/laws-and-regulations/interview-practice</a:t>
            </a:r>
            <a:endParaRPr lang="en-US" sz="1600" dirty="0"/>
          </a:p>
          <a:p>
            <a:pPr lvl="1"/>
            <a:endParaRPr lang="en-US" sz="1600" dirty="0"/>
          </a:p>
          <a:p>
            <a:pPr lvl="1"/>
            <a:endParaRPr lang="en-US" sz="1600" dirty="0"/>
          </a:p>
          <a:p>
            <a:pPr marL="742950" lvl="1" indent="-285750">
              <a:buFont typeface="Arial" panose="020B0604020202020204" pitchFamily="34" charset="0"/>
              <a:buChar char="•"/>
            </a:pPr>
            <a:endParaRPr lang="en-US" sz="1600" dirty="0" smtClean="0"/>
          </a:p>
          <a:p>
            <a:pPr lvl="1"/>
            <a:endParaRPr lang="en-US" sz="1600" dirty="0"/>
          </a:p>
        </p:txBody>
      </p:sp>
    </p:spTree>
    <p:extLst>
      <p:ext uri="{BB962C8B-B14F-4D97-AF65-F5344CB8AC3E}">
        <p14:creationId xmlns:p14="http://schemas.microsoft.com/office/powerpoint/2010/main" val="6726841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41" y="1296610"/>
            <a:ext cx="2970411" cy="435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343166" y="169700"/>
            <a:ext cx="3630559" cy="1166383"/>
          </a:xfrm>
          <a:prstGeom prst="rect">
            <a:avLst/>
          </a:prstGeom>
        </p:spPr>
        <p:txBody>
          <a:bodyPr anchor="ctr"/>
          <a:lstStyle>
            <a:lvl1pPr algn="l" defTabSz="424539" rtl="0" eaLnBrk="1" latinLnBrk="0" hangingPunct="1">
              <a:spcBef>
                <a:spcPct val="0"/>
              </a:spcBef>
              <a:buNone/>
              <a:defRPr sz="3600" b="1" kern="1200">
                <a:solidFill>
                  <a:schemeClr val="tx1"/>
                </a:solidFill>
                <a:latin typeface="Segoe UI"/>
                <a:ea typeface="+mj-ea"/>
                <a:cs typeface="+mj-cs"/>
              </a:defRPr>
            </a:lvl1pPr>
          </a:lstStyle>
          <a:p>
            <a:pPr algn="ctr"/>
            <a:r>
              <a:rPr lang="en-US" sz="4800" dirty="0" smtClean="0"/>
              <a:t>AIR Form</a:t>
            </a:r>
            <a:endParaRPr lang="en-US" sz="4800" dirty="0"/>
          </a:p>
        </p:txBody>
      </p:sp>
      <p:cxnSp>
        <p:nvCxnSpPr>
          <p:cNvPr id="6" name="Straight Connector 5"/>
          <p:cNvCxnSpPr/>
          <p:nvPr/>
        </p:nvCxnSpPr>
        <p:spPr>
          <a:xfrm flipV="1">
            <a:off x="3565940" y="752892"/>
            <a:ext cx="994630" cy="175415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565940" y="2950246"/>
            <a:ext cx="929860" cy="25733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a:hlinkClick r:id="rId3"/>
          </p:cNvPr>
          <p:cNvPicPr>
            <a:picLocks noChangeAspect="1"/>
          </p:cNvPicPr>
          <p:nvPr/>
        </p:nvPicPr>
        <p:blipFill>
          <a:blip r:embed="rId4"/>
          <a:stretch>
            <a:fillRect/>
          </a:stretch>
        </p:blipFill>
        <p:spPr>
          <a:xfrm>
            <a:off x="397830" y="4461162"/>
            <a:ext cx="921695" cy="926043"/>
          </a:xfrm>
          <a:prstGeom prst="rect">
            <a:avLst/>
          </a:prstGeom>
        </p:spPr>
      </p:pic>
      <p:pic>
        <p:nvPicPr>
          <p:cNvPr id="9" name="Picture 8"/>
          <p:cNvPicPr>
            <a:picLocks noChangeAspect="1"/>
          </p:cNvPicPr>
          <p:nvPr/>
        </p:nvPicPr>
        <p:blipFill>
          <a:blip r:embed="rId5"/>
          <a:stretch>
            <a:fillRect/>
          </a:stretch>
        </p:blipFill>
        <p:spPr>
          <a:xfrm>
            <a:off x="4560570" y="752891"/>
            <a:ext cx="4514157" cy="4770751"/>
          </a:xfrm>
          <a:prstGeom prst="rect">
            <a:avLst/>
          </a:prstGeom>
          <a:ln>
            <a:solidFill>
              <a:schemeClr val="tx1"/>
            </a:solidFill>
          </a:ln>
        </p:spPr>
      </p:pic>
      <p:sp>
        <p:nvSpPr>
          <p:cNvPr id="10" name="Rounded Rectangle 9"/>
          <p:cNvSpPr/>
          <p:nvPr/>
        </p:nvSpPr>
        <p:spPr>
          <a:xfrm>
            <a:off x="5440784" y="1050449"/>
            <a:ext cx="2753728" cy="11590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AIR form allows Applicants to schedule an  interview with an Examiner for their pending patent application</a:t>
            </a:r>
            <a:endParaRPr lang="en-US" sz="1400" dirty="0"/>
          </a:p>
        </p:txBody>
      </p:sp>
    </p:spTree>
    <p:extLst>
      <p:ext uri="{BB962C8B-B14F-4D97-AF65-F5344CB8AC3E}">
        <p14:creationId xmlns:p14="http://schemas.microsoft.com/office/powerpoint/2010/main" val="17627115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0" y="217714"/>
            <a:ext cx="5905500" cy="698500"/>
          </a:xfrm>
        </p:spPr>
        <p:txBody>
          <a:bodyPr/>
          <a:lstStyle/>
          <a:p>
            <a:r>
              <a:rPr lang="en-US" sz="3000" dirty="0">
                <a:solidFill>
                  <a:srgbClr val="84160A"/>
                </a:solidFill>
                <a:latin typeface="Times New Roman" panose="02020603050405020304" pitchFamily="18" charset="0"/>
                <a:cs typeface="Times New Roman" panose="02020603050405020304" pitchFamily="18" charset="0"/>
              </a:rPr>
              <a:t>Patent Examiner Training</a:t>
            </a:r>
          </a:p>
        </p:txBody>
      </p:sp>
      <p:sp>
        <p:nvSpPr>
          <p:cNvPr id="3" name="Content Placeholder 2"/>
          <p:cNvSpPr>
            <a:spLocks noGrp="1"/>
          </p:cNvSpPr>
          <p:nvPr>
            <p:ph idx="1"/>
          </p:nvPr>
        </p:nvSpPr>
        <p:spPr>
          <a:xfrm>
            <a:off x="1090839" y="1143000"/>
            <a:ext cx="5399768" cy="4457700"/>
          </a:xfrm>
        </p:spPr>
        <p:txBody>
          <a:bodyPr>
            <a:normAutofit fontScale="92500" lnSpcReduction="20000"/>
          </a:bodyPr>
          <a:lstStyle/>
          <a:p>
            <a:pPr marL="0" indent="0">
              <a:buNone/>
            </a:pPr>
            <a:r>
              <a:rPr lang="en-US" b="1" dirty="0" smtClean="0">
                <a:solidFill>
                  <a:srgbClr val="003366"/>
                </a:solidFill>
              </a:rPr>
              <a:t>Ways Stakeholders Can Help</a:t>
            </a:r>
            <a:r>
              <a:rPr lang="en-US" sz="2000" b="1" dirty="0">
                <a:solidFill>
                  <a:srgbClr val="003366"/>
                </a:solidFill>
              </a:rPr>
              <a:t>!</a:t>
            </a:r>
            <a:br>
              <a:rPr lang="en-US" sz="2000" b="1" dirty="0">
                <a:solidFill>
                  <a:srgbClr val="003366"/>
                </a:solidFill>
              </a:rPr>
            </a:br>
            <a:r>
              <a:rPr lang="en-US" sz="1167" dirty="0">
                <a:solidFill>
                  <a:srgbClr val="003366"/>
                </a:solidFill>
              </a:rPr>
              <a:t/>
            </a:r>
            <a:br>
              <a:rPr lang="en-US" sz="1167" dirty="0">
                <a:solidFill>
                  <a:srgbClr val="003366"/>
                </a:solidFill>
              </a:rPr>
            </a:br>
            <a:endParaRPr lang="en-US" sz="667" dirty="0">
              <a:solidFill>
                <a:srgbClr val="003366"/>
              </a:solidFill>
            </a:endParaRPr>
          </a:p>
          <a:p>
            <a:pPr marL="0" indent="0">
              <a:buNone/>
            </a:pPr>
            <a:r>
              <a:rPr lang="en-US" sz="2000" dirty="0">
                <a:solidFill>
                  <a:srgbClr val="6C1208"/>
                </a:solidFill>
              </a:rPr>
              <a:t>Patent Examiner Technical Training Program (PETTP):</a:t>
            </a:r>
          </a:p>
          <a:p>
            <a:pPr lvl="1"/>
            <a:r>
              <a:rPr lang="en-US" sz="2000" dirty="0">
                <a:solidFill>
                  <a:srgbClr val="003366"/>
                </a:solidFill>
              </a:rPr>
              <a:t>Share your expertise with Patent Examiners</a:t>
            </a:r>
          </a:p>
          <a:p>
            <a:pPr lvl="2"/>
            <a:r>
              <a:rPr lang="en-US" sz="1833" dirty="0">
                <a:solidFill>
                  <a:srgbClr val="003366"/>
                </a:solidFill>
              </a:rPr>
              <a:t>Lecture on state of the art, emerging trends</a:t>
            </a:r>
            <a:br>
              <a:rPr lang="en-US" sz="1833" dirty="0">
                <a:solidFill>
                  <a:srgbClr val="003366"/>
                </a:solidFill>
              </a:rPr>
            </a:br>
            <a:r>
              <a:rPr lang="en-US" sz="1833" dirty="0">
                <a:solidFill>
                  <a:srgbClr val="003366"/>
                </a:solidFill>
              </a:rPr>
              <a:t> &amp; new developments in focused technology areas </a:t>
            </a:r>
          </a:p>
          <a:p>
            <a:pPr lvl="1"/>
            <a:r>
              <a:rPr lang="en-US" sz="2000" dirty="0">
                <a:solidFill>
                  <a:srgbClr val="003366"/>
                </a:solidFill>
              </a:rPr>
              <a:t>Satellite offices will support guest lecturers </a:t>
            </a:r>
            <a:endParaRPr lang="en-US" sz="1000" dirty="0">
              <a:solidFill>
                <a:srgbClr val="003366"/>
              </a:solidFill>
            </a:endParaRPr>
          </a:p>
          <a:p>
            <a:endParaRPr lang="en-US" sz="1500" dirty="0">
              <a:solidFill>
                <a:srgbClr val="003366"/>
              </a:solidFill>
            </a:endParaRPr>
          </a:p>
          <a:p>
            <a:pPr marL="0" indent="0">
              <a:buNone/>
            </a:pPr>
            <a:r>
              <a:rPr lang="en-US" sz="2000" dirty="0">
                <a:solidFill>
                  <a:srgbClr val="6C1208"/>
                </a:solidFill>
              </a:rPr>
              <a:t>Site Experience Education (SEE) Program:</a:t>
            </a:r>
          </a:p>
          <a:p>
            <a:pPr lvl="1"/>
            <a:r>
              <a:rPr lang="en-US" sz="2000" dirty="0">
                <a:solidFill>
                  <a:srgbClr val="003366"/>
                </a:solidFill>
              </a:rPr>
              <a:t>Patent Examiners visiting with industries</a:t>
            </a:r>
          </a:p>
          <a:p>
            <a:pPr lvl="1"/>
            <a:r>
              <a:rPr lang="en-US" sz="2000" dirty="0">
                <a:solidFill>
                  <a:srgbClr val="003366"/>
                </a:solidFill>
              </a:rPr>
              <a:t>Gain first-hand experience and SEE how technology operates in the field</a:t>
            </a:r>
          </a:p>
          <a:p>
            <a:pPr marL="0" indent="0">
              <a:buNone/>
            </a:pPr>
            <a:endParaRPr lang="en-US" sz="2167" dirty="0">
              <a:solidFill>
                <a:srgbClr val="003366"/>
              </a:solidFill>
            </a:endParaRPr>
          </a:p>
        </p:txBody>
      </p:sp>
      <p:sp>
        <p:nvSpPr>
          <p:cNvPr id="4" name="Slide Number Placeholder 3"/>
          <p:cNvSpPr>
            <a:spLocks noGrp="1"/>
          </p:cNvSpPr>
          <p:nvPr>
            <p:ph type="sldNum" sz="quarter" idx="4294967295"/>
          </p:nvPr>
        </p:nvSpPr>
        <p:spPr>
          <a:xfrm>
            <a:off x="3365500" y="5297488"/>
            <a:ext cx="2413000" cy="303212"/>
          </a:xfrm>
          <a:prstGeom prst="rect">
            <a:avLst/>
          </a:prstGeom>
        </p:spPr>
        <p:txBody>
          <a:bodyPr/>
          <a:lstStyle/>
          <a:p>
            <a:pPr>
              <a:defRPr/>
            </a:pPr>
            <a:fld id="{0E631215-251D-4A40-9B89-3AA18C35486F}" type="slidenum">
              <a:rPr lang="en-US" smtClean="0"/>
              <a:pPr>
                <a:defRPr/>
              </a:pPr>
              <a:t>52</a:t>
            </a:fld>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9287" y="916214"/>
            <a:ext cx="1943652" cy="304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489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a:xfrm>
            <a:off x="200027" y="979912"/>
            <a:ext cx="8843962" cy="1348759"/>
          </a:xfrm>
        </p:spPr>
        <p:txBody>
          <a:bodyPr>
            <a:noAutofit/>
          </a:bodyPr>
          <a:lstStyle/>
          <a:p>
            <a:r>
              <a:rPr lang="en-US" dirty="0" smtClean="0">
                <a:latin typeface="Segoe UI" charset="0"/>
              </a:rPr>
              <a:t>Additional Resources </a:t>
            </a:r>
            <a:br>
              <a:rPr lang="en-US" dirty="0" smtClean="0">
                <a:latin typeface="Segoe UI" charset="0"/>
              </a:rPr>
            </a:br>
            <a:r>
              <a:rPr lang="en-US" dirty="0" smtClean="0">
                <a:latin typeface="Segoe UI" charset="0"/>
              </a:rPr>
              <a:t>at the USPTO</a:t>
            </a:r>
            <a:endParaRPr lang="en-US" dirty="0">
              <a:latin typeface="Segoe UI" charset="0"/>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578678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5528930" y="1262079"/>
            <a:ext cx="3157870" cy="2140339"/>
          </a:xfrm>
        </p:spPr>
        <p:txBody>
          <a:bodyPr/>
          <a:lstStyle/>
          <a:p>
            <a:r>
              <a:rPr lang="en-US" dirty="0" smtClean="0"/>
              <a:t>Inventors Resources </a:t>
            </a:r>
            <a:r>
              <a:rPr lang="en-US" dirty="0"/>
              <a:t>O</a:t>
            </a:r>
            <a:r>
              <a:rPr lang="en-US" dirty="0" smtClean="0"/>
              <a:t>nline</a:t>
            </a:r>
            <a:endParaRPr lang="en-US" dirty="0"/>
          </a:p>
        </p:txBody>
      </p:sp>
      <p:sp>
        <p:nvSpPr>
          <p:cNvPr id="6" name="Slide Number Placeholder 5"/>
          <p:cNvSpPr>
            <a:spLocks noGrp="1"/>
          </p:cNvSpPr>
          <p:nvPr>
            <p:ph type="sldNum" sz="quarter" idx="4294967295"/>
          </p:nvPr>
        </p:nvSpPr>
        <p:spPr>
          <a:xfrm>
            <a:off x="7875182" y="5288271"/>
            <a:ext cx="1066800" cy="304271"/>
          </a:xfrm>
          <a:prstGeom prst="rect">
            <a:avLst/>
          </a:prstGeom>
        </p:spPr>
        <p:txBody>
          <a:bodyPr/>
          <a:lstStyle/>
          <a:p>
            <a:fld id="{92DA454B-C859-4892-B9FA-68B588C9F547}" type="slidenum">
              <a:rPr lang="en-US" smtClean="0"/>
              <a:t>54</a:t>
            </a:fld>
            <a:endParaRPr lang="en-US" dirty="0"/>
          </a:p>
        </p:txBody>
      </p:sp>
      <p:sp>
        <p:nvSpPr>
          <p:cNvPr id="4" name="TextBox 3"/>
          <p:cNvSpPr txBox="1"/>
          <p:nvPr/>
        </p:nvSpPr>
        <p:spPr>
          <a:xfrm>
            <a:off x="161261" y="5288271"/>
            <a:ext cx="8601739" cy="369332"/>
          </a:xfrm>
          <a:prstGeom prst="rect">
            <a:avLst/>
          </a:prstGeom>
          <a:noFill/>
        </p:spPr>
        <p:txBody>
          <a:bodyPr wrap="square" rtlCol="0">
            <a:spAutoFit/>
          </a:bodyPr>
          <a:lstStyle/>
          <a:p>
            <a:r>
              <a:rPr lang="en-US" dirty="0"/>
              <a:t>http://www.uspto.gov/learning-and-resources/inventors-entrepreneurs-resources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9799"/>
            <a:ext cx="4710250" cy="4885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98759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7442" y="836776"/>
            <a:ext cx="7634178" cy="4720857"/>
          </a:xfrm>
        </p:spPr>
        <p:txBody>
          <a:bodyPr>
            <a:normAutofit/>
          </a:bodyPr>
          <a:lstStyle/>
          <a:p>
            <a:r>
              <a:rPr lang="en-US" sz="2000" b="1" dirty="0">
                <a:latin typeface="+mj-lt"/>
              </a:rPr>
              <a:t>Patent Process Overview</a:t>
            </a:r>
          </a:p>
          <a:p>
            <a:pPr lvl="1"/>
            <a:r>
              <a:rPr lang="en-US" sz="2000" dirty="0" smtClean="0">
                <a:hlinkClick r:id="rId3"/>
              </a:rPr>
              <a:t>http</a:t>
            </a:r>
            <a:r>
              <a:rPr lang="en-US" sz="2000" dirty="0">
                <a:hlinkClick r:id="rId3"/>
              </a:rPr>
              <a:t>://</a:t>
            </a:r>
            <a:r>
              <a:rPr lang="en-US" sz="2000" dirty="0" smtClean="0">
                <a:hlinkClick r:id="rId3"/>
              </a:rPr>
              <a:t>www.uspto.gov/patents-getting-started/patent-basics/types-patent-applications/utility-patent/process-obtaining</a:t>
            </a:r>
            <a:endParaRPr lang="en-US" sz="2000" dirty="0" smtClean="0"/>
          </a:p>
          <a:p>
            <a:r>
              <a:rPr lang="en-US" sz="2000" b="1" dirty="0">
                <a:latin typeface="+mj-lt"/>
              </a:rPr>
              <a:t>EFS-Web “Getting Started - New Users” page </a:t>
            </a:r>
          </a:p>
          <a:p>
            <a:pPr lvl="1"/>
            <a:r>
              <a:rPr lang="en-US" sz="2000" dirty="0">
                <a:hlinkClick r:id="rId4"/>
              </a:rPr>
              <a:t>http://</a:t>
            </a:r>
            <a:r>
              <a:rPr lang="en-US" sz="2000" dirty="0" smtClean="0">
                <a:hlinkClick r:id="rId4"/>
              </a:rPr>
              <a:t>www.uspto.gov/patents-application-process/applying-online/getting-started-new-users</a:t>
            </a:r>
            <a:endParaRPr lang="en-US" sz="2000" b="1" dirty="0" smtClean="0"/>
          </a:p>
          <a:p>
            <a:pPr marL="342900" lvl="1" indent="-342900">
              <a:buFont typeface="Arial"/>
              <a:buChar char="•"/>
            </a:pPr>
            <a:r>
              <a:rPr lang="en-US" sz="2000" b="1" dirty="0">
                <a:latin typeface="+mj-lt"/>
              </a:rPr>
              <a:t>Basic Patent Training for Independent Inventors and Small Businesses</a:t>
            </a:r>
          </a:p>
          <a:p>
            <a:pPr lvl="1"/>
            <a:r>
              <a:rPr lang="en-US" sz="2000" dirty="0">
                <a:hlinkClick r:id="rId5"/>
              </a:rPr>
              <a:t>http://www.uspto.gov/video/cbt/basicpatenttraining/index.htm </a:t>
            </a:r>
            <a:endParaRPr lang="en-US" sz="2000" dirty="0" smtClean="0"/>
          </a:p>
          <a:p>
            <a:r>
              <a:rPr lang="en-US" sz="2000" b="1" dirty="0" err="1">
                <a:latin typeface="+mj-lt"/>
                <a:ea typeface="Segoe UI" panose="020B0502040204020203" pitchFamily="34" charset="0"/>
                <a:cs typeface="Segoe UI" panose="020B0502040204020203" pitchFamily="34" charset="0"/>
              </a:rPr>
              <a:t>ipAwarenessAssessment</a:t>
            </a:r>
            <a:endParaRPr lang="en-US" sz="2000" b="1" dirty="0">
              <a:latin typeface="+mj-lt"/>
              <a:ea typeface="Segoe UI" panose="020B0502040204020203" pitchFamily="34" charset="0"/>
              <a:cs typeface="Segoe UI" panose="020B0502040204020203" pitchFamily="34" charset="0"/>
            </a:endParaRPr>
          </a:p>
          <a:p>
            <a:pPr lvl="1"/>
            <a:r>
              <a:rPr lang="en-US" sz="2000" dirty="0">
                <a:hlinkClick r:id="rId6" tooltip="https://ipassessment.uspto.gov/index.html"/>
              </a:rPr>
              <a:t>https://ipassessment.uspto.gov/index.html</a:t>
            </a:r>
            <a:endParaRPr lang="en-US" sz="2000" dirty="0"/>
          </a:p>
        </p:txBody>
      </p:sp>
      <p:sp>
        <p:nvSpPr>
          <p:cNvPr id="2" name="Title 1"/>
          <p:cNvSpPr>
            <a:spLocks noGrp="1"/>
          </p:cNvSpPr>
          <p:nvPr>
            <p:ph type="title"/>
          </p:nvPr>
        </p:nvSpPr>
        <p:spPr>
          <a:xfrm>
            <a:off x="457200" y="277410"/>
            <a:ext cx="8420986" cy="517801"/>
          </a:xfrm>
        </p:spPr>
        <p:txBody>
          <a:bodyPr>
            <a:noAutofit/>
          </a:bodyPr>
          <a:lstStyle/>
          <a:p>
            <a:r>
              <a:rPr lang="en-US" sz="3600" dirty="0" smtClean="0"/>
              <a:t>Resources at uspto.gov</a:t>
            </a:r>
            <a:endParaRPr lang="en-US" sz="3600" dirty="0"/>
          </a:p>
        </p:txBody>
      </p:sp>
      <p:sp>
        <p:nvSpPr>
          <p:cNvPr id="6" name="Slide Number Placeholder 5"/>
          <p:cNvSpPr>
            <a:spLocks noGrp="1"/>
          </p:cNvSpPr>
          <p:nvPr>
            <p:ph type="sldNum" sz="quarter" idx="4294967295"/>
          </p:nvPr>
        </p:nvSpPr>
        <p:spPr>
          <a:xfrm>
            <a:off x="6553200" y="5297488"/>
            <a:ext cx="2133600" cy="303212"/>
          </a:xfrm>
          <a:prstGeom prst="rect">
            <a:avLst/>
          </a:prstGeom>
        </p:spPr>
        <p:txBody>
          <a:bodyPr/>
          <a:lstStyle/>
          <a:p>
            <a:fld id="{92DA454B-C859-4892-B9FA-68B588C9F547}" type="slidenum">
              <a:rPr lang="en-US" smtClean="0"/>
              <a:t>55</a:t>
            </a:fld>
            <a:endParaRPr lang="en-US" dirty="0"/>
          </a:p>
        </p:txBody>
      </p:sp>
    </p:spTree>
    <p:extLst>
      <p:ext uri="{BB962C8B-B14F-4D97-AF65-F5344CB8AC3E}">
        <p14:creationId xmlns:p14="http://schemas.microsoft.com/office/powerpoint/2010/main" val="1730915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5051" y="1136519"/>
            <a:ext cx="7495955" cy="4312575"/>
          </a:xfrm>
        </p:spPr>
        <p:txBody>
          <a:bodyPr>
            <a:normAutofit fontScale="70000" lnSpcReduction="20000"/>
          </a:bodyPr>
          <a:lstStyle/>
          <a:p>
            <a:r>
              <a:rPr lang="en-US" sz="3100" dirty="0"/>
              <a:t>USPTO Fee Schedule</a:t>
            </a:r>
          </a:p>
          <a:p>
            <a:pPr lvl="1"/>
            <a:r>
              <a:rPr lang="en-US" dirty="0" smtClean="0">
                <a:hlinkClick r:id="rId3"/>
              </a:rPr>
              <a:t>http://www.uspto.gov/learning-and-resources/fees-and-payment/uspto-fee-schedule</a:t>
            </a:r>
            <a:r>
              <a:rPr lang="en-US" dirty="0" smtClean="0"/>
              <a:t> </a:t>
            </a:r>
            <a:endParaRPr lang="en-US" sz="600" dirty="0" smtClean="0"/>
          </a:p>
          <a:p>
            <a:r>
              <a:rPr lang="en-US" sz="3100" dirty="0" smtClean="0"/>
              <a:t>USPTO Forms</a:t>
            </a:r>
          </a:p>
          <a:p>
            <a:pPr lvl="1"/>
            <a:r>
              <a:rPr lang="en-US" dirty="0" smtClean="0">
                <a:hlinkClick r:id="rId4"/>
              </a:rPr>
              <a:t>http://www.uspto.gov/patent/patents-forms</a:t>
            </a:r>
            <a:r>
              <a:rPr lang="en-US" dirty="0" smtClean="0"/>
              <a:t> </a:t>
            </a:r>
            <a:endParaRPr lang="en-US" sz="600" dirty="0" smtClean="0"/>
          </a:p>
          <a:p>
            <a:r>
              <a:rPr lang="en-US" sz="3100" dirty="0" smtClean="0"/>
              <a:t>Searchable MPEP</a:t>
            </a:r>
          </a:p>
          <a:p>
            <a:pPr lvl="1"/>
            <a:r>
              <a:rPr lang="en-US" dirty="0">
                <a:hlinkClick r:id="rId5"/>
              </a:rPr>
              <a:t>http://</a:t>
            </a:r>
            <a:r>
              <a:rPr lang="en-US" dirty="0" smtClean="0">
                <a:hlinkClick r:id="rId5"/>
              </a:rPr>
              <a:t>mpep.uspto.gov/RDMS/detail/manual/MPEP/current/d0e18.xml</a:t>
            </a:r>
            <a:r>
              <a:rPr lang="en-US" dirty="0" smtClean="0"/>
              <a:t> </a:t>
            </a:r>
            <a:endParaRPr lang="en-US" sz="600" dirty="0" smtClean="0"/>
          </a:p>
          <a:p>
            <a:r>
              <a:rPr lang="en-US" sz="3100" dirty="0" smtClean="0"/>
              <a:t>Public PAIR</a:t>
            </a:r>
          </a:p>
          <a:p>
            <a:pPr lvl="1"/>
            <a:r>
              <a:rPr lang="en-US" dirty="0">
                <a:hlinkClick r:id="rId6"/>
              </a:rPr>
              <a:t>http://</a:t>
            </a:r>
            <a:r>
              <a:rPr lang="en-US" dirty="0" smtClean="0">
                <a:hlinkClick r:id="rId6"/>
              </a:rPr>
              <a:t>portal.uspto.gov/pair/PublicPair</a:t>
            </a:r>
            <a:endParaRPr lang="en-US" dirty="0"/>
          </a:p>
          <a:p>
            <a:r>
              <a:rPr lang="en-US" sz="3100" dirty="0" smtClean="0"/>
              <a:t>Patent </a:t>
            </a:r>
            <a:r>
              <a:rPr lang="en-US" sz="3100" i="1" dirty="0" smtClean="0"/>
              <a:t>Pro Bono </a:t>
            </a:r>
            <a:r>
              <a:rPr lang="en-US" sz="3100" dirty="0" smtClean="0"/>
              <a:t>Program</a:t>
            </a:r>
          </a:p>
          <a:p>
            <a:pPr lvl="1"/>
            <a:r>
              <a:rPr lang="en-US" dirty="0">
                <a:hlinkClick r:id="rId7"/>
              </a:rPr>
              <a:t>http://www.uspto.gov/patents-getting-started/using-legal-services/pro-bono/patent-pro-bono-program</a:t>
            </a:r>
            <a:endParaRPr lang="en-US" dirty="0" smtClean="0"/>
          </a:p>
          <a:p>
            <a:pPr marL="0" indent="0">
              <a:buNone/>
            </a:pPr>
            <a:endParaRPr lang="en-US" dirty="0">
              <a:solidFill>
                <a:srgbClr val="000066"/>
              </a:solidFill>
            </a:endParaRPr>
          </a:p>
        </p:txBody>
      </p:sp>
      <p:sp>
        <p:nvSpPr>
          <p:cNvPr id="2" name="Title 1"/>
          <p:cNvSpPr>
            <a:spLocks noGrp="1"/>
          </p:cNvSpPr>
          <p:nvPr>
            <p:ph type="title"/>
          </p:nvPr>
        </p:nvSpPr>
        <p:spPr>
          <a:xfrm>
            <a:off x="494412" y="226284"/>
            <a:ext cx="8229600" cy="658308"/>
          </a:xfrm>
        </p:spPr>
        <p:txBody>
          <a:bodyPr/>
          <a:lstStyle/>
          <a:p>
            <a:r>
              <a:rPr lang="en-US" sz="3600" dirty="0"/>
              <a:t>Resources at uspto.gov</a:t>
            </a:r>
          </a:p>
        </p:txBody>
      </p:sp>
      <p:sp>
        <p:nvSpPr>
          <p:cNvPr id="6" name="Slide Number Placeholder 5"/>
          <p:cNvSpPr>
            <a:spLocks noGrp="1"/>
          </p:cNvSpPr>
          <p:nvPr>
            <p:ph type="sldNum" sz="quarter" idx="4294967295"/>
          </p:nvPr>
        </p:nvSpPr>
        <p:spPr>
          <a:xfrm>
            <a:off x="6553200" y="5297488"/>
            <a:ext cx="2133600" cy="303212"/>
          </a:xfrm>
          <a:prstGeom prst="rect">
            <a:avLst/>
          </a:prstGeom>
        </p:spPr>
        <p:txBody>
          <a:bodyPr/>
          <a:lstStyle/>
          <a:p>
            <a:fld id="{92DA454B-C859-4892-B9FA-68B588C9F547}" type="slidenum">
              <a:rPr lang="en-US" smtClean="0"/>
              <a:t>56</a:t>
            </a:fld>
            <a:endParaRPr lang="en-US" dirty="0"/>
          </a:p>
        </p:txBody>
      </p:sp>
    </p:spTree>
    <p:extLst>
      <p:ext uri="{BB962C8B-B14F-4D97-AF65-F5344CB8AC3E}">
        <p14:creationId xmlns:p14="http://schemas.microsoft.com/office/powerpoint/2010/main" val="7221373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1235" y="1009638"/>
            <a:ext cx="7495955" cy="4312575"/>
          </a:xfrm>
        </p:spPr>
        <p:txBody>
          <a:bodyPr>
            <a:normAutofit fontScale="70000" lnSpcReduction="20000"/>
          </a:bodyPr>
          <a:lstStyle/>
          <a:p>
            <a:r>
              <a:rPr lang="en-US" sz="3100" dirty="0" smtClean="0"/>
              <a:t>Patent Ombudsman</a:t>
            </a:r>
            <a:endParaRPr lang="en-US" sz="3100" dirty="0"/>
          </a:p>
          <a:p>
            <a:pPr lvl="1"/>
            <a:r>
              <a:rPr lang="en-US" dirty="0" smtClean="0">
                <a:hlinkClick r:id="rId3"/>
              </a:rPr>
              <a:t>http://www.uspto.gov/patents/ombudsman.jsp</a:t>
            </a:r>
            <a:r>
              <a:rPr lang="en-US" dirty="0" smtClean="0"/>
              <a:t> </a:t>
            </a:r>
          </a:p>
          <a:p>
            <a:pPr lvl="1"/>
            <a:endParaRPr lang="en-US" sz="600" dirty="0" smtClean="0"/>
          </a:p>
          <a:p>
            <a:r>
              <a:rPr lang="en-US" sz="3100" dirty="0" smtClean="0"/>
              <a:t>Law School Clinics</a:t>
            </a:r>
          </a:p>
          <a:p>
            <a:pPr lvl="1"/>
            <a:r>
              <a:rPr lang="en-US" dirty="0" smtClean="0">
                <a:hlinkClick r:id="rId4"/>
              </a:rPr>
              <a:t>http://</a:t>
            </a:r>
            <a:r>
              <a:rPr lang="en-US" dirty="0">
                <a:hlinkClick r:id="rId4"/>
              </a:rPr>
              <a:t>www.uspto.gov/learning-and-resources/ip-policy/public-information-about-practitioners/law-school-clinic-1 </a:t>
            </a:r>
            <a:endParaRPr lang="en-US" sz="600" dirty="0" smtClean="0"/>
          </a:p>
          <a:p>
            <a:r>
              <a:rPr lang="en-US" sz="3100" dirty="0" smtClean="0"/>
              <a:t>Law School Clinic FAQs</a:t>
            </a:r>
          </a:p>
          <a:p>
            <a:pPr lvl="1"/>
            <a:r>
              <a:rPr lang="en-US" dirty="0" smtClean="0">
                <a:hlinkClick r:id="rId5"/>
              </a:rPr>
              <a:t>http://www.uspto.gov/learning-and-resources/ip-policy/public-information-about-practitioners/law-school-faqs</a:t>
            </a:r>
            <a:r>
              <a:rPr lang="en-US" dirty="0" smtClean="0"/>
              <a:t> </a:t>
            </a:r>
          </a:p>
          <a:p>
            <a:r>
              <a:rPr lang="en-US" dirty="0" smtClean="0"/>
              <a:t>Participating Law Schools in the Texas Region:</a:t>
            </a:r>
          </a:p>
          <a:p>
            <a:pPr lvl="1"/>
            <a:r>
              <a:rPr lang="en-US" dirty="0" smtClean="0"/>
              <a:t>SMU </a:t>
            </a:r>
            <a:r>
              <a:rPr lang="en-US" dirty="0" err="1" smtClean="0"/>
              <a:t>Dedman</a:t>
            </a:r>
            <a:r>
              <a:rPr lang="en-US" dirty="0" smtClean="0"/>
              <a:t> </a:t>
            </a:r>
            <a:r>
              <a:rPr lang="en-US" dirty="0"/>
              <a:t>School of </a:t>
            </a:r>
            <a:r>
              <a:rPr lang="en-US" dirty="0" smtClean="0"/>
              <a:t>Law</a:t>
            </a:r>
          </a:p>
          <a:p>
            <a:pPr lvl="1"/>
            <a:r>
              <a:rPr lang="en-US" dirty="0" smtClean="0"/>
              <a:t>South Texas College of Law</a:t>
            </a:r>
          </a:p>
          <a:p>
            <a:pPr lvl="1"/>
            <a:r>
              <a:rPr lang="en-US" dirty="0" smtClean="0"/>
              <a:t>Texas A&amp;M University School of Law</a:t>
            </a:r>
          </a:p>
          <a:p>
            <a:pPr lvl="1"/>
            <a:endParaRPr lang="en-US" sz="600" dirty="0">
              <a:solidFill>
                <a:srgbClr val="000066"/>
              </a:solidFill>
            </a:endParaRPr>
          </a:p>
          <a:p>
            <a:pPr marL="457200" lvl="1" indent="0">
              <a:buNone/>
            </a:pPr>
            <a:endParaRPr lang="en-US" sz="600" dirty="0" smtClean="0">
              <a:solidFill>
                <a:srgbClr val="000066"/>
              </a:solidFill>
            </a:endParaRPr>
          </a:p>
          <a:p>
            <a:pPr marL="0" indent="0">
              <a:buNone/>
            </a:pPr>
            <a:endParaRPr lang="en-US" dirty="0">
              <a:solidFill>
                <a:srgbClr val="000066"/>
              </a:solidFill>
            </a:endParaRPr>
          </a:p>
        </p:txBody>
      </p:sp>
      <p:sp>
        <p:nvSpPr>
          <p:cNvPr id="2" name="Title 1"/>
          <p:cNvSpPr>
            <a:spLocks noGrp="1"/>
          </p:cNvSpPr>
          <p:nvPr>
            <p:ph type="title"/>
          </p:nvPr>
        </p:nvSpPr>
        <p:spPr>
          <a:xfrm>
            <a:off x="494412" y="226284"/>
            <a:ext cx="8229600" cy="658308"/>
          </a:xfrm>
        </p:spPr>
        <p:txBody>
          <a:bodyPr/>
          <a:lstStyle/>
          <a:p>
            <a:r>
              <a:rPr lang="en-US" sz="3600" dirty="0"/>
              <a:t>Resources at uspto.gov</a:t>
            </a:r>
          </a:p>
        </p:txBody>
      </p:sp>
      <p:sp>
        <p:nvSpPr>
          <p:cNvPr id="6" name="Slide Number Placeholder 5"/>
          <p:cNvSpPr>
            <a:spLocks noGrp="1"/>
          </p:cNvSpPr>
          <p:nvPr>
            <p:ph type="sldNum" sz="quarter" idx="4294967295"/>
          </p:nvPr>
        </p:nvSpPr>
        <p:spPr>
          <a:xfrm>
            <a:off x="6553200" y="5297488"/>
            <a:ext cx="2133600" cy="303212"/>
          </a:xfrm>
          <a:prstGeom prst="rect">
            <a:avLst/>
          </a:prstGeom>
        </p:spPr>
        <p:txBody>
          <a:bodyPr/>
          <a:lstStyle/>
          <a:p>
            <a:fld id="{92DA454B-C859-4892-B9FA-68B588C9F547}" type="slidenum">
              <a:rPr lang="en-US" smtClean="0"/>
              <a:t>57</a:t>
            </a:fld>
            <a:endParaRPr lang="en-US" dirty="0"/>
          </a:p>
        </p:txBody>
      </p:sp>
    </p:spTree>
    <p:extLst>
      <p:ext uri="{BB962C8B-B14F-4D97-AF65-F5344CB8AC3E}">
        <p14:creationId xmlns:p14="http://schemas.microsoft.com/office/powerpoint/2010/main" val="40170238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100" y="1065623"/>
            <a:ext cx="7389628" cy="4383471"/>
          </a:xfrm>
        </p:spPr>
        <p:txBody>
          <a:bodyPr>
            <a:normAutofit fontScale="92500" lnSpcReduction="20000"/>
          </a:bodyPr>
          <a:lstStyle/>
          <a:p>
            <a:r>
              <a:rPr lang="en-US" sz="3400" dirty="0" smtClean="0"/>
              <a:t>Sample amendment/response to Office action</a:t>
            </a:r>
          </a:p>
          <a:p>
            <a:pPr lvl="1"/>
            <a:r>
              <a:rPr lang="en-US" dirty="0">
                <a:hlinkClick r:id="rId3"/>
              </a:rPr>
              <a:t>http://www.uspto.gov/sites/default/files/web/offices/pac/dapp/opla/preognotice/formatrevamdtprac.pdf</a:t>
            </a:r>
            <a:r>
              <a:rPr lang="en-US" dirty="0"/>
              <a:t>.</a:t>
            </a:r>
            <a:br>
              <a:rPr lang="en-US" dirty="0"/>
            </a:br>
            <a:endParaRPr lang="en-US" sz="1300" dirty="0" smtClean="0"/>
          </a:p>
          <a:p>
            <a:r>
              <a:rPr lang="en-US" sz="3400" dirty="0" smtClean="0"/>
              <a:t>Sample 37 CFR 1.4 signatures </a:t>
            </a:r>
          </a:p>
          <a:p>
            <a:pPr lvl="1"/>
            <a:r>
              <a:rPr lang="en-US" dirty="0" smtClean="0">
                <a:hlinkClick r:id="rId4"/>
              </a:rPr>
              <a:t>http</a:t>
            </a:r>
            <a:r>
              <a:rPr lang="en-US" dirty="0">
                <a:hlinkClick r:id="rId4"/>
              </a:rPr>
              <a:t>://</a:t>
            </a:r>
            <a:r>
              <a:rPr lang="en-US" dirty="0" smtClean="0">
                <a:hlinkClick r:id="rId4"/>
              </a:rPr>
              <a:t>www.uspto.gov/web/offices/pac/dapp/opla/preognotice/sigexamples_alt_text.pdf</a:t>
            </a:r>
            <a:endParaRPr lang="en-US" dirty="0" smtClean="0"/>
          </a:p>
          <a:p>
            <a:pPr marL="457200" lvl="1" indent="0">
              <a:buNone/>
            </a:pPr>
            <a:endParaRPr lang="en-US" sz="1300" dirty="0"/>
          </a:p>
          <a:p>
            <a:r>
              <a:rPr lang="en-US" sz="3400" dirty="0" smtClean="0"/>
              <a:t>Amendment practice – see 37 CFR 1.121</a:t>
            </a:r>
          </a:p>
          <a:p>
            <a:pPr marL="0" indent="0">
              <a:buNone/>
            </a:pPr>
            <a:endParaRPr lang="en-US" sz="1300" dirty="0" smtClean="0">
              <a:solidFill>
                <a:srgbClr val="000066"/>
              </a:solidFill>
            </a:endParaRPr>
          </a:p>
        </p:txBody>
      </p:sp>
      <p:sp>
        <p:nvSpPr>
          <p:cNvPr id="2" name="Title 1"/>
          <p:cNvSpPr>
            <a:spLocks noGrp="1"/>
          </p:cNvSpPr>
          <p:nvPr>
            <p:ph type="title"/>
          </p:nvPr>
        </p:nvSpPr>
        <p:spPr>
          <a:xfrm>
            <a:off x="478465" y="276445"/>
            <a:ext cx="8229600" cy="637043"/>
          </a:xfrm>
        </p:spPr>
        <p:txBody>
          <a:bodyPr>
            <a:normAutofit fontScale="90000"/>
          </a:bodyPr>
          <a:lstStyle/>
          <a:p>
            <a:r>
              <a:rPr lang="en-US" sz="3600" dirty="0"/>
              <a:t>Resources at uspto.gov</a:t>
            </a:r>
          </a:p>
        </p:txBody>
      </p:sp>
      <p:sp>
        <p:nvSpPr>
          <p:cNvPr id="6" name="Slide Number Placeholder 5"/>
          <p:cNvSpPr>
            <a:spLocks noGrp="1"/>
          </p:cNvSpPr>
          <p:nvPr>
            <p:ph type="sldNum" sz="quarter" idx="4294967295"/>
          </p:nvPr>
        </p:nvSpPr>
        <p:spPr>
          <a:xfrm>
            <a:off x="6553200" y="5297488"/>
            <a:ext cx="2133600" cy="303212"/>
          </a:xfrm>
          <a:prstGeom prst="rect">
            <a:avLst/>
          </a:prstGeom>
        </p:spPr>
        <p:txBody>
          <a:bodyPr/>
          <a:lstStyle/>
          <a:p>
            <a:fld id="{92DA454B-C859-4892-B9FA-68B588C9F547}" type="slidenum">
              <a:rPr lang="en-US" smtClean="0"/>
              <a:t>58</a:t>
            </a:fld>
            <a:endParaRPr lang="en-US" dirty="0"/>
          </a:p>
        </p:txBody>
      </p:sp>
    </p:spTree>
    <p:extLst>
      <p:ext uri="{BB962C8B-B14F-4D97-AF65-F5344CB8AC3E}">
        <p14:creationId xmlns:p14="http://schemas.microsoft.com/office/powerpoint/2010/main" val="22745702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58" y="1225764"/>
            <a:ext cx="7400260" cy="4305465"/>
          </a:xfrm>
        </p:spPr>
        <p:txBody>
          <a:bodyPr>
            <a:normAutofit fontScale="70000" lnSpcReduction="20000"/>
          </a:bodyPr>
          <a:lstStyle/>
          <a:p>
            <a:r>
              <a:rPr lang="en-US" sz="3100" b="1" i="1" dirty="0" smtClean="0"/>
              <a:t>Pro Se </a:t>
            </a:r>
            <a:r>
              <a:rPr lang="en-US" sz="3100" b="1" dirty="0" smtClean="0"/>
              <a:t>Assistance Program</a:t>
            </a:r>
          </a:p>
          <a:p>
            <a:pPr lvl="1"/>
            <a:r>
              <a:rPr lang="en-US" dirty="0" smtClean="0"/>
              <a:t>T: 866-767-3848 </a:t>
            </a:r>
            <a:r>
              <a:rPr lang="en-US" dirty="0"/>
              <a:t> | </a:t>
            </a:r>
            <a:r>
              <a:rPr lang="en-US" dirty="0" smtClean="0"/>
              <a:t> E: </a:t>
            </a:r>
            <a:r>
              <a:rPr lang="en-US" dirty="0" smtClean="0">
                <a:hlinkClick r:id="rId3"/>
              </a:rPr>
              <a:t>IndependentInventor@uspto.gov</a:t>
            </a:r>
            <a:endParaRPr lang="en-US" dirty="0" smtClean="0"/>
          </a:p>
          <a:p>
            <a:pPr lvl="1"/>
            <a:r>
              <a:rPr lang="en-US" dirty="0" smtClean="0">
                <a:hlinkClick r:id="rId4"/>
              </a:rPr>
              <a:t>http</a:t>
            </a:r>
            <a:r>
              <a:rPr lang="en-US" dirty="0">
                <a:hlinkClick r:id="rId4"/>
              </a:rPr>
              <a:t>://</a:t>
            </a:r>
            <a:r>
              <a:rPr lang="en-US" dirty="0" smtClean="0">
                <a:hlinkClick r:id="rId4"/>
              </a:rPr>
              <a:t>www.uspto.gov/patents-getting-started/using-legal-services/pro-se-assistance-program</a:t>
            </a:r>
            <a:r>
              <a:rPr lang="en-US" dirty="0" smtClean="0"/>
              <a:t> </a:t>
            </a:r>
          </a:p>
          <a:p>
            <a:r>
              <a:rPr lang="en-US" sz="3100" b="1" dirty="0" smtClean="0"/>
              <a:t>Office of Petitions </a:t>
            </a:r>
          </a:p>
          <a:p>
            <a:pPr lvl="1"/>
            <a:r>
              <a:rPr lang="en-US" dirty="0" smtClean="0"/>
              <a:t>T: 571-272-3282</a:t>
            </a:r>
          </a:p>
          <a:p>
            <a:pPr lvl="1"/>
            <a:r>
              <a:rPr lang="en-US" dirty="0">
                <a:hlinkClick r:id="rId5"/>
              </a:rPr>
              <a:t>http://www.uspto.gov/patents-application-process/petitions</a:t>
            </a:r>
            <a:r>
              <a:rPr lang="en-US" dirty="0"/>
              <a:t> </a:t>
            </a:r>
            <a:endParaRPr lang="en-US" dirty="0" smtClean="0"/>
          </a:p>
          <a:p>
            <a:r>
              <a:rPr lang="en-US" sz="3100" b="1" dirty="0" smtClean="0"/>
              <a:t>Application Assistance Unit (AAU)</a:t>
            </a:r>
          </a:p>
          <a:p>
            <a:pPr lvl="1"/>
            <a:r>
              <a:rPr lang="en-US" dirty="0"/>
              <a:t>T</a:t>
            </a:r>
            <a:r>
              <a:rPr lang="en-US" dirty="0" smtClean="0"/>
              <a:t>: 571-272-4000 or 888-786-0101</a:t>
            </a:r>
          </a:p>
          <a:p>
            <a:pPr lvl="1"/>
            <a:r>
              <a:rPr lang="en-US" dirty="0">
                <a:hlinkClick r:id="rId6"/>
              </a:rPr>
              <a:t>http://</a:t>
            </a:r>
            <a:r>
              <a:rPr lang="en-US" dirty="0" smtClean="0">
                <a:hlinkClick r:id="rId6"/>
              </a:rPr>
              <a:t>www.uspto.gov/learning-and-resources/support-centers/application-assistance-unit-aau</a:t>
            </a:r>
            <a:r>
              <a:rPr lang="en-US" dirty="0" smtClean="0"/>
              <a:t> </a:t>
            </a:r>
            <a:endParaRPr lang="en-US" dirty="0"/>
          </a:p>
          <a:p>
            <a:pPr marL="457200" lvl="1" indent="0">
              <a:buNone/>
            </a:pPr>
            <a:endParaRPr lang="en-US" dirty="0">
              <a:solidFill>
                <a:srgbClr val="000066"/>
              </a:solidFill>
            </a:endParaRPr>
          </a:p>
        </p:txBody>
      </p:sp>
      <p:sp>
        <p:nvSpPr>
          <p:cNvPr id="2" name="Title 1"/>
          <p:cNvSpPr>
            <a:spLocks noGrp="1"/>
          </p:cNvSpPr>
          <p:nvPr>
            <p:ph type="title"/>
          </p:nvPr>
        </p:nvSpPr>
        <p:spPr>
          <a:xfrm>
            <a:off x="457200" y="287532"/>
            <a:ext cx="8229600" cy="700839"/>
          </a:xfrm>
        </p:spPr>
        <p:txBody>
          <a:bodyPr/>
          <a:lstStyle/>
          <a:p>
            <a:r>
              <a:rPr lang="en-US" sz="3600" dirty="0" smtClean="0"/>
              <a:t>Other Contacts</a:t>
            </a:r>
            <a:endParaRPr lang="en-US" sz="3600" dirty="0"/>
          </a:p>
        </p:txBody>
      </p:sp>
      <p:sp>
        <p:nvSpPr>
          <p:cNvPr id="6" name="Slide Number Placeholder 5"/>
          <p:cNvSpPr>
            <a:spLocks noGrp="1"/>
          </p:cNvSpPr>
          <p:nvPr>
            <p:ph type="sldNum" sz="quarter" idx="4294967295"/>
          </p:nvPr>
        </p:nvSpPr>
        <p:spPr>
          <a:xfrm>
            <a:off x="6553200" y="5297488"/>
            <a:ext cx="2133600" cy="303212"/>
          </a:xfrm>
          <a:prstGeom prst="rect">
            <a:avLst/>
          </a:prstGeom>
        </p:spPr>
        <p:txBody>
          <a:bodyPr/>
          <a:lstStyle/>
          <a:p>
            <a:fld id="{92DA454B-C859-4892-B9FA-68B588C9F547}" type="slidenum">
              <a:rPr lang="en-US" smtClean="0"/>
              <a:t>59</a:t>
            </a:fld>
            <a:endParaRPr lang="en-US" dirty="0"/>
          </a:p>
        </p:txBody>
      </p:sp>
    </p:spTree>
    <p:extLst>
      <p:ext uri="{BB962C8B-B14F-4D97-AF65-F5344CB8AC3E}">
        <p14:creationId xmlns:p14="http://schemas.microsoft.com/office/powerpoint/2010/main" val="291767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4" descr="http://i1.wp.com/www.ff.org/wp-content/uploads/2013/11/Intellectual-Property-Brain.jpg"/>
          <p:cNvPicPr>
            <a:picLocks noChangeAspect="1" noChangeArrowheads="1"/>
          </p:cNvPicPr>
          <p:nvPr/>
        </p:nvPicPr>
        <p:blipFill>
          <a:blip r:embed="rId2">
            <a:extLst>
              <a:ext uri="{28A0092B-C50C-407E-A947-70E740481C1C}">
                <a14:useLocalDpi xmlns:a14="http://schemas.microsoft.com/office/drawing/2010/main" val="0"/>
              </a:ext>
            </a:extLst>
          </a:blip>
          <a:srcRect l="7919" r="11746" b="4277"/>
          <a:stretch>
            <a:fillRect/>
          </a:stretch>
        </p:blipFill>
        <p:spPr bwMode="auto">
          <a:xfrm>
            <a:off x="2590800" y="2825750"/>
            <a:ext cx="1836738"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2" name="AutoShape 6" descr="data:image/jpeg;base64,/9j/4AAQSkZJRgABAQAAAQABAAD/2wCEAAkGBxQHEhUREhMWFRQXGRoVGBgYFhgeHRcXGBkYGRcYFhcbICghGBolGxcYIzEhJikrLy4uGh8zODMsNygtLisBCgoKDg0OGxAQGywmHyQsKyswNy03Ly0sLCwtNC4uLy4xNzQsLCwsLCwvKzcuNC0sNzcyLDcsLzUuKy0tNyw2LP/AABEIAMsAwAMBIgACEQEDEQH/xAAcAAEAAgIDAQAAAAAAAAAAAAAABgcEBQEDCAL/xABHEAABAwIDBQQFCAYIBwAAAAABAAIDBBEFBiEHEjFBURMiYXEyQoGRoRRSYnKSorHBFSMzU2OCCBYkNHOzwtEXQ3STstLx/8QAGwEBAAIDAQEAAAAAAAAAAAAAAAQFAQMGBwL/xAAyEQEAAQMBBQUHAwUAAAAAAAAAAQIDEQQFEiExkVFxgaHBBhQyQVLR8CKx4RMWQmFi/9oADAMBAAIRAxEAPwC8UREBERAREQEREGFjWKR4LBJUSkhkbd42Fz5AcyunLeOxZjp2VMN9x1xZwsQQbFrh1BC0+1KHtsLqvBm99kgqL/0fqvtKSoiPFk28PqvY233muQWmiIgIiICItOMz0rqv5CJQaixJYL6WF7E8Aba2QbhERAREQEREBERAREQERQvaFnz+pb6cGnMzZt8uIfu7oZueiLEOcd/gSOHHXQJoixMJxKPF4mTwuDo3i7T+RHIjostAREQa7MVJ8vpZ4uO/E9o8y02+NlUH9Heq/XVUfJ8cTx/I54P+YFeConZZB+hccnpeAAmjA+i14LPu2QXsiIgIiINPm3G25dpJal1u43ug+s86MHtcQql2F4U/EquevlJduXbvH15pbuefMCx/nC79vuOGWSChYbhoM0gHEvPdibYcdN428W9FZmRcBGW6KKn9cDek8ZHau+OnsRlv0REYEREBERAREQEREBaHOmWY810zqd+jvSjfb0HjgfLkR0K3yIPPeQszy7P6t9HVgthLt2QG9oncpWdWkWv1FjyXoJjxIAQQQRcEcCDwIPMKE7TcitzXF2kVm1UYO4eUjf3b/wAjyPhdRHY9nR1G/wDRdXdtjuwl+ha8EgwuB4a8PG46IyuZERGBR2HJ1PDiDsTG/wBs5u6W3G5ewBda196wA4qRIgIiIC4c7dFzwC5XDmh4IIuDoR4IKFyDTHPWMy1zxeON3b2PLUinb52bfzaVfa12CYFT4Cwx00TYmuO8Q0cT4+xbFAREQEREBERAREQEREBERAUFz1s2izXI2dkhp5gRvPa2++BaxIuLPFtHX9+lp0iDgCy5RU9n7a2YXOp8PLTa4dPxF+kQ4H6x06Dmgs/Gcep8DbvVMzIgeAc7U/VbxPsUAxbbXS0xIp4JZz1JEbT7Td33VVeEZbrc2PMoDn7x700rjY/zHV3kNB4Kc4VsjjZY1NQ55+bGA0eRcbk+zdVbqtraTTTi5Xx7I4z/AB4tlNqqrk6ZduFS492khaPGR7viA38FzDtwqGnv0kLh0bI9p95DvwUog2fYfCLfJwfFznE+8lcT7PcPmFvk+79Vzm/gVWf3TpM/DV0j7tnu9TqwvbXSVFhPDLCeZFnt94s77qnOCZkpceF6edkh4loPeHm06hVdiGySCS5hnljPIODXt/J3xKgeP5Oq8tntC0lrdRNET3fEkd5nn8VZaXbGj1M7tFfHsnhP8+D4qtVU83qNFQmTdrs+GFsdbeeHQb4/aMHU/vB4cfPgrxwzEYsVibNC8PjcLhwPw8D4KzamUiIgL5kkEQLnEBoFySbAAcSSeAWuzDj0GXITPUP3WjQDm53JrBzKozGcxV+0+b5NTxlsI17IHugX0fUP4Hy4dAbXQSnO22FtOTDh4a88HTu9Ef4bfW+sdPA8t/sphxJ0ck+ISvc2QN7KOQAOHEueQAN29xp4cl9ZF2ZwZZtNKRPUcd4juxn+G3r9I6+SniAiIg0GdcztylT/ACl8T5RvBlm2Fi69i4ngNPiFHcH2v0FfpIZKd38Rtx9plx71PaiBtS0se0OaRYtcAQR4gqAY7sfocRu6HfpnfwyCz2xu5fVIQTnD8ShxNu/DKyRvVjg63nbgspUNW7IK/CXdpSTse4cHMc6J9vO/wuvqDNmO5W0qIJJWD95EXD/ux6D2lGV7otRlTGTmCljqTE6IvGrHciDY2JAuNNDYLKxrEW4RBLUP9GNjnnxsOHtOiMK020Z1NC39H07rPe28zgdWsPBg8Xa36Dz0jOzjIYrgKuqb+r4xRn1/pv8Ao9BzWgyjhj8515fUHeBJnnPXX0fAE2HkFfbWhosBYDQAch4Ll/aHatViPd7U4qmOM9kdnfKTYt54yNaGAAAADgBwHkFyiLhUwREQERfEzS9pDXbriCA617HkbHj5JAr/ADls2jxC81JaOXiY9Ax/l8x3w8Oag+Ss2z5HqHAtcYy7dnhOhuNC5vIPA589BwsRbOWMyHE3yU07RHVQmz2C+64cnx34tOmnK6ju1TKQrozWwj9bGP1gA9Ng5/Wb+F/Bdjsrat6xejS6ueE4xPfy4/OJ+U+nKLctxVG9StzDq6PE4mTRODo3gOaRzBWSqP2F5nNLK7D5HdyS74voyDV7R4OGvmD1V4LsURCM57OmZuqY55aiRrGN3DG1o11ud15PcvpfQ8BwUowbB4cDjENPG2Ng5DmerjxcfErPRAREQEREBERAREQFAdttaaTDHNBsZZGR+y+84e5pU+VXf0gv7lT/APUj/JmQanYrQdjTzTnjJIGD6sY/9nO+CsZRPZbGI8NhtzL3e95Kli8u2tcm5rbtU/VMdOHosbcYogREVc2CIiAiIgrLae92X6ykxGO99WSAesGbp3f5mF4/lCstjxM0EWLXC46EEafBV5tut8lg69v8Oykv+SlmTZTPQ0zjx7JvwFh8ArrV07+zrF2ecTVT4ZzHRpp4VzCl81UDsoYgew7u45s8PgL7zW+QILbdF6YwuubiUMc7PRkY148nC9lSe2+jsaWcfxIj91zP9asXZHVGqwqnv6odH9h7h+S7jZWpnUaS3cq54xPfHDzxlEu07tUwmKIisGsRcXS6DlEuiAiIgIiICrfbzT9rhzH/ALudjvtNez/WrIUT2p0fy3C6kcS1okHmwh35INBsxN8Ng/mH3ipUq/2L1vbUckXOKU2+q8BwP2t/3KwF5ZtW3NGtu0z9Uz14+qytzmmBERQH2IiICIornTOkWW2FgIfUEd2Ma7vR0nQeHErdp9Pc1FyLduMzLFVURGZQXbRioqKiOBpuIWOc4D577aHxDWj7RVrYFR/o+mhiPFkbWnzAF/jdUzkDCH5oru3mJc2NwmlcfWfe7G9OIvbo1Xorzbe5p7VnRUzmaIzPfP5M+MNNrjM1dqt9t0gFPTN5mUu9jY3A/F4+CmexyDsMKg8TI77T3FVRtgxUV9Y2FneEDC2w1777FwA66MCvnK+G/oekgp+ccbWn61u98brqth2ZtaG3FXOcz1nMeSNenNctoq+2g5BqM0TCWGsMbd3dMTi/c8xum1zzuOSsFFbNSiX7Dal+pqYCfFr10/8AA6q/e0/ud/sr8RBRdHsZraRwMdVFEfnMMjSPEbtld1HE6CNjXv33NaA55Ft4gWLrDhc6ruRAREQEREBY+IUoropIjwexzD5OBH5rIRB5+2LTmkqaiB+jnMFx0fE5wI++73K4FUGG2w7McrG6B00o+20yH4q31597TWt3W731UxPp6J2nn9IiIuebxajHsyU2AC88oa7iGDV58mjW3itNtHzb/VyIRxf3iUHd+g0aF599h436KqMAy9VZulc5tzreSZ97AnqfWPgPgr/Zuxqb1r3nU1btvzn7R+7TXdxO7TzSDMW1Gevuymb2DPnGxkPt9Fvsv5rVZYyTU5ld2jt6OIm7pZAbu6loOrz48PFWblvZ5S4LZ7h28vzngWB+izgPbcqXqVd23p9LRNrQUY/6n8zPj0fMWpq41ywMDwiLA4WwQts0c+bjzc48yVr855lZlqAvJBldcRM5ud1t80XBPs6r6zVmmDLUe9IbyEHcjB7zv9m+JVOU8NXtErQBq93E2O5DH1PRvxJUfZOybmuu/wBe/nczmc86p/Ocs3LkURiG22TZedmWv7eW7o4HCaRx9eUklgPU7wLvZ4r0WtRlbL8WWadtNDwGrnHi959JzvE/DRZTcXgdMaYTR9sBcx743rfV4r0Hkgs1ERAREQEREBERAREQFwTbUrlV1tizk3Aqc0sbv187SDY/s4uDnHoTwHtPJBXuUpv6w44+pbqzflmB+hqxh8CWkK5lB9lmWTgsBnkBE0wGh9SMatbbkTe59nRTheb7f1dOo1c7nKmN3pz85WFmndpERFStqn9pGFy4xi0cDL/rI2BpsbNbd2+7yGqtfDaBmGRNhiaGsYLAfmepPVd+4L71he1r21t0v0WlzVmeHLMe/IbvdfcjB7zyPwaLi58VaXdVe1tFrS26fhjGI+c9vTpxa4piiZqlta6tjw9hkle2Ng4ucbD/AO+CrLM+1XjHRN8DK8f+DPzPuUcjixDaTUWaN4N15iKEH8/eSrbydstpcv2kl/tE/HeeBuNP0GfmbnyXT7O9m7VqIr1H6quz/GPv+3+keu/M8IVflfZ/W5yf8omLoo3G5mlB3n/4bTxHjoOl1e2WsuQZZi7GnZuji5x1c89Xu5n4dFt0XTRERGIRsiq/afs5dizzXURIqBq5gNi8t9F0bvVkAHt04c7QRZFM5G2sOpnfJsTuLd0TFpDmkaETt438beY5q44pWztDmkOaRcEEEEHgQRxChmf9ncOax2rLRVI4SAaP+jKOY6HiPLRVdlrNNZs3nNLVRuMN+9EeQ/eQO4EHpwPgUZeh0WLhmIR4rEyeFwfG8bzSOY/IrKRgREQEREBERAXn3NjmnMX9pt2Xaxgb3Dd3BuXvy7T2K/55m07S97g1rQS5xNgANSSTwCp3bll75Y2LEobPZuhkpbqC06xyAji3Ugnxb4r4uUb9E0ZxmJjqzE4lYiKAbOc8NxRjaWocGztAa1xOkoHDU+vpqOfHqp+vKdXpLmluzauRxjzjthZU1RVGYERFGfTW5hxmPAYHzyHRo7ovq5x9Fo8yqjyzgtRtLrXyTOLY22Mr2jRjdd2OO+l+PxJXbtlxd09SINdyFm9bq94uSfICw8z1V35Oy+zLVJHTtAuBd5+dIR3nHrrp5AL0H2e2dTYsReq+KuM90fKPHnKFfuZnDPwjC4sGibDAwMjbwA/EnmT1KzERdCjiIiAiIgLUZky3T5lj7Kpj3gPRcNHNPVrhqFt0QazLmCR5dp2U0O8WMvYuNySSSSTYcz0WzREBERAREQEREGozfh7sVoqiCP03xua3xNtB7eCqjZHnFjWOwuuIEbu7F2mgu7R0D78NeHiSOik+ec5y5RxKn7TWjkjIc0DUEO7zx1c27dOhUZ2sZH+VXxOiAkikG/K1mt7/APNZb0gRx9/VGWnz/symy84zUrXzU176Xc+HmN4DVzR87iOfVYmXNpdThYDJgKiMad42ePJ/PyI9oW0yLtYlwcCCrBnhFg14/aMHjf8AaNt7fPlNZsNwLPR3muiEx+Y/spderNN72ghR9TpLOpp3LtMTH5y+cPqmqaeTAodp9DUjvmSI9HMJt7W3CyZto2HxC/bF3g1jifwWLNsPpnfs6ucD6Qjd8Q1q+INh0IPfrJSOe6xjT7zvW9ypJ9mNHM5iausfZt94qVtnrHBm+oDoIXA7vZNAF3yG5t3Rz1sAF6epQ5rGh3pbo3vO2vxWgyxkejyx3oIrycDI87z/AGE+j5ABSRX1izRZtxbo5RwhoqnM5ERFtYEREBERAREQEREBERAREQEREEX2h5Tbm6lMQIbKw78TjydaxafouGh9h5KncmZ5qciyGlqY3Oha4h8TtHxHmYydLeHA8QevoiQEggGxsbHoeRVJwY9h+0mNkeIWpK0ABswIDXE8gXaWv6jj5FGW3rMoYVtAvPQziKbi5rLcTwMsB1brzFr+KhWNbJMQob7kbKhvWNwB+w+3wJX1jmy7EMEd2kA7do1a+F1ngdd24d9klYEGc8WwQ7jpp2kerNGdPMSNugw2YfiuHHdbFiEfKzWVNj5bo3Tx5Le5dwrHa6Zm4ayGxF3zmRrWi+pLJPT8rG6+I9rGKSd1sjHHwgaT7grtyRWVVfRxy1rAyd1yWhpb3bncu06tdu2uEG+RERgREQEREBERAREQEREBERAREQEREBVNnfZD+kpX1FE9rHPJc+J/o7x1JY4ejcnUWKtlEFT5NyVjGDENNcyKIeoLzC30WvAAVpmASNAeA+w4kDU8zbku1EHRFRRwm7Y2NPUNAPvAXeiICIiAiIgIiICIiAiIgIiICIiD/9k="/>
          <p:cNvSpPr>
            <a:spLocks noChangeAspect="1" noChangeArrowheads="1"/>
          </p:cNvSpPr>
          <p:nvPr/>
        </p:nvSpPr>
        <p:spPr bwMode="auto">
          <a:xfrm>
            <a:off x="0" y="-320146"/>
            <a:ext cx="3048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81923" name="Picture 10" descr="C:\Users\cortizrodriguez\AppData\Local\Microsoft\Windows\Temporary Internet Files\Content.IE5\4MFTELY0\MC900415144[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1441979"/>
            <a:ext cx="2105025"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4" name="Picture 14" descr="C:\Users\cortizrodriguez\AppData\Local\Microsoft\Windows\Temporary Internet Files\Content.IE5\1NYFCU2A\MC900383582[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0500" y="1254125"/>
            <a:ext cx="12509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8" descr="C:\Users\cortizrodriguez\AppData\Local\Microsoft\Windows\Temporary Internet Files\Content.IE5\U58LME9Z\MP90044236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8726" y="1441979"/>
            <a:ext cx="2708275"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6" name="Picture 10" descr="C:\Users\cortizrodriguez\AppData\Local\Microsoft\Windows\Temporary Internet Files\Content.IE5\U58LME9Z\MC900441314[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9075" y="3090333"/>
            <a:ext cx="1524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7" name="Picture 11" descr="C:\Users\cortizrodriguez\AppData\Local\Microsoft\Windows\Temporary Internet Files\Content.IE5\4MFTELY0\MC900310498[1].w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0775" y="3365500"/>
            <a:ext cx="1462088"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4591050" y="0"/>
            <a:ext cx="0" cy="5651500"/>
          </a:xfrm>
          <a:prstGeom prst="line">
            <a:avLst/>
          </a:prstGeom>
          <a:ln w="57150"/>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990601" y="4716199"/>
            <a:ext cx="2864186" cy="707886"/>
          </a:xfrm>
          <a:prstGeom prst="rect">
            <a:avLst/>
          </a:prstGeom>
        </p:spPr>
        <p:txBody>
          <a:bodyPr wrap="none">
            <a:spAutoFit/>
          </a:bodyPr>
          <a:lstStyle/>
          <a:p>
            <a:pPr>
              <a:defRPr/>
            </a:pPr>
            <a:r>
              <a:rPr lang="en-US" sz="4000" b="1" u="sng" dirty="0">
                <a:solidFill>
                  <a:schemeClr val="tx2"/>
                </a:solidFill>
                <a:effectLst>
                  <a:outerShdw blurRad="38100" dist="38100" dir="2700000" algn="tl">
                    <a:srgbClr val="000000">
                      <a:alpha val="43137"/>
                    </a:srgbClr>
                  </a:outerShdw>
                </a:effectLst>
              </a:rPr>
              <a:t>Intellectual</a:t>
            </a:r>
          </a:p>
        </p:txBody>
      </p:sp>
      <p:sp>
        <p:nvSpPr>
          <p:cNvPr id="13" name="Rectangle 12"/>
          <p:cNvSpPr/>
          <p:nvPr/>
        </p:nvSpPr>
        <p:spPr>
          <a:xfrm>
            <a:off x="5532438" y="4716199"/>
            <a:ext cx="2300630" cy="707886"/>
          </a:xfrm>
          <a:prstGeom prst="rect">
            <a:avLst/>
          </a:prstGeom>
        </p:spPr>
        <p:txBody>
          <a:bodyPr wrap="none">
            <a:spAutoFit/>
          </a:bodyPr>
          <a:lstStyle/>
          <a:p>
            <a:pPr>
              <a:defRPr/>
            </a:pPr>
            <a:r>
              <a:rPr lang="en-US" sz="4000" b="1" u="sng" dirty="0">
                <a:solidFill>
                  <a:schemeClr val="tx2"/>
                </a:solidFill>
                <a:effectLst>
                  <a:outerShdw blurRad="38100" dist="38100" dir="2700000" algn="tl">
                    <a:srgbClr val="000000">
                      <a:alpha val="43137"/>
                    </a:srgbClr>
                  </a:outerShdw>
                </a:effectLst>
              </a:rPr>
              <a:t>Property</a:t>
            </a:r>
          </a:p>
        </p:txBody>
      </p:sp>
    </p:spTree>
    <p:extLst>
      <p:ext uri="{BB962C8B-B14F-4D97-AF65-F5344CB8AC3E}">
        <p14:creationId xmlns:p14="http://schemas.microsoft.com/office/powerpoint/2010/main" val="260742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PPTBF7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745" y="587823"/>
            <a:ext cx="4343777" cy="541067"/>
          </a:xfrm>
          <a:prstGeom prst="rect">
            <a:avLst/>
          </a:prstGeom>
        </p:spPr>
      </p:pic>
      <p:sp>
        <p:nvSpPr>
          <p:cNvPr id="8" name="TextBox 7"/>
          <p:cNvSpPr txBox="1"/>
          <p:nvPr/>
        </p:nvSpPr>
        <p:spPr>
          <a:xfrm>
            <a:off x="1822450" y="1900031"/>
            <a:ext cx="5499100" cy="1107996"/>
          </a:xfrm>
          <a:prstGeom prst="rect">
            <a:avLst/>
          </a:prstGeom>
          <a:noFill/>
        </p:spPr>
        <p:txBody>
          <a:bodyPr wrap="square" rtlCol="0">
            <a:spAutoFit/>
          </a:bodyPr>
          <a:lstStyle/>
          <a:p>
            <a:pPr algn="ctr"/>
            <a:r>
              <a:rPr lang="en-US" sz="6600" dirty="0" smtClean="0">
                <a:latin typeface="Segoe UI Semibold" panose="020B0702040204020203" pitchFamily="34" charset="0"/>
              </a:rPr>
              <a:t>Thank You!</a:t>
            </a:r>
            <a:endParaRPr lang="en-US" sz="6600" dirty="0">
              <a:latin typeface="Segoe UI Semibold" panose="020B0702040204020203" pitchFamily="34" charset="0"/>
            </a:endParaRPr>
          </a:p>
        </p:txBody>
      </p:sp>
      <p:sp>
        <p:nvSpPr>
          <p:cNvPr id="9" name="TextBox 8"/>
          <p:cNvSpPr txBox="1"/>
          <p:nvPr/>
        </p:nvSpPr>
        <p:spPr>
          <a:xfrm>
            <a:off x="61784" y="3482606"/>
            <a:ext cx="8964827" cy="1569660"/>
          </a:xfrm>
          <a:prstGeom prst="rect">
            <a:avLst/>
          </a:prstGeom>
          <a:noFill/>
        </p:spPr>
        <p:txBody>
          <a:bodyPr wrap="square" rtlCol="0">
            <a:spAutoFit/>
          </a:bodyPr>
          <a:lstStyle/>
          <a:p>
            <a:pPr algn="ctr"/>
            <a:r>
              <a:rPr lang="en-US" sz="2000" dirty="0" smtClean="0">
                <a:solidFill>
                  <a:schemeClr val="tx1">
                    <a:lumMod val="50000"/>
                    <a:lumOff val="50000"/>
                  </a:schemeClr>
                </a:solidFill>
              </a:rPr>
              <a:t>Taylor Elfervig </a:t>
            </a:r>
            <a:endParaRPr lang="en-US" sz="2000" dirty="0">
              <a:solidFill>
                <a:schemeClr val="tx1">
                  <a:lumMod val="50000"/>
                  <a:lumOff val="50000"/>
                </a:schemeClr>
              </a:solidFill>
            </a:endParaRPr>
          </a:p>
          <a:p>
            <a:pPr algn="ctr"/>
            <a:r>
              <a:rPr lang="en-US" sz="2000" dirty="0" smtClean="0">
                <a:solidFill>
                  <a:schemeClr val="tx1">
                    <a:lumMod val="50000"/>
                    <a:lumOff val="50000"/>
                  </a:schemeClr>
                </a:solidFill>
              </a:rPr>
              <a:t>USPTO – Texas Regional Office</a:t>
            </a:r>
          </a:p>
          <a:p>
            <a:pPr algn="ctr"/>
            <a:endParaRPr lang="en-US" sz="2000" dirty="0" smtClean="0">
              <a:solidFill>
                <a:schemeClr val="tx1">
                  <a:lumMod val="50000"/>
                  <a:lumOff val="50000"/>
                </a:schemeClr>
              </a:solidFill>
              <a:hlinkClick r:id="rId4"/>
            </a:endParaRPr>
          </a:p>
          <a:p>
            <a:pPr algn="ctr"/>
            <a:r>
              <a:rPr lang="en-US" sz="2000" dirty="0" smtClean="0">
                <a:solidFill>
                  <a:schemeClr val="tx1">
                    <a:lumMod val="50000"/>
                    <a:lumOff val="50000"/>
                  </a:schemeClr>
                </a:solidFill>
                <a:hlinkClick r:id="rId4"/>
              </a:rPr>
              <a:t>TexasRegionalOffice@USPTO.GOV</a:t>
            </a:r>
            <a:endParaRPr lang="en-US" sz="2000" dirty="0" smtClean="0">
              <a:solidFill>
                <a:schemeClr val="tx1">
                  <a:lumMod val="50000"/>
                  <a:lumOff val="50000"/>
                </a:schemeClr>
              </a:solidFill>
            </a:endParaRPr>
          </a:p>
          <a:p>
            <a:pPr algn="ctr"/>
            <a:endParaRPr lang="en-US" sz="1600" dirty="0">
              <a:solidFill>
                <a:schemeClr val="tx1">
                  <a:lumMod val="50000"/>
                  <a:lumOff val="50000"/>
                </a:schemeClr>
              </a:solidFill>
            </a:endParaRPr>
          </a:p>
        </p:txBody>
      </p:sp>
    </p:spTree>
    <p:extLst>
      <p:ext uri="{BB962C8B-B14F-4D97-AF65-F5344CB8AC3E}">
        <p14:creationId xmlns:p14="http://schemas.microsoft.com/office/powerpoint/2010/main" val="30621013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3889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dirty="0" smtClean="0">
                <a:latin typeface="Calibri" charset="0"/>
              </a:rPr>
              <a:t>What is Intellectual </a:t>
            </a:r>
            <a:r>
              <a:rPr lang="en-US" dirty="0">
                <a:latin typeface="Calibri" charset="0"/>
              </a:rPr>
              <a:t>Property (IP</a:t>
            </a:r>
            <a:r>
              <a:rPr lang="en-US" dirty="0" smtClean="0">
                <a:latin typeface="Calibri" charset="0"/>
              </a:rPr>
              <a:t>)?</a:t>
            </a:r>
            <a:endParaRPr lang="en-US" dirty="0">
              <a:latin typeface="Calibri" charset="0"/>
            </a:endParaRPr>
          </a:p>
        </p:txBody>
      </p:sp>
      <p:sp>
        <p:nvSpPr>
          <p:cNvPr id="16386" name="Content Placeholder 2"/>
          <p:cNvSpPr>
            <a:spLocks noGrp="1"/>
          </p:cNvSpPr>
          <p:nvPr>
            <p:ph idx="1"/>
          </p:nvPr>
        </p:nvSpPr>
        <p:spPr>
          <a:xfrm>
            <a:off x="1524000" y="1270000"/>
            <a:ext cx="5257800" cy="3771636"/>
          </a:xfrm>
        </p:spPr>
        <p:txBody>
          <a:bodyPr>
            <a:normAutofit lnSpcReduction="10000"/>
          </a:bodyPr>
          <a:lstStyle/>
          <a:p>
            <a:pPr marL="746125" indent="-746125">
              <a:buFont typeface="Calibri" charset="0"/>
              <a:buAutoNum type="arabicPeriod"/>
            </a:pPr>
            <a:r>
              <a:rPr lang="en-US" sz="5400" dirty="0">
                <a:latin typeface="Calibri" charset="0"/>
              </a:rPr>
              <a:t>Patents</a:t>
            </a:r>
          </a:p>
          <a:p>
            <a:pPr marL="746125" indent="-746125">
              <a:buFont typeface="Calibri" charset="0"/>
              <a:buAutoNum type="arabicPeriod"/>
            </a:pPr>
            <a:r>
              <a:rPr lang="en-US" sz="5400" dirty="0">
                <a:latin typeface="Calibri" charset="0"/>
              </a:rPr>
              <a:t>Trademarks</a:t>
            </a:r>
          </a:p>
          <a:p>
            <a:pPr marL="746125" indent="-746125">
              <a:buFont typeface="Calibri" charset="0"/>
              <a:buAutoNum type="arabicPeriod"/>
            </a:pPr>
            <a:r>
              <a:rPr lang="en-US" sz="5400" dirty="0">
                <a:latin typeface="Calibri" charset="0"/>
              </a:rPr>
              <a:t>Copyrights</a:t>
            </a:r>
          </a:p>
          <a:p>
            <a:pPr marL="746125" indent="-746125">
              <a:buFont typeface="Calibri" charset="0"/>
              <a:buAutoNum type="arabicPeriod"/>
            </a:pPr>
            <a:r>
              <a:rPr lang="en-US" sz="5400" dirty="0">
                <a:latin typeface="Calibri" charset="0"/>
              </a:rPr>
              <a:t>Trade Secrets</a:t>
            </a:r>
          </a:p>
        </p:txBody>
      </p:sp>
    </p:spTree>
    <p:extLst>
      <p:ext uri="{BB962C8B-B14F-4D97-AF65-F5344CB8AC3E}">
        <p14:creationId xmlns:p14="http://schemas.microsoft.com/office/powerpoint/2010/main" val="4035337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 calcmode="lin" valueType="num">
                                      <p:cBhvr additive="base">
                                        <p:cTn id="7" dur="500" fill="hold"/>
                                        <p:tgtEl>
                                          <p:spTgt spid="163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6">
                                            <p:txEl>
                                              <p:pRg st="1" end="1"/>
                                            </p:txEl>
                                          </p:spTgt>
                                        </p:tgtEl>
                                        <p:attrNameLst>
                                          <p:attrName>style.visibility</p:attrName>
                                        </p:attrNameLst>
                                      </p:cBhvr>
                                      <p:to>
                                        <p:strVal val="visible"/>
                                      </p:to>
                                    </p:set>
                                    <p:anim calcmode="lin" valueType="num">
                                      <p:cBhvr additive="base">
                                        <p:cTn id="13" dur="5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6">
                                            <p:txEl>
                                              <p:pRg st="2" end="2"/>
                                            </p:txEl>
                                          </p:spTgt>
                                        </p:tgtEl>
                                        <p:attrNameLst>
                                          <p:attrName>style.visibility</p:attrName>
                                        </p:attrNameLst>
                                      </p:cBhvr>
                                      <p:to>
                                        <p:strVal val="visible"/>
                                      </p:to>
                                    </p:set>
                                    <p:anim calcmode="lin" valueType="num">
                                      <p:cBhvr additive="base">
                                        <p:cTn id="19" dur="5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6">
                                            <p:txEl>
                                              <p:pRg st="3" end="3"/>
                                            </p:txEl>
                                          </p:spTgt>
                                        </p:tgtEl>
                                        <p:attrNameLst>
                                          <p:attrName>style.visibility</p:attrName>
                                        </p:attrNameLst>
                                      </p:cBhvr>
                                      <p:to>
                                        <p:strVal val="visible"/>
                                      </p:to>
                                    </p:set>
                                    <p:anim calcmode="lin" valueType="num">
                                      <p:cBhvr additive="base">
                                        <p:cTn id="25" dur="500" fill="hold"/>
                                        <p:tgtEl>
                                          <p:spTgt spid="1638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349141" y="320909"/>
            <a:ext cx="8055089" cy="5318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prstClr val="black"/>
                </a:solidFill>
                <a:latin typeface="Arial" panose="020B0604020202020204" pitchFamily="34" charset="0"/>
                <a:cs typeface="Arial" panose="020B0604020202020204" pitchFamily="34" charset="0"/>
              </a:rPr>
              <a:t>Overview of Intellectual Property</a:t>
            </a:r>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188" y="4896341"/>
            <a:ext cx="1084811" cy="818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6685" y="5071736"/>
            <a:ext cx="1603375" cy="560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5" descr="Coca Cola bott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1308" y="5026096"/>
            <a:ext cx="263793" cy="662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6" descr="boo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5712" y="4980455"/>
            <a:ext cx="1512888" cy="652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9" descr="skd182667sd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78680" y="5090035"/>
            <a:ext cx="1225550" cy="4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nvPr>
        </p:nvGraphicFramePr>
        <p:xfrm>
          <a:off x="349141" y="892515"/>
          <a:ext cx="8529044" cy="4003824"/>
        </p:xfrm>
        <a:graphic>
          <a:graphicData uri="http://schemas.openxmlformats.org/drawingml/2006/table">
            <a:tbl>
              <a:tblPr firstRow="1" bandRow="1">
                <a:tableStyleId>{5C22544A-7EE6-4342-B048-85BDC9FD1C3A}</a:tableStyleId>
              </a:tblPr>
              <a:tblGrid>
                <a:gridCol w="1324901"/>
                <a:gridCol w="2484187"/>
                <a:gridCol w="2401381"/>
                <a:gridCol w="2318575"/>
              </a:tblGrid>
              <a:tr h="468675">
                <a:tc>
                  <a:txBody>
                    <a:bodyPr/>
                    <a:lstStyle/>
                    <a:p>
                      <a:pPr algn="l"/>
                      <a:endParaRPr lang="en-US" sz="1500" dirty="0">
                        <a:latin typeface="Whitney Medium"/>
                      </a:endParaRPr>
                    </a:p>
                  </a:txBody>
                  <a:tcPr marT="38100" marB="38100"/>
                </a:tc>
                <a:tc>
                  <a:txBody>
                    <a:bodyPr/>
                    <a:lstStyle/>
                    <a:p>
                      <a:pPr algn="l"/>
                      <a:r>
                        <a:rPr lang="en-US" sz="1500" dirty="0" smtClean="0">
                          <a:latin typeface="Whitney Medium"/>
                        </a:rPr>
                        <a:t>What’s Protected?</a:t>
                      </a:r>
                      <a:endParaRPr lang="en-US" sz="1500" dirty="0">
                        <a:latin typeface="Whitney Medium"/>
                      </a:endParaRPr>
                    </a:p>
                  </a:txBody>
                  <a:tcPr marT="38100" marB="38100"/>
                </a:tc>
                <a:tc>
                  <a:txBody>
                    <a:bodyPr/>
                    <a:lstStyle/>
                    <a:p>
                      <a:pPr algn="l"/>
                      <a:r>
                        <a:rPr lang="en-US" sz="1500" dirty="0" smtClean="0">
                          <a:latin typeface="Whitney Medium"/>
                        </a:rPr>
                        <a:t>Examples</a:t>
                      </a:r>
                      <a:endParaRPr lang="en-US" sz="1500" dirty="0">
                        <a:latin typeface="Whitney Medium"/>
                      </a:endParaRPr>
                    </a:p>
                  </a:txBody>
                  <a:tcPr marT="38100" marB="38100"/>
                </a:tc>
                <a:tc>
                  <a:txBody>
                    <a:bodyPr/>
                    <a:lstStyle/>
                    <a:p>
                      <a:pPr algn="l"/>
                      <a:r>
                        <a:rPr lang="en-US" sz="1500" dirty="0" smtClean="0">
                          <a:latin typeface="Whitney Medium"/>
                        </a:rPr>
                        <a:t>Protection</a:t>
                      </a:r>
                      <a:r>
                        <a:rPr lang="en-US" sz="1500" baseline="0" dirty="0" smtClean="0">
                          <a:latin typeface="Whitney Medium"/>
                        </a:rPr>
                        <a:t> Lasts for:</a:t>
                      </a:r>
                      <a:endParaRPr lang="en-US" sz="1500" dirty="0">
                        <a:latin typeface="Whitney Medium"/>
                      </a:endParaRPr>
                    </a:p>
                  </a:txBody>
                  <a:tcPr marT="38100" marB="38100"/>
                </a:tc>
              </a:tr>
              <a:tr h="656145">
                <a:tc>
                  <a:txBody>
                    <a:bodyPr/>
                    <a:lstStyle/>
                    <a:p>
                      <a:pPr algn="l"/>
                      <a:r>
                        <a:rPr lang="en-US" sz="1000" dirty="0" smtClean="0">
                          <a:latin typeface="Arial" panose="020B0604020202020204" pitchFamily="34" charset="0"/>
                          <a:cs typeface="Arial" panose="020B0604020202020204" pitchFamily="34" charset="0"/>
                        </a:rPr>
                        <a:t>Utility Patent</a:t>
                      </a:r>
                      <a:endParaRPr lang="en-US" sz="1000" dirty="0">
                        <a:latin typeface="Arial" panose="020B0604020202020204" pitchFamily="34" charset="0"/>
                        <a:cs typeface="Arial" panose="020B0604020202020204" pitchFamily="34" charset="0"/>
                      </a:endParaRPr>
                    </a:p>
                  </a:txBody>
                  <a:tcPr marT="38100" marB="38100"/>
                </a:tc>
                <a:tc>
                  <a:txBody>
                    <a:bodyPr/>
                    <a:lstStyle/>
                    <a:p>
                      <a:pPr algn="l"/>
                      <a:r>
                        <a:rPr lang="en-US" sz="1000" dirty="0" smtClean="0">
                          <a:latin typeface="Arial" panose="020B0604020202020204" pitchFamily="34" charset="0"/>
                          <a:cs typeface="Arial" panose="020B0604020202020204" pitchFamily="34" charset="0"/>
                        </a:rPr>
                        <a:t>Inventions</a:t>
                      </a:r>
                      <a:endParaRPr lang="en-US" sz="1000" dirty="0">
                        <a:latin typeface="Arial" panose="020B0604020202020204" pitchFamily="34" charset="0"/>
                        <a:cs typeface="Arial" panose="020B0604020202020204" pitchFamily="34" charset="0"/>
                      </a:endParaRPr>
                    </a:p>
                  </a:txBody>
                  <a:tcPr marT="38100" marB="38100"/>
                </a:tc>
                <a:tc>
                  <a:txBody>
                    <a:bodyPr/>
                    <a:lstStyle/>
                    <a:p>
                      <a:pPr algn="l"/>
                      <a:r>
                        <a:rPr lang="en-US" sz="1000" dirty="0" smtClean="0">
                          <a:latin typeface="Arial" panose="020B0604020202020204" pitchFamily="34" charset="0"/>
                          <a:cs typeface="Arial" panose="020B0604020202020204" pitchFamily="34" charset="0"/>
                        </a:rPr>
                        <a:t>iPod, chemical</a:t>
                      </a:r>
                      <a:r>
                        <a:rPr lang="en-US" sz="1000" baseline="0" dirty="0" smtClean="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fertilizer, process of manipulating genetic traits in mice</a:t>
                      </a:r>
                      <a:endParaRPr lang="en-US" sz="1000" dirty="0">
                        <a:latin typeface="Arial" panose="020B0604020202020204" pitchFamily="34" charset="0"/>
                        <a:cs typeface="Arial" panose="020B0604020202020204" pitchFamily="34" charset="0"/>
                      </a:endParaRPr>
                    </a:p>
                  </a:txBody>
                  <a:tcPr marT="38100" marB="38100"/>
                </a:tc>
                <a:tc>
                  <a:txBody>
                    <a:bodyPr/>
                    <a:lstStyle/>
                    <a:p>
                      <a:pPr algn="l"/>
                      <a:r>
                        <a:rPr lang="en-US" sz="1000" dirty="0" smtClean="0">
                          <a:latin typeface="Arial" panose="020B0604020202020204" pitchFamily="34" charset="0"/>
                          <a:cs typeface="Arial" panose="020B0604020202020204" pitchFamily="34" charset="0"/>
                        </a:rPr>
                        <a:t>20 years from the date of filing regular patent application</a:t>
                      </a:r>
                      <a:endParaRPr lang="en-US" sz="1000" dirty="0">
                        <a:latin typeface="Arial" panose="020B0604020202020204" pitchFamily="34" charset="0"/>
                        <a:cs typeface="Arial" panose="020B0604020202020204" pitchFamily="34" charset="0"/>
                      </a:endParaRPr>
                    </a:p>
                  </a:txBody>
                  <a:tcPr marT="38100" marB="38100"/>
                </a:tc>
              </a:tr>
              <a:tr h="468675">
                <a:tc>
                  <a:txBody>
                    <a:bodyPr/>
                    <a:lstStyle/>
                    <a:p>
                      <a:pPr algn="l"/>
                      <a:r>
                        <a:rPr lang="en-US" sz="1000" dirty="0" smtClean="0">
                          <a:latin typeface="Arial" panose="020B0604020202020204" pitchFamily="34" charset="0"/>
                          <a:cs typeface="Arial" panose="020B0604020202020204" pitchFamily="34" charset="0"/>
                        </a:rPr>
                        <a:t>Design Patent</a:t>
                      </a:r>
                      <a:endParaRPr lang="en-US" sz="1000" dirty="0">
                        <a:latin typeface="Arial" panose="020B0604020202020204" pitchFamily="34" charset="0"/>
                        <a:cs typeface="Arial" panose="020B0604020202020204" pitchFamily="34" charset="0"/>
                      </a:endParaRPr>
                    </a:p>
                  </a:txBody>
                  <a:tcPr marT="38100" marB="38100"/>
                </a:tc>
                <a:tc>
                  <a:txBody>
                    <a:bodyPr/>
                    <a:lstStyle/>
                    <a:p>
                      <a:pPr algn="l"/>
                      <a:r>
                        <a:rPr lang="en-US" sz="1000" dirty="0" smtClean="0">
                          <a:latin typeface="Arial" panose="020B0604020202020204" pitchFamily="34" charset="0"/>
                          <a:cs typeface="Arial" panose="020B0604020202020204" pitchFamily="34" charset="0"/>
                        </a:rPr>
                        <a:t>Ornamental (non functional)</a:t>
                      </a:r>
                      <a:r>
                        <a:rPr lang="en-US" sz="1000" baseline="0" dirty="0" smtClean="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designs</a:t>
                      </a:r>
                      <a:endParaRPr lang="en-US" sz="1000" dirty="0">
                        <a:latin typeface="Arial" panose="020B0604020202020204" pitchFamily="34" charset="0"/>
                        <a:cs typeface="Arial" panose="020B0604020202020204" pitchFamily="34" charset="0"/>
                      </a:endParaRPr>
                    </a:p>
                  </a:txBody>
                  <a:tcPr marT="38100" marB="38100"/>
                </a:tc>
                <a:tc>
                  <a:txBody>
                    <a:bodyPr/>
                    <a:lstStyle/>
                    <a:p>
                      <a:pPr algn="l"/>
                      <a:r>
                        <a:rPr lang="en-US" sz="1000" dirty="0" smtClean="0">
                          <a:latin typeface="Arial" panose="020B0604020202020204" pitchFamily="34" charset="0"/>
                          <a:cs typeface="Arial" panose="020B0604020202020204" pitchFamily="34" charset="0"/>
                        </a:rPr>
                        <a:t>Unique shape of</a:t>
                      </a:r>
                      <a:r>
                        <a:rPr lang="en-US" sz="1000" baseline="0" dirty="0" smtClean="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electric guitar, design for a</a:t>
                      </a:r>
                      <a:r>
                        <a:rPr lang="en-US" sz="1000" baseline="0" dirty="0" smtClean="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lamp</a:t>
                      </a:r>
                      <a:endParaRPr lang="en-US" sz="1000" dirty="0">
                        <a:latin typeface="Arial" panose="020B0604020202020204" pitchFamily="34" charset="0"/>
                        <a:cs typeface="Arial" panose="020B0604020202020204" pitchFamily="34" charset="0"/>
                      </a:endParaRPr>
                    </a:p>
                  </a:txBody>
                  <a:tcPr marT="38100" marB="38100"/>
                </a:tc>
                <a:tc>
                  <a:txBody>
                    <a:bodyPr/>
                    <a:lstStyle/>
                    <a:p>
                      <a:pPr algn="l"/>
                      <a:r>
                        <a:rPr lang="en-US" sz="1000" dirty="0" smtClean="0">
                          <a:latin typeface="Arial" panose="020B0604020202020204" pitchFamily="34" charset="0"/>
                          <a:cs typeface="Arial" panose="020B0604020202020204" pitchFamily="34" charset="0"/>
                        </a:rPr>
                        <a:t>14 years</a:t>
                      </a:r>
                      <a:endParaRPr lang="en-US" sz="1000" dirty="0">
                        <a:latin typeface="Arial" panose="020B0604020202020204" pitchFamily="34" charset="0"/>
                        <a:cs typeface="Arial" panose="020B0604020202020204" pitchFamily="34" charset="0"/>
                      </a:endParaRPr>
                    </a:p>
                  </a:txBody>
                  <a:tcPr marT="38100" marB="38100"/>
                </a:tc>
              </a:tr>
              <a:tr h="803443">
                <a:tc>
                  <a:txBody>
                    <a:bodyPr/>
                    <a:lstStyle/>
                    <a:p>
                      <a:pPr algn="l"/>
                      <a:r>
                        <a:rPr lang="en-US" sz="1000" dirty="0" smtClean="0">
                          <a:latin typeface="Arial" panose="020B0604020202020204" pitchFamily="34" charset="0"/>
                          <a:cs typeface="Arial" panose="020B0604020202020204" pitchFamily="34" charset="0"/>
                        </a:rPr>
                        <a:t>Copyright</a:t>
                      </a:r>
                      <a:endParaRPr lang="en-US" sz="1000" dirty="0">
                        <a:latin typeface="Arial" panose="020B0604020202020204" pitchFamily="34" charset="0"/>
                        <a:cs typeface="Arial" panose="020B0604020202020204" pitchFamily="34" charset="0"/>
                      </a:endParaRPr>
                    </a:p>
                  </a:txBody>
                  <a:tcPr marT="38100" marB="38100"/>
                </a:tc>
                <a:tc>
                  <a:txBody>
                    <a:bodyPr/>
                    <a:lstStyle/>
                    <a:p>
                      <a:pPr algn="l"/>
                      <a:r>
                        <a:rPr lang="en-US" sz="1000" dirty="0" smtClean="0">
                          <a:latin typeface="Arial" panose="020B0604020202020204" pitchFamily="34" charset="0"/>
                          <a:cs typeface="Arial" panose="020B0604020202020204" pitchFamily="34" charset="0"/>
                        </a:rPr>
                        <a:t>Books, photos, music, fine art, graphic</a:t>
                      </a:r>
                      <a:r>
                        <a:rPr lang="en-US" sz="1000" baseline="0" dirty="0" smtClean="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images, videos, films,</a:t>
                      </a:r>
                      <a:r>
                        <a:rPr lang="en-US" sz="1000" baseline="0" dirty="0" smtClean="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architecture, computer</a:t>
                      </a:r>
                      <a:r>
                        <a:rPr lang="en-US" sz="1000" baseline="0" dirty="0" smtClean="0">
                          <a:latin typeface="Arial" panose="020B0604020202020204" pitchFamily="34" charset="0"/>
                          <a:cs typeface="Arial" panose="020B0604020202020204" pitchFamily="34" charset="0"/>
                        </a:rPr>
                        <a:t> p</a:t>
                      </a:r>
                      <a:r>
                        <a:rPr lang="en-US" sz="1000" dirty="0" smtClean="0">
                          <a:latin typeface="Arial" panose="020B0604020202020204" pitchFamily="34" charset="0"/>
                          <a:cs typeface="Arial" panose="020B0604020202020204" pitchFamily="34" charset="0"/>
                        </a:rPr>
                        <a:t>rograms</a:t>
                      </a:r>
                      <a:endParaRPr lang="en-US" sz="1000" dirty="0">
                        <a:latin typeface="Arial" panose="020B0604020202020204" pitchFamily="34" charset="0"/>
                        <a:cs typeface="Arial" panose="020B0604020202020204" pitchFamily="34" charset="0"/>
                      </a:endParaRPr>
                    </a:p>
                  </a:txBody>
                  <a:tcPr marT="38100" marB="38100"/>
                </a:tc>
                <a:tc>
                  <a:txBody>
                    <a:bodyPr/>
                    <a:lstStyle/>
                    <a:p>
                      <a:pPr algn="l"/>
                      <a:r>
                        <a:rPr lang="en-US" sz="1000" dirty="0" smtClean="0">
                          <a:latin typeface="Arial" panose="020B0604020202020204" pitchFamily="34" charset="0"/>
                          <a:cs typeface="Arial" panose="020B0604020202020204" pitchFamily="34" charset="0"/>
                        </a:rPr>
                        <a:t>Michael Jackson’s Thriller (music, artwork and video), Windows operating system</a:t>
                      </a:r>
                      <a:endParaRPr lang="en-US" sz="1000" dirty="0">
                        <a:latin typeface="Arial" panose="020B0604020202020204" pitchFamily="34" charset="0"/>
                        <a:cs typeface="Arial" panose="020B0604020202020204" pitchFamily="34" charset="0"/>
                      </a:endParaRPr>
                    </a:p>
                  </a:txBody>
                  <a:tcPr marT="38100" marB="38100"/>
                </a:tc>
                <a:tc>
                  <a:txBody>
                    <a:bodyPr/>
                    <a:lstStyle/>
                    <a:p>
                      <a:pPr algn="l"/>
                      <a:r>
                        <a:rPr lang="en-US" sz="1000" dirty="0" smtClean="0">
                          <a:latin typeface="Arial" panose="020B0604020202020204" pitchFamily="34" charset="0"/>
                          <a:cs typeface="Arial" panose="020B0604020202020204" pitchFamily="34" charset="0"/>
                        </a:rPr>
                        <a:t>The life of the author plus 70 years (or for some works, 95 years from first publication)</a:t>
                      </a:r>
                      <a:endParaRPr lang="en-US" sz="1000" dirty="0">
                        <a:latin typeface="Arial" panose="020B0604020202020204" pitchFamily="34" charset="0"/>
                        <a:cs typeface="Arial" panose="020B0604020202020204" pitchFamily="34" charset="0"/>
                      </a:endParaRPr>
                    </a:p>
                  </a:txBody>
                  <a:tcPr marT="38100" marB="38100"/>
                </a:tc>
              </a:tr>
              <a:tr h="950741">
                <a:tc>
                  <a:txBody>
                    <a:bodyPr/>
                    <a:lstStyle/>
                    <a:p>
                      <a:pPr algn="l"/>
                      <a:r>
                        <a:rPr lang="en-US" sz="1000" dirty="0" smtClean="0">
                          <a:latin typeface="Arial" panose="020B0604020202020204" pitchFamily="34" charset="0"/>
                          <a:cs typeface="Arial" panose="020B0604020202020204" pitchFamily="34" charset="0"/>
                        </a:rPr>
                        <a:t>Trade Secret</a:t>
                      </a:r>
                      <a:endParaRPr lang="en-US" sz="1000" dirty="0">
                        <a:latin typeface="Arial" panose="020B0604020202020204" pitchFamily="34" charset="0"/>
                        <a:cs typeface="Arial" panose="020B0604020202020204" pitchFamily="34" charset="0"/>
                      </a:endParaRPr>
                    </a:p>
                  </a:txBody>
                  <a:tcPr marT="38100" marB="38100"/>
                </a:tc>
                <a:tc>
                  <a:txBody>
                    <a:bodyPr/>
                    <a:lstStyle/>
                    <a:p>
                      <a:pPr algn="l"/>
                      <a:r>
                        <a:rPr lang="en-US" sz="1000" dirty="0" smtClean="0">
                          <a:latin typeface="Arial" panose="020B0604020202020204" pitchFamily="34" charset="0"/>
                          <a:cs typeface="Arial" panose="020B0604020202020204" pitchFamily="34" charset="0"/>
                        </a:rPr>
                        <a:t>Formulas, methods, devices</a:t>
                      </a:r>
                      <a:r>
                        <a:rPr lang="en-US" sz="1000" baseline="0" dirty="0" smtClean="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or compilations of</a:t>
                      </a:r>
                      <a:r>
                        <a:rPr lang="en-US" sz="1000" baseline="0" dirty="0" smtClean="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information which is confidential and gives a business an advantage</a:t>
                      </a:r>
                      <a:endParaRPr lang="en-US" sz="1000" dirty="0">
                        <a:latin typeface="Arial" panose="020B0604020202020204" pitchFamily="34" charset="0"/>
                        <a:cs typeface="Arial" panose="020B0604020202020204" pitchFamily="34" charset="0"/>
                      </a:endParaRPr>
                    </a:p>
                  </a:txBody>
                  <a:tcPr marT="38100" marB="38100"/>
                </a:tc>
                <a:tc>
                  <a:txBody>
                    <a:bodyPr/>
                    <a:lstStyle/>
                    <a:p>
                      <a:pPr algn="l"/>
                      <a:r>
                        <a:rPr lang="en-US" sz="1000" dirty="0" smtClean="0">
                          <a:latin typeface="Arial" panose="020B0604020202020204" pitchFamily="34" charset="0"/>
                          <a:cs typeface="Arial" panose="020B0604020202020204" pitchFamily="34" charset="0"/>
                        </a:rPr>
                        <a:t>Coca-Cola formula, survey methods used by a pollster, new invention for which patent application has not been filed</a:t>
                      </a:r>
                      <a:endParaRPr lang="en-US" sz="1000" dirty="0">
                        <a:latin typeface="Arial" panose="020B0604020202020204" pitchFamily="34" charset="0"/>
                        <a:cs typeface="Arial" panose="020B0604020202020204" pitchFamily="34" charset="0"/>
                      </a:endParaRPr>
                    </a:p>
                  </a:txBody>
                  <a:tcPr marT="38100" marB="38100"/>
                </a:tc>
                <a:tc>
                  <a:txBody>
                    <a:bodyPr/>
                    <a:lstStyle/>
                    <a:p>
                      <a:pPr algn="l"/>
                      <a:r>
                        <a:rPr lang="en-US" sz="1000" dirty="0" smtClean="0">
                          <a:latin typeface="Arial" panose="020B0604020202020204" pitchFamily="34" charset="0"/>
                          <a:cs typeface="Arial" panose="020B0604020202020204" pitchFamily="34" charset="0"/>
                        </a:rPr>
                        <a:t>As long as infor­mation remains confidential and</a:t>
                      </a:r>
                      <a:r>
                        <a:rPr lang="en-US" sz="1000" baseline="0" dirty="0" smtClean="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functions as a trade secret</a:t>
                      </a:r>
                      <a:endParaRPr lang="en-US" sz="1000" dirty="0">
                        <a:latin typeface="Arial" panose="020B0604020202020204" pitchFamily="34" charset="0"/>
                        <a:cs typeface="Arial" panose="020B0604020202020204" pitchFamily="34" charset="0"/>
                      </a:endParaRPr>
                    </a:p>
                  </a:txBody>
                  <a:tcPr marT="38100" marB="38100"/>
                </a:tc>
              </a:tr>
              <a:tr h="656145">
                <a:tc>
                  <a:txBody>
                    <a:bodyPr/>
                    <a:lstStyle/>
                    <a:p>
                      <a:pPr algn="l"/>
                      <a:r>
                        <a:rPr lang="en-US" sz="1000" dirty="0" smtClean="0">
                          <a:latin typeface="Arial" panose="020B0604020202020204" pitchFamily="34" charset="0"/>
                          <a:cs typeface="Arial" panose="020B0604020202020204" pitchFamily="34" charset="0"/>
                        </a:rPr>
                        <a:t>Trademark</a:t>
                      </a:r>
                      <a:endParaRPr lang="en-US" sz="1000" dirty="0">
                        <a:latin typeface="Arial" panose="020B0604020202020204" pitchFamily="34" charset="0"/>
                        <a:cs typeface="Arial" panose="020B0604020202020204" pitchFamily="34" charset="0"/>
                      </a:endParaRPr>
                    </a:p>
                  </a:txBody>
                  <a:tcPr marT="38100" marB="38100"/>
                </a:tc>
                <a:tc>
                  <a:txBody>
                    <a:bodyPr/>
                    <a:lstStyle/>
                    <a:p>
                      <a:pPr algn="l"/>
                      <a:r>
                        <a:rPr lang="en-US" sz="1000" dirty="0" smtClean="0">
                          <a:latin typeface="Arial" panose="020B0604020202020204" pitchFamily="34" charset="0"/>
                          <a:cs typeface="Arial" panose="020B0604020202020204" pitchFamily="34" charset="0"/>
                        </a:rPr>
                        <a:t>Words, symbols, logos,</a:t>
                      </a:r>
                      <a:r>
                        <a:rPr lang="en-US" sz="1000" baseline="0" dirty="0" smtClean="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designs, or slogans that identify and distinguish</a:t>
                      </a:r>
                      <a:r>
                        <a:rPr lang="en-US" sz="1000" baseline="0" dirty="0" smtClean="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products or services</a:t>
                      </a:r>
                    </a:p>
                  </a:txBody>
                  <a:tcPr marT="38100" marB="38100"/>
                </a:tc>
                <a:tc>
                  <a:txBody>
                    <a:bodyPr/>
                    <a:lstStyle/>
                    <a:p>
                      <a:pPr algn="l"/>
                      <a:r>
                        <a:rPr lang="en-US" sz="1000" dirty="0" smtClean="0">
                          <a:latin typeface="Arial" panose="020B0604020202020204" pitchFamily="34" charset="0"/>
                          <a:cs typeface="Arial" panose="020B0604020202020204" pitchFamily="34" charset="0"/>
                        </a:rPr>
                        <a:t>Coca-Cola name and</a:t>
                      </a:r>
                      <a:r>
                        <a:rPr lang="en-US" sz="1000" baseline="0" dirty="0" smtClean="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distinctive</a:t>
                      </a:r>
                      <a:r>
                        <a:rPr lang="en-US" sz="1000" baseline="0" dirty="0" smtClean="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logo, Pillsbury</a:t>
                      </a:r>
                      <a:r>
                        <a:rPr lang="en-US" sz="1000" baseline="0" dirty="0" smtClean="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doughboy character</a:t>
                      </a:r>
                    </a:p>
                  </a:txBody>
                  <a:tcPr marT="38100" marB="38100"/>
                </a:tc>
                <a:tc>
                  <a:txBody>
                    <a:bodyPr/>
                    <a:lstStyle/>
                    <a:p>
                      <a:pPr algn="l"/>
                      <a:r>
                        <a:rPr lang="en-US" sz="1000" dirty="0" smtClean="0">
                          <a:latin typeface="Arial" panose="020B0604020202020204" pitchFamily="34" charset="0"/>
                          <a:cs typeface="Arial" panose="020B0604020202020204" pitchFamily="34" charset="0"/>
                        </a:rPr>
                        <a:t>As long as business continuously uses trademark in connection with goods or services</a:t>
                      </a:r>
                    </a:p>
                  </a:txBody>
                  <a:tcPr marT="38100" marB="38100"/>
                </a:tc>
              </a:tr>
            </a:tbl>
          </a:graphicData>
        </a:graphic>
      </p:graphicFrame>
    </p:spTree>
    <p:extLst>
      <p:ext uri="{BB962C8B-B14F-4D97-AF65-F5344CB8AC3E}">
        <p14:creationId xmlns:p14="http://schemas.microsoft.com/office/powerpoint/2010/main" val="272822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Trademarks</a:t>
            </a:r>
            <a:endParaRPr lang="en-US" dirty="0"/>
          </a:p>
        </p:txBody>
      </p:sp>
    </p:spTree>
    <p:extLst>
      <p:ext uri="{BB962C8B-B14F-4D97-AF65-F5344CB8AC3E}">
        <p14:creationId xmlns:p14="http://schemas.microsoft.com/office/powerpoint/2010/main" val="2915957724"/>
      </p:ext>
    </p:extLst>
  </p:cSld>
  <p:clrMapOvr>
    <a:masterClrMapping/>
  </p:clrMapOvr>
  <p:timing>
    <p:tnLst>
      <p:par>
        <p:cTn id="1" dur="indefinite" restart="never" nodeType="tmRoot"/>
      </p:par>
    </p:tnLst>
  </p:timing>
</p:sld>
</file>

<file path=ppt/theme/theme1.xml><?xml version="1.0" encoding="utf-8"?>
<a:theme xmlns:a="http://schemas.openxmlformats.org/drawingml/2006/main" name="National Science Bowl 2015">
  <a:themeElements>
    <a:clrScheme name="USPTO Brand 1">
      <a:dk1>
        <a:sysClr val="windowText" lastClr="000000"/>
      </a:dk1>
      <a:lt1>
        <a:sysClr val="window" lastClr="FFFFFF"/>
      </a:lt1>
      <a:dk2>
        <a:srgbClr val="004C97"/>
      </a:dk2>
      <a:lt2>
        <a:srgbClr val="D9D9D6"/>
      </a:lt2>
      <a:accent1>
        <a:srgbClr val="1596D1"/>
      </a:accent1>
      <a:accent2>
        <a:srgbClr val="AC2B37"/>
      </a:accent2>
      <a:accent3>
        <a:srgbClr val="88A620"/>
      </a:accent3>
      <a:accent4>
        <a:srgbClr val="6B2F75"/>
      </a:accent4>
      <a:accent5>
        <a:srgbClr val="97B8D4"/>
      </a:accent5>
      <a:accent6>
        <a:srgbClr val="C88242"/>
      </a:accent6>
      <a:hlink>
        <a:srgbClr val="004C97"/>
      </a:hlink>
      <a:folHlink>
        <a:srgbClr val="3C105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Revised_PE Info Session April 2015_CCO branding BLUE">
  <a:themeElements>
    <a:clrScheme name="USPTO Brand 1">
      <a:dk1>
        <a:sysClr val="windowText" lastClr="000000"/>
      </a:dk1>
      <a:lt1>
        <a:sysClr val="window" lastClr="FFFFFF"/>
      </a:lt1>
      <a:dk2>
        <a:srgbClr val="004C97"/>
      </a:dk2>
      <a:lt2>
        <a:srgbClr val="D9D9D6"/>
      </a:lt2>
      <a:accent1>
        <a:srgbClr val="1596D1"/>
      </a:accent1>
      <a:accent2>
        <a:srgbClr val="AC2B37"/>
      </a:accent2>
      <a:accent3>
        <a:srgbClr val="88A620"/>
      </a:accent3>
      <a:accent4>
        <a:srgbClr val="6B2F75"/>
      </a:accent4>
      <a:accent5>
        <a:srgbClr val="97B8D4"/>
      </a:accent5>
      <a:accent6>
        <a:srgbClr val="C88242"/>
      </a:accent6>
      <a:hlink>
        <a:srgbClr val="004C97"/>
      </a:hlink>
      <a:folHlink>
        <a:srgbClr val="3C105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Revised_PE Info Session April 2015_CCO branding BLUE">
  <a:themeElements>
    <a:clrScheme name="USPTO Brand 1">
      <a:dk1>
        <a:sysClr val="windowText" lastClr="000000"/>
      </a:dk1>
      <a:lt1>
        <a:sysClr val="window" lastClr="FFFFFF"/>
      </a:lt1>
      <a:dk2>
        <a:srgbClr val="004C97"/>
      </a:dk2>
      <a:lt2>
        <a:srgbClr val="D9D9D6"/>
      </a:lt2>
      <a:accent1>
        <a:srgbClr val="1596D1"/>
      </a:accent1>
      <a:accent2>
        <a:srgbClr val="AC2B37"/>
      </a:accent2>
      <a:accent3>
        <a:srgbClr val="88A620"/>
      </a:accent3>
      <a:accent4>
        <a:srgbClr val="6B2F75"/>
      </a:accent4>
      <a:accent5>
        <a:srgbClr val="97B8D4"/>
      </a:accent5>
      <a:accent6>
        <a:srgbClr val="C88242"/>
      </a:accent6>
      <a:hlink>
        <a:srgbClr val="004C97"/>
      </a:hlink>
      <a:folHlink>
        <a:srgbClr val="3C105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National Science Bowl 2015</Template>
  <TotalTime>17078</TotalTime>
  <Words>3119</Words>
  <Application>Microsoft Office PowerPoint</Application>
  <PresentationFormat>On-screen Show (16:10)</PresentationFormat>
  <Paragraphs>501</Paragraphs>
  <Slides>61</Slides>
  <Notes>31</Notes>
  <HiddenSlides>0</HiddenSlides>
  <MMClips>2</MMClips>
  <ScaleCrop>false</ScaleCrop>
  <HeadingPairs>
    <vt:vector size="8" baseType="variant">
      <vt:variant>
        <vt:lpstr>Fonts Used</vt:lpstr>
      </vt:variant>
      <vt:variant>
        <vt:i4>13</vt:i4>
      </vt:variant>
      <vt:variant>
        <vt:lpstr>Theme</vt:lpstr>
      </vt:variant>
      <vt:variant>
        <vt:i4>3</vt:i4>
      </vt:variant>
      <vt:variant>
        <vt:lpstr>Embedded OLE Servers</vt:lpstr>
      </vt:variant>
      <vt:variant>
        <vt:i4>1</vt:i4>
      </vt:variant>
      <vt:variant>
        <vt:lpstr>Slide Titles</vt:lpstr>
      </vt:variant>
      <vt:variant>
        <vt:i4>61</vt:i4>
      </vt:variant>
    </vt:vector>
  </HeadingPairs>
  <TitlesOfParts>
    <vt:vector size="78" baseType="lpstr">
      <vt:lpstr>ＭＳ Ｐゴシック</vt:lpstr>
      <vt:lpstr>Arial</vt:lpstr>
      <vt:lpstr>Arial Narrow</vt:lpstr>
      <vt:lpstr>Calibri</vt:lpstr>
      <vt:lpstr>HelveticaNeueW02-45Ligh-USPTO</vt:lpstr>
      <vt:lpstr>HelveticaNeueW02-75Bold-USPTO</vt:lpstr>
      <vt:lpstr>Lucida Grande</vt:lpstr>
      <vt:lpstr>Segoe UI</vt:lpstr>
      <vt:lpstr>Segoe UI Semibold</vt:lpstr>
      <vt:lpstr>Tahoma</vt:lpstr>
      <vt:lpstr>Times New Roman</vt:lpstr>
      <vt:lpstr>Whitney Medium</vt:lpstr>
      <vt:lpstr>Wingdings</vt:lpstr>
      <vt:lpstr>National Science Bowl 2015</vt:lpstr>
      <vt:lpstr>Revised_PE Info Session April 2015_CCO branding BLUE</vt:lpstr>
      <vt:lpstr>1_Revised_PE Info Session April 2015_CCO branding BLUE</vt:lpstr>
      <vt:lpstr>Sound Recorder Document</vt:lpstr>
      <vt:lpstr>PowerPoint Presentation</vt:lpstr>
      <vt:lpstr>Introduction to Intellectual Property and USPTO Resources</vt:lpstr>
      <vt:lpstr>PowerPoint Presentation</vt:lpstr>
      <vt:lpstr>USPTO Offices</vt:lpstr>
      <vt:lpstr>PowerPoint Presentation</vt:lpstr>
      <vt:lpstr>PowerPoint Presentation</vt:lpstr>
      <vt:lpstr>What is Intellectual Property (IP)?</vt:lpstr>
      <vt:lpstr>PowerPoint Presentation</vt:lpstr>
      <vt:lpstr>Trademarks</vt:lpstr>
      <vt:lpstr>What is a Trademark?</vt:lpstr>
      <vt:lpstr>EXAMPLES OF TRADEMARKS</vt:lpstr>
      <vt:lpstr>EXAMPLES OF TRADEMARKS</vt:lpstr>
      <vt:lpstr>First Trademarks (U.S.)</vt:lpstr>
      <vt:lpstr>Copyrights</vt:lpstr>
      <vt:lpstr>What is Copyright?</vt:lpstr>
      <vt:lpstr>Things Protected by Copyrights </vt:lpstr>
      <vt:lpstr>Things Protected by Copyright</vt:lpstr>
      <vt:lpstr>Trade Secrets</vt:lpstr>
      <vt:lpstr>What is a Trade Secret?</vt:lpstr>
      <vt:lpstr>Patents vs Trade Secrets</vt:lpstr>
      <vt:lpstr>Examples of Trade Secrets</vt:lpstr>
      <vt:lpstr>Patents</vt:lpstr>
      <vt:lpstr>What Is A Patent?</vt:lpstr>
      <vt:lpstr>PowerPoint Presentation</vt:lpstr>
      <vt:lpstr>Provisional vs. Non-provisional</vt:lpstr>
      <vt:lpstr>PowerPoint Presentation</vt:lpstr>
      <vt:lpstr>PowerPoint Presentation</vt:lpstr>
      <vt:lpstr>Popsicle Patent </vt:lpstr>
      <vt:lpstr>PowerPoint Presentation</vt:lpstr>
      <vt:lpstr>Design Patents: Video Game System</vt:lpstr>
      <vt:lpstr>PowerPoint Presentation</vt:lpstr>
      <vt:lpstr>First Patents (U.S.)</vt:lpstr>
      <vt:lpstr>Patent Application Examination</vt:lpstr>
      <vt:lpstr>Patent Examination: The Examiner</vt:lpstr>
      <vt:lpstr>The Examination</vt:lpstr>
      <vt:lpstr>What Does a Patent Examiner Do?</vt:lpstr>
      <vt:lpstr>PowerPoint Presentation</vt:lpstr>
      <vt:lpstr>Services &amp; Resources  at the USPTO</vt:lpstr>
      <vt:lpstr>IP Awareness Assessment Tool</vt:lpstr>
      <vt:lpstr>The Patent Pro Bono Program</vt:lpstr>
      <vt:lpstr>Coverage of Patent Pro Bono Program August 2016 </vt:lpstr>
      <vt:lpstr>Law School Clinics</vt:lpstr>
      <vt:lpstr>Law School Clinics</vt:lpstr>
      <vt:lpstr>Pro Bono Program vs. Law School Clinics</vt:lpstr>
      <vt:lpstr>Patent and Trademark Resource Centers (PTRCs)</vt:lpstr>
      <vt:lpstr>Assistance Centers</vt:lpstr>
      <vt:lpstr>PowerPoint Presentation</vt:lpstr>
      <vt:lpstr>Micro Entity Status</vt:lpstr>
      <vt:lpstr>Need Patent Protection Fast?</vt:lpstr>
      <vt:lpstr>PowerPoint Presentation</vt:lpstr>
      <vt:lpstr>PowerPoint Presentation</vt:lpstr>
      <vt:lpstr>Patent Examiner Training</vt:lpstr>
      <vt:lpstr>Additional Resources  at the USPTO</vt:lpstr>
      <vt:lpstr>Inventors Resources Online</vt:lpstr>
      <vt:lpstr>Resources at uspto.gov</vt:lpstr>
      <vt:lpstr>Resources at uspto.gov</vt:lpstr>
      <vt:lpstr>Resources at uspto.gov</vt:lpstr>
      <vt:lpstr>Resources at uspto.gov</vt:lpstr>
      <vt:lpstr>Other Contacts</vt:lpstr>
      <vt:lpstr>PowerPoint Presentation</vt:lpstr>
      <vt:lpstr>PowerPoint Presentation</vt:lpstr>
    </vt:vector>
  </TitlesOfParts>
  <Company>Office of Science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Williams, Hezron</cp:lastModifiedBy>
  <cp:revision>115</cp:revision>
  <cp:lastPrinted>2017-01-18T21:33:28Z</cp:lastPrinted>
  <dcterms:created xsi:type="dcterms:W3CDTF">2015-04-29T15:14:13Z</dcterms:created>
  <dcterms:modified xsi:type="dcterms:W3CDTF">2017-03-09T16:25:55Z</dcterms:modified>
</cp:coreProperties>
</file>